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73" r:id="rId2"/>
    <p:sldId id="300" r:id="rId3"/>
    <p:sldId id="301" r:id="rId4"/>
    <p:sldId id="287" r:id="rId5"/>
    <p:sldId id="302" r:id="rId6"/>
    <p:sldId id="288" r:id="rId7"/>
    <p:sldId id="290" r:id="rId8"/>
    <p:sldId id="299" r:id="rId9"/>
    <p:sldId id="303" r:id="rId10"/>
    <p:sldId id="294" r:id="rId11"/>
    <p:sldId id="296" r:id="rId12"/>
    <p:sldId id="297" r:id="rId13"/>
  </p:sldIdLst>
  <p:sldSz cx="9144000" cy="6858000" type="screen4x3"/>
  <p:notesSz cx="6858000" cy="9144000"/>
  <p:defaultTextStyle>
    <a:defPPr>
      <a:defRPr lang="es-CO"/>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E79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712" autoAdjust="0"/>
  </p:normalViewPr>
  <p:slideViewPr>
    <p:cSldViewPr snapToGrid="0">
      <p:cViewPr varScale="1">
        <p:scale>
          <a:sx n="86" d="100"/>
          <a:sy n="86" d="100"/>
        </p:scale>
        <p:origin x="96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FFAD7F-7581-4A93-8D97-7DF02432E90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ES"/>
        </a:p>
      </dgm:t>
    </dgm:pt>
    <dgm:pt modelId="{2DF7B117-93AE-4A79-93E3-3E1C94BE75B2}">
      <dgm:prSet phldrT="[Texto]"/>
      <dgm:spPr/>
      <dgm:t>
        <a:bodyPr/>
        <a:lstStyle/>
        <a:p>
          <a:pPr algn="l"/>
          <a:r>
            <a:rPr lang="es-CO" dirty="0"/>
            <a:t>Implementar un programa de Salud Ocupacional y Seguridad en el trabajo en la </a:t>
          </a:r>
          <a:r>
            <a:rPr lang="es-CO" dirty="0" smtClean="0"/>
            <a:t>empresa </a:t>
          </a:r>
          <a:r>
            <a:rPr lang="es-CO" dirty="0"/>
            <a:t>Mundo </a:t>
          </a:r>
          <a:r>
            <a:rPr lang="es-CO" dirty="0" smtClean="0"/>
            <a:t>Homeopático, </a:t>
          </a:r>
          <a:r>
            <a:rPr lang="es-CO" dirty="0"/>
            <a:t>con el fin de dar cumplimiento a la norma y mejorar la calidad de vida de los empleados </a:t>
          </a:r>
          <a:r>
            <a:rPr lang="es-CO" dirty="0" smtClean="0"/>
            <a:t>garantizando siempre su bienestar, permitiendo </a:t>
          </a:r>
          <a:r>
            <a:rPr lang="es-CO" dirty="0"/>
            <a:t>esto </a:t>
          </a:r>
          <a:r>
            <a:rPr lang="es-CO" dirty="0" smtClean="0"/>
            <a:t>incrementar </a:t>
          </a:r>
          <a:r>
            <a:rPr lang="es-CO" dirty="0"/>
            <a:t>la productividad y calidad de los </a:t>
          </a:r>
          <a:r>
            <a:rPr lang="es-CO" dirty="0" smtClean="0"/>
            <a:t>productos.</a:t>
          </a:r>
          <a:endParaRPr lang="es-CO" dirty="0"/>
        </a:p>
      </dgm:t>
    </dgm:pt>
    <dgm:pt modelId="{E063442F-9CF4-4D2B-8DF2-65F8375AB958}" type="sibTrans" cxnId="{37D83430-93EA-4C8B-94A2-B6DAB3BC01CC}">
      <dgm:prSet/>
      <dgm:spPr/>
      <dgm:t>
        <a:bodyPr/>
        <a:lstStyle/>
        <a:p>
          <a:endParaRPr lang="es-ES"/>
        </a:p>
      </dgm:t>
    </dgm:pt>
    <dgm:pt modelId="{90E3ADE8-6173-4377-99FB-6CD9EB98EB2A}" type="parTrans" cxnId="{37D83430-93EA-4C8B-94A2-B6DAB3BC01CC}">
      <dgm:prSet/>
      <dgm:spPr/>
      <dgm:t>
        <a:bodyPr/>
        <a:lstStyle/>
        <a:p>
          <a:endParaRPr lang="es-ES"/>
        </a:p>
      </dgm:t>
    </dgm:pt>
    <dgm:pt modelId="{10E3CC7C-F55D-434C-ADD6-F534B7842BFD}" type="pres">
      <dgm:prSet presAssocID="{C4FFAD7F-7581-4A93-8D97-7DF02432E90C}" presName="diagram" presStyleCnt="0">
        <dgm:presLayoutVars>
          <dgm:dir/>
          <dgm:resizeHandles val="exact"/>
        </dgm:presLayoutVars>
      </dgm:prSet>
      <dgm:spPr/>
      <dgm:t>
        <a:bodyPr/>
        <a:lstStyle/>
        <a:p>
          <a:endParaRPr lang="es-CO"/>
        </a:p>
      </dgm:t>
    </dgm:pt>
    <dgm:pt modelId="{6AD71153-D701-4061-B6FF-288A70FC9BB1}" type="pres">
      <dgm:prSet presAssocID="{2DF7B117-93AE-4A79-93E3-3E1C94BE75B2}" presName="node" presStyleLbl="node1" presStyleIdx="0" presStyleCnt="1" custScaleX="447650" custLinFactNeighborX="-76493" custLinFactNeighborY="5671">
        <dgm:presLayoutVars>
          <dgm:bulletEnabled val="1"/>
        </dgm:presLayoutVars>
      </dgm:prSet>
      <dgm:spPr/>
      <dgm:t>
        <a:bodyPr/>
        <a:lstStyle/>
        <a:p>
          <a:endParaRPr lang="es-CO"/>
        </a:p>
      </dgm:t>
    </dgm:pt>
  </dgm:ptLst>
  <dgm:cxnLst>
    <dgm:cxn modelId="{37D83430-93EA-4C8B-94A2-B6DAB3BC01CC}" srcId="{C4FFAD7F-7581-4A93-8D97-7DF02432E90C}" destId="{2DF7B117-93AE-4A79-93E3-3E1C94BE75B2}" srcOrd="0" destOrd="0" parTransId="{90E3ADE8-6173-4377-99FB-6CD9EB98EB2A}" sibTransId="{E063442F-9CF4-4D2B-8DF2-65F8375AB958}"/>
    <dgm:cxn modelId="{8987FEA0-A0AC-4AFF-B16A-94C9DB05C06E}" type="presOf" srcId="{2DF7B117-93AE-4A79-93E3-3E1C94BE75B2}" destId="{6AD71153-D701-4061-B6FF-288A70FC9BB1}" srcOrd="0" destOrd="0" presId="urn:microsoft.com/office/officeart/2005/8/layout/default"/>
    <dgm:cxn modelId="{20C2CDFA-4D95-438F-9176-5867DAD83A4E}" type="presOf" srcId="{C4FFAD7F-7581-4A93-8D97-7DF02432E90C}" destId="{10E3CC7C-F55D-434C-ADD6-F534B7842BFD}" srcOrd="0" destOrd="0" presId="urn:microsoft.com/office/officeart/2005/8/layout/default"/>
    <dgm:cxn modelId="{20058641-1622-4694-95D4-ED0BED69BA00}" type="presParOf" srcId="{10E3CC7C-F55D-434C-ADD6-F534B7842BFD}" destId="{6AD71153-D701-4061-B6FF-288A70FC9BB1}"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D27C71-4731-4E58-BDDF-8E173A0D6732}"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s-ES"/>
        </a:p>
      </dgm:t>
    </dgm:pt>
    <dgm:pt modelId="{F1BF7DFE-DA39-4499-A655-2C10A7F7F040}">
      <dgm:prSet/>
      <dgm:spPr/>
      <dgm:t>
        <a:bodyPr/>
        <a:lstStyle/>
        <a:p>
          <a:r>
            <a:rPr lang="es-CO" dirty="0"/>
            <a:t>Divulgar adecuadamente el Sistema de Salud Ocupacional y </a:t>
          </a:r>
          <a:r>
            <a:rPr lang="es-CO" dirty="0" smtClean="0"/>
            <a:t>Seguridad </a:t>
          </a:r>
          <a:r>
            <a:rPr lang="es-CO" dirty="0"/>
            <a:t>en la empresa.</a:t>
          </a:r>
          <a:endParaRPr lang="en-US" dirty="0"/>
        </a:p>
      </dgm:t>
    </dgm:pt>
    <dgm:pt modelId="{773F7216-78D0-4F97-A9DA-FB505680A4E0}" type="parTrans" cxnId="{9236AE87-A0DB-4B03-BAF4-DB264749FF02}">
      <dgm:prSet/>
      <dgm:spPr/>
      <dgm:t>
        <a:bodyPr/>
        <a:lstStyle/>
        <a:p>
          <a:endParaRPr lang="es-ES"/>
        </a:p>
      </dgm:t>
    </dgm:pt>
    <dgm:pt modelId="{C24A3D03-DD85-418F-B34A-9237FC61A885}" type="sibTrans" cxnId="{9236AE87-A0DB-4B03-BAF4-DB264749FF02}">
      <dgm:prSet/>
      <dgm:spPr/>
      <dgm:t>
        <a:bodyPr/>
        <a:lstStyle/>
        <a:p>
          <a:endParaRPr lang="es-ES"/>
        </a:p>
      </dgm:t>
    </dgm:pt>
    <dgm:pt modelId="{49D2A8F3-6DCB-4B6F-9614-4E427DD7A521}">
      <dgm:prSet/>
      <dgm:spPr/>
      <dgm:t>
        <a:bodyPr/>
        <a:lstStyle/>
        <a:p>
          <a:r>
            <a:rPr lang="en-US" dirty="0"/>
            <a:t>Capacitar</a:t>
          </a:r>
          <a:r>
            <a:rPr lang="en-US" baseline="0" dirty="0"/>
            <a:t> periódicamente al personal sobre </a:t>
          </a:r>
          <a:r>
            <a:rPr lang="en-US" baseline="0" dirty="0" smtClean="0"/>
            <a:t>la seguridad en </a:t>
          </a:r>
          <a:r>
            <a:rPr lang="en-US" baseline="0" dirty="0"/>
            <a:t>la empresa.</a:t>
          </a:r>
          <a:endParaRPr lang="en-US" dirty="0"/>
        </a:p>
      </dgm:t>
    </dgm:pt>
    <dgm:pt modelId="{D7FD7184-E0F1-4FB7-B537-0C16C8936965}" type="parTrans" cxnId="{D094182C-9923-402B-8AFD-A9D40C6B34E1}">
      <dgm:prSet/>
      <dgm:spPr/>
      <dgm:t>
        <a:bodyPr/>
        <a:lstStyle/>
        <a:p>
          <a:endParaRPr lang="es-ES"/>
        </a:p>
      </dgm:t>
    </dgm:pt>
    <dgm:pt modelId="{ABEFED2C-651D-4AF5-BA01-A95544F7A18A}" type="sibTrans" cxnId="{D094182C-9923-402B-8AFD-A9D40C6B34E1}">
      <dgm:prSet/>
      <dgm:spPr/>
      <dgm:t>
        <a:bodyPr/>
        <a:lstStyle/>
        <a:p>
          <a:endParaRPr lang="es-ES"/>
        </a:p>
      </dgm:t>
    </dgm:pt>
    <dgm:pt modelId="{F80FC55C-1746-46D0-BCF9-2C3C16C0B392}">
      <dgm:prSet/>
      <dgm:spPr/>
      <dgm:t>
        <a:bodyPr/>
        <a:lstStyle/>
        <a:p>
          <a:r>
            <a:rPr lang="en-US" dirty="0"/>
            <a:t>Hacer</a:t>
          </a:r>
          <a:r>
            <a:rPr lang="en-US" baseline="0" dirty="0"/>
            <a:t> cumplir las normas establecidas a traves del seguimiento y supervision del mismo plan implementado.  </a:t>
          </a:r>
          <a:endParaRPr lang="en-US" dirty="0"/>
        </a:p>
      </dgm:t>
    </dgm:pt>
    <dgm:pt modelId="{5B0EF0FE-8232-41E1-A431-A3A1418DB94E}" type="parTrans" cxnId="{78EF113D-B35E-4152-9D00-B6CE0063A6D8}">
      <dgm:prSet/>
      <dgm:spPr/>
      <dgm:t>
        <a:bodyPr/>
        <a:lstStyle/>
        <a:p>
          <a:endParaRPr lang="es-ES"/>
        </a:p>
      </dgm:t>
    </dgm:pt>
    <dgm:pt modelId="{8ABFD601-530F-448E-81F0-1A829977F659}" type="sibTrans" cxnId="{78EF113D-B35E-4152-9D00-B6CE0063A6D8}">
      <dgm:prSet/>
      <dgm:spPr/>
      <dgm:t>
        <a:bodyPr/>
        <a:lstStyle/>
        <a:p>
          <a:endParaRPr lang="es-ES"/>
        </a:p>
      </dgm:t>
    </dgm:pt>
    <dgm:pt modelId="{62826E2C-4E2F-4412-BF39-2C436948EB32}" type="pres">
      <dgm:prSet presAssocID="{52D27C71-4731-4E58-BDDF-8E173A0D6732}" presName="linear" presStyleCnt="0">
        <dgm:presLayoutVars>
          <dgm:animLvl val="lvl"/>
          <dgm:resizeHandles val="exact"/>
        </dgm:presLayoutVars>
      </dgm:prSet>
      <dgm:spPr/>
      <dgm:t>
        <a:bodyPr/>
        <a:lstStyle/>
        <a:p>
          <a:endParaRPr lang="es-CO"/>
        </a:p>
      </dgm:t>
    </dgm:pt>
    <dgm:pt modelId="{69E229E7-73C7-442D-89FB-7D9E9058C74A}" type="pres">
      <dgm:prSet presAssocID="{F1BF7DFE-DA39-4499-A655-2C10A7F7F040}" presName="parentText" presStyleLbl="node1" presStyleIdx="0" presStyleCnt="3">
        <dgm:presLayoutVars>
          <dgm:chMax val="0"/>
          <dgm:bulletEnabled val="1"/>
        </dgm:presLayoutVars>
      </dgm:prSet>
      <dgm:spPr/>
      <dgm:t>
        <a:bodyPr/>
        <a:lstStyle/>
        <a:p>
          <a:endParaRPr lang="es-CO"/>
        </a:p>
      </dgm:t>
    </dgm:pt>
    <dgm:pt modelId="{A1886706-E893-477F-8A02-7180F594BEA4}" type="pres">
      <dgm:prSet presAssocID="{C24A3D03-DD85-418F-B34A-9237FC61A885}" presName="spacer" presStyleCnt="0"/>
      <dgm:spPr/>
    </dgm:pt>
    <dgm:pt modelId="{9ADECEBF-20F9-4BBE-AF18-F116075CB50C}" type="pres">
      <dgm:prSet presAssocID="{49D2A8F3-6DCB-4B6F-9614-4E427DD7A521}" presName="parentText" presStyleLbl="node1" presStyleIdx="1" presStyleCnt="3">
        <dgm:presLayoutVars>
          <dgm:chMax val="0"/>
          <dgm:bulletEnabled val="1"/>
        </dgm:presLayoutVars>
      </dgm:prSet>
      <dgm:spPr/>
      <dgm:t>
        <a:bodyPr/>
        <a:lstStyle/>
        <a:p>
          <a:endParaRPr lang="es-CO"/>
        </a:p>
      </dgm:t>
    </dgm:pt>
    <dgm:pt modelId="{2DF8C601-F8BD-4B4A-8DEB-BD0B6D3A3407}" type="pres">
      <dgm:prSet presAssocID="{ABEFED2C-651D-4AF5-BA01-A95544F7A18A}" presName="spacer" presStyleCnt="0"/>
      <dgm:spPr/>
    </dgm:pt>
    <dgm:pt modelId="{07221553-8F65-4942-8ECD-3CD53A2D5664}" type="pres">
      <dgm:prSet presAssocID="{F80FC55C-1746-46D0-BCF9-2C3C16C0B392}" presName="parentText" presStyleLbl="node1" presStyleIdx="2" presStyleCnt="3">
        <dgm:presLayoutVars>
          <dgm:chMax val="0"/>
          <dgm:bulletEnabled val="1"/>
        </dgm:presLayoutVars>
      </dgm:prSet>
      <dgm:spPr/>
      <dgm:t>
        <a:bodyPr/>
        <a:lstStyle/>
        <a:p>
          <a:endParaRPr lang="es-CO"/>
        </a:p>
      </dgm:t>
    </dgm:pt>
  </dgm:ptLst>
  <dgm:cxnLst>
    <dgm:cxn modelId="{D094182C-9923-402B-8AFD-A9D40C6B34E1}" srcId="{52D27C71-4731-4E58-BDDF-8E173A0D6732}" destId="{49D2A8F3-6DCB-4B6F-9614-4E427DD7A521}" srcOrd="1" destOrd="0" parTransId="{D7FD7184-E0F1-4FB7-B537-0C16C8936965}" sibTransId="{ABEFED2C-651D-4AF5-BA01-A95544F7A18A}"/>
    <dgm:cxn modelId="{9236AE87-A0DB-4B03-BAF4-DB264749FF02}" srcId="{52D27C71-4731-4E58-BDDF-8E173A0D6732}" destId="{F1BF7DFE-DA39-4499-A655-2C10A7F7F040}" srcOrd="0" destOrd="0" parTransId="{773F7216-78D0-4F97-A9DA-FB505680A4E0}" sibTransId="{C24A3D03-DD85-418F-B34A-9237FC61A885}"/>
    <dgm:cxn modelId="{47BB16CC-B28D-460B-9BD7-1E6118A26E7C}" type="presOf" srcId="{F1BF7DFE-DA39-4499-A655-2C10A7F7F040}" destId="{69E229E7-73C7-442D-89FB-7D9E9058C74A}" srcOrd="0" destOrd="0" presId="urn:microsoft.com/office/officeart/2005/8/layout/vList2"/>
    <dgm:cxn modelId="{AF02210E-0ED0-4205-A4C9-7D97B5027B9D}" type="presOf" srcId="{52D27C71-4731-4E58-BDDF-8E173A0D6732}" destId="{62826E2C-4E2F-4412-BF39-2C436948EB32}" srcOrd="0" destOrd="0" presId="urn:microsoft.com/office/officeart/2005/8/layout/vList2"/>
    <dgm:cxn modelId="{2F70D2BC-0E5C-4CB1-B70B-861C48A86415}" type="presOf" srcId="{49D2A8F3-6DCB-4B6F-9614-4E427DD7A521}" destId="{9ADECEBF-20F9-4BBE-AF18-F116075CB50C}" srcOrd="0" destOrd="0" presId="urn:microsoft.com/office/officeart/2005/8/layout/vList2"/>
    <dgm:cxn modelId="{3A16C2AA-BC4C-4436-810D-543F1C3252E1}" type="presOf" srcId="{F80FC55C-1746-46D0-BCF9-2C3C16C0B392}" destId="{07221553-8F65-4942-8ECD-3CD53A2D5664}" srcOrd="0" destOrd="0" presId="urn:microsoft.com/office/officeart/2005/8/layout/vList2"/>
    <dgm:cxn modelId="{78EF113D-B35E-4152-9D00-B6CE0063A6D8}" srcId="{52D27C71-4731-4E58-BDDF-8E173A0D6732}" destId="{F80FC55C-1746-46D0-BCF9-2C3C16C0B392}" srcOrd="2" destOrd="0" parTransId="{5B0EF0FE-8232-41E1-A431-A3A1418DB94E}" sibTransId="{8ABFD601-530F-448E-81F0-1A829977F659}"/>
    <dgm:cxn modelId="{77DB98B5-7650-4B2B-92EC-6486905630D6}" type="presParOf" srcId="{62826E2C-4E2F-4412-BF39-2C436948EB32}" destId="{69E229E7-73C7-442D-89FB-7D9E9058C74A}" srcOrd="0" destOrd="0" presId="urn:microsoft.com/office/officeart/2005/8/layout/vList2"/>
    <dgm:cxn modelId="{86E57FCA-AA47-474E-9A83-644AECBDD415}" type="presParOf" srcId="{62826E2C-4E2F-4412-BF39-2C436948EB32}" destId="{A1886706-E893-477F-8A02-7180F594BEA4}" srcOrd="1" destOrd="0" presId="urn:microsoft.com/office/officeart/2005/8/layout/vList2"/>
    <dgm:cxn modelId="{99F400EC-7A66-4486-A5C8-6E12DBB9E4E9}" type="presParOf" srcId="{62826E2C-4E2F-4412-BF39-2C436948EB32}" destId="{9ADECEBF-20F9-4BBE-AF18-F116075CB50C}" srcOrd="2" destOrd="0" presId="urn:microsoft.com/office/officeart/2005/8/layout/vList2"/>
    <dgm:cxn modelId="{D0C8B4B7-5BA4-4FBB-A786-E1FBD5702B48}" type="presParOf" srcId="{62826E2C-4E2F-4412-BF39-2C436948EB32}" destId="{2DF8C601-F8BD-4B4A-8DEB-BD0B6D3A3407}" srcOrd="3" destOrd="0" presId="urn:microsoft.com/office/officeart/2005/8/layout/vList2"/>
    <dgm:cxn modelId="{3D3373BE-4784-469C-9258-F0B1854CCEBB}" type="presParOf" srcId="{62826E2C-4E2F-4412-BF39-2C436948EB32}" destId="{07221553-8F65-4942-8ECD-3CD53A2D5664}"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71153-D701-4061-B6FF-288A70FC9BB1}">
      <dsp:nvSpPr>
        <dsp:cNvPr id="0" name=""/>
        <dsp:cNvSpPr/>
      </dsp:nvSpPr>
      <dsp:spPr>
        <a:xfrm>
          <a:off x="0" y="1142"/>
          <a:ext cx="8045445" cy="10783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s-CO" sz="1700" kern="1200" dirty="0"/>
            <a:t>Implementar un programa de Salud Ocupacional y Seguridad en el trabajo en la </a:t>
          </a:r>
          <a:r>
            <a:rPr lang="es-CO" sz="1700" kern="1200" dirty="0" smtClean="0"/>
            <a:t>empresa </a:t>
          </a:r>
          <a:r>
            <a:rPr lang="es-CO" sz="1700" kern="1200" dirty="0"/>
            <a:t>Mundo </a:t>
          </a:r>
          <a:r>
            <a:rPr lang="es-CO" sz="1700" kern="1200" dirty="0" smtClean="0"/>
            <a:t>Homeopático, </a:t>
          </a:r>
          <a:r>
            <a:rPr lang="es-CO" sz="1700" kern="1200" dirty="0"/>
            <a:t>con el fin de dar cumplimiento a la norma y mejorar la calidad de vida de los empleados </a:t>
          </a:r>
          <a:r>
            <a:rPr lang="es-CO" sz="1700" kern="1200" dirty="0" smtClean="0"/>
            <a:t>garantizando siempre su bienestar, permitiendo </a:t>
          </a:r>
          <a:r>
            <a:rPr lang="es-CO" sz="1700" kern="1200" dirty="0"/>
            <a:t>esto </a:t>
          </a:r>
          <a:r>
            <a:rPr lang="es-CO" sz="1700" kern="1200" dirty="0" smtClean="0"/>
            <a:t>incrementar </a:t>
          </a:r>
          <a:r>
            <a:rPr lang="es-CO" sz="1700" kern="1200" dirty="0"/>
            <a:t>la productividad y calidad de los </a:t>
          </a:r>
          <a:r>
            <a:rPr lang="es-CO" sz="1700" kern="1200" dirty="0" smtClean="0"/>
            <a:t>productos.</a:t>
          </a:r>
          <a:endParaRPr lang="es-CO" sz="1700" kern="1200" dirty="0"/>
        </a:p>
      </dsp:txBody>
      <dsp:txXfrm>
        <a:off x="0" y="1142"/>
        <a:ext cx="8045445" cy="10783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E229E7-73C7-442D-89FB-7D9E9058C74A}">
      <dsp:nvSpPr>
        <dsp:cNvPr id="0" name=""/>
        <dsp:cNvSpPr/>
      </dsp:nvSpPr>
      <dsp:spPr>
        <a:xfrm>
          <a:off x="0" y="26485"/>
          <a:ext cx="7886700" cy="7160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s-CO" sz="1800" kern="1200" dirty="0"/>
            <a:t>Divulgar adecuadamente el Sistema de Salud Ocupacional y </a:t>
          </a:r>
          <a:r>
            <a:rPr lang="es-CO" sz="1800" kern="1200" dirty="0" smtClean="0"/>
            <a:t>Seguridad </a:t>
          </a:r>
          <a:r>
            <a:rPr lang="es-CO" sz="1800" kern="1200" dirty="0"/>
            <a:t>en la empresa.</a:t>
          </a:r>
          <a:endParaRPr lang="en-US" sz="1800" kern="1200" dirty="0"/>
        </a:p>
      </dsp:txBody>
      <dsp:txXfrm>
        <a:off x="34954" y="61439"/>
        <a:ext cx="7816792" cy="646132"/>
      </dsp:txXfrm>
    </dsp:sp>
    <dsp:sp modelId="{9ADECEBF-20F9-4BBE-AF18-F116075CB50C}">
      <dsp:nvSpPr>
        <dsp:cNvPr id="0" name=""/>
        <dsp:cNvSpPr/>
      </dsp:nvSpPr>
      <dsp:spPr>
        <a:xfrm>
          <a:off x="0" y="794366"/>
          <a:ext cx="7886700" cy="7160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Capacitar</a:t>
          </a:r>
          <a:r>
            <a:rPr lang="en-US" sz="1800" kern="1200" baseline="0" dirty="0"/>
            <a:t> periódicamente al personal sobre </a:t>
          </a:r>
          <a:r>
            <a:rPr lang="en-US" sz="1800" kern="1200" baseline="0" dirty="0" smtClean="0"/>
            <a:t>la seguridad en </a:t>
          </a:r>
          <a:r>
            <a:rPr lang="en-US" sz="1800" kern="1200" baseline="0" dirty="0"/>
            <a:t>la empresa.</a:t>
          </a:r>
          <a:endParaRPr lang="en-US" sz="1800" kern="1200" dirty="0"/>
        </a:p>
      </dsp:txBody>
      <dsp:txXfrm>
        <a:off x="34954" y="829320"/>
        <a:ext cx="7816792" cy="646132"/>
      </dsp:txXfrm>
    </dsp:sp>
    <dsp:sp modelId="{07221553-8F65-4942-8ECD-3CD53A2D5664}">
      <dsp:nvSpPr>
        <dsp:cNvPr id="0" name=""/>
        <dsp:cNvSpPr/>
      </dsp:nvSpPr>
      <dsp:spPr>
        <a:xfrm>
          <a:off x="0" y="1562245"/>
          <a:ext cx="7886700" cy="7160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Hacer</a:t>
          </a:r>
          <a:r>
            <a:rPr lang="en-US" sz="1800" kern="1200" baseline="0" dirty="0"/>
            <a:t> cumplir las normas establecidas a traves del seguimiento y supervision del mismo plan implementado.  </a:t>
          </a:r>
          <a:endParaRPr lang="en-US" sz="1800" kern="1200" dirty="0"/>
        </a:p>
      </dsp:txBody>
      <dsp:txXfrm>
        <a:off x="34954" y="1597199"/>
        <a:ext cx="7816792" cy="6461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CO"/>
          </a:p>
        </p:txBody>
      </p:sp>
      <p:sp>
        <p:nvSpPr>
          <p:cNvPr id="3" name="Subtítul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CO"/>
          </a:p>
        </p:txBody>
      </p:sp>
      <p:sp>
        <p:nvSpPr>
          <p:cNvPr id="4" name="Marcador de fecha 3"/>
          <p:cNvSpPr>
            <a:spLocks noGrp="1"/>
          </p:cNvSpPr>
          <p:nvPr>
            <p:ph type="dt" sz="half" idx="10"/>
          </p:nvPr>
        </p:nvSpPr>
        <p:spPr/>
        <p:txBody>
          <a:bodyPr/>
          <a:lstStyle>
            <a:lvl1pPr>
              <a:defRPr/>
            </a:lvl1pPr>
          </a:lstStyle>
          <a:p>
            <a:pPr>
              <a:defRPr/>
            </a:pPr>
            <a:fld id="{F0B7E3CC-0BF6-421D-9E02-A2DA974396A1}" type="datetimeFigureOut">
              <a:rPr lang="es-CO"/>
              <a:pPr>
                <a:defRPr/>
              </a:pPr>
              <a:t>6/12/2017</a:t>
            </a:fld>
            <a:endParaRPr 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1BA540E6-03B9-4EF8-AA9B-A2AE74674AEF}" type="slidenum">
              <a:rPr lang="es-CO"/>
              <a:pPr>
                <a:defRPr/>
              </a:pPr>
              <a:t>‹Nº›</a:t>
            </a:fld>
            <a:endParaRPr lang="es-CO"/>
          </a:p>
        </p:txBody>
      </p:sp>
    </p:spTree>
    <p:extLst>
      <p:ext uri="{BB962C8B-B14F-4D97-AF65-F5344CB8AC3E}">
        <p14:creationId xmlns:p14="http://schemas.microsoft.com/office/powerpoint/2010/main" val="3403987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lvl1pPr>
              <a:defRPr/>
            </a:lvl1pPr>
          </a:lstStyle>
          <a:p>
            <a:pPr>
              <a:defRPr/>
            </a:pPr>
            <a:fld id="{ABB021C4-71B5-4763-9420-4B4046228FC6}" type="datetimeFigureOut">
              <a:rPr lang="es-CO"/>
              <a:pPr>
                <a:defRPr/>
              </a:pPr>
              <a:t>6/12/2017</a:t>
            </a:fld>
            <a:endParaRPr 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985E8729-23E1-4A0C-9A60-1927E38F9FF5}" type="slidenum">
              <a:rPr lang="es-CO"/>
              <a:pPr>
                <a:defRPr/>
              </a:pPr>
              <a:t>‹Nº›</a:t>
            </a:fld>
            <a:endParaRPr lang="es-CO"/>
          </a:p>
        </p:txBody>
      </p:sp>
    </p:spTree>
    <p:extLst>
      <p:ext uri="{BB962C8B-B14F-4D97-AF65-F5344CB8AC3E}">
        <p14:creationId xmlns:p14="http://schemas.microsoft.com/office/powerpoint/2010/main" val="1102571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lvl1pPr>
              <a:defRPr/>
            </a:lvl1pPr>
          </a:lstStyle>
          <a:p>
            <a:pPr>
              <a:defRPr/>
            </a:pPr>
            <a:fld id="{FBD59C4D-97FD-462E-A836-F7D43DB87D8E}" type="datetimeFigureOut">
              <a:rPr lang="es-CO"/>
              <a:pPr>
                <a:defRPr/>
              </a:pPr>
              <a:t>6/12/2017</a:t>
            </a:fld>
            <a:endParaRPr 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17825C5A-63F7-4D92-B5DE-E7B4032A3104}" type="slidenum">
              <a:rPr lang="es-CO"/>
              <a:pPr>
                <a:defRPr/>
              </a:pPr>
              <a:t>‹Nº›</a:t>
            </a:fld>
            <a:endParaRPr lang="es-CO"/>
          </a:p>
        </p:txBody>
      </p:sp>
    </p:spTree>
    <p:extLst>
      <p:ext uri="{BB962C8B-B14F-4D97-AF65-F5344CB8AC3E}">
        <p14:creationId xmlns:p14="http://schemas.microsoft.com/office/powerpoint/2010/main" val="2018954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lvl1pPr>
              <a:defRPr/>
            </a:lvl1pPr>
          </a:lstStyle>
          <a:p>
            <a:pPr>
              <a:defRPr/>
            </a:pPr>
            <a:fld id="{238770E1-CCD4-4310-A9D4-2B80E8261666}" type="datetimeFigureOut">
              <a:rPr lang="es-CO"/>
              <a:pPr>
                <a:defRPr/>
              </a:pPr>
              <a:t>6/12/2017</a:t>
            </a:fld>
            <a:endParaRPr 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9B2CA574-313F-4F59-BDBD-D23802521D11}" type="slidenum">
              <a:rPr lang="es-CO"/>
              <a:pPr>
                <a:defRPr/>
              </a:pPr>
              <a:t>‹Nº›</a:t>
            </a:fld>
            <a:endParaRPr lang="es-CO"/>
          </a:p>
        </p:txBody>
      </p:sp>
    </p:spTree>
    <p:extLst>
      <p:ext uri="{BB962C8B-B14F-4D97-AF65-F5344CB8AC3E}">
        <p14:creationId xmlns:p14="http://schemas.microsoft.com/office/powerpoint/2010/main" val="70804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FB68780B-6E98-4063-9839-49F2E1C0DCC4}" type="datetimeFigureOut">
              <a:rPr lang="es-CO"/>
              <a:pPr>
                <a:defRPr/>
              </a:pPr>
              <a:t>6/12/2017</a:t>
            </a:fld>
            <a:endParaRPr 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506F14DC-F57E-4DB4-B7B2-C93AA840454D}" type="slidenum">
              <a:rPr lang="es-CO"/>
              <a:pPr>
                <a:defRPr/>
              </a:pPr>
              <a:t>‹Nº›</a:t>
            </a:fld>
            <a:endParaRPr lang="es-CO"/>
          </a:p>
        </p:txBody>
      </p:sp>
    </p:spTree>
    <p:extLst>
      <p:ext uri="{BB962C8B-B14F-4D97-AF65-F5344CB8AC3E}">
        <p14:creationId xmlns:p14="http://schemas.microsoft.com/office/powerpoint/2010/main" val="32386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3"/>
          <p:cNvSpPr>
            <a:spLocks noGrp="1"/>
          </p:cNvSpPr>
          <p:nvPr>
            <p:ph type="dt" sz="half" idx="10"/>
          </p:nvPr>
        </p:nvSpPr>
        <p:spPr/>
        <p:txBody>
          <a:bodyPr/>
          <a:lstStyle>
            <a:lvl1pPr>
              <a:defRPr/>
            </a:lvl1pPr>
          </a:lstStyle>
          <a:p>
            <a:pPr>
              <a:defRPr/>
            </a:pPr>
            <a:fld id="{84E7005B-B682-409D-8E04-523830DB3A3B}" type="datetimeFigureOut">
              <a:rPr lang="es-CO"/>
              <a:pPr>
                <a:defRPr/>
              </a:pPr>
              <a:t>6/12/2017</a:t>
            </a:fld>
            <a:endParaRPr lang="es-CO"/>
          </a:p>
        </p:txBody>
      </p:sp>
      <p:sp>
        <p:nvSpPr>
          <p:cNvPr id="6" name="Marcador de pie de página 4"/>
          <p:cNvSpPr>
            <a:spLocks noGrp="1"/>
          </p:cNvSpPr>
          <p:nvPr>
            <p:ph type="ftr" sz="quarter" idx="11"/>
          </p:nvPr>
        </p:nvSpPr>
        <p:spPr/>
        <p:txBody>
          <a:bodyPr/>
          <a:lstStyle>
            <a:lvl1pPr>
              <a:defRPr/>
            </a:lvl1pPr>
          </a:lstStyle>
          <a:p>
            <a:pPr>
              <a:defRPr/>
            </a:pPr>
            <a:endParaRPr lang="es-CO"/>
          </a:p>
        </p:txBody>
      </p:sp>
      <p:sp>
        <p:nvSpPr>
          <p:cNvPr id="7" name="Marcador de número de diapositiva 5"/>
          <p:cNvSpPr>
            <a:spLocks noGrp="1"/>
          </p:cNvSpPr>
          <p:nvPr>
            <p:ph type="sldNum" sz="quarter" idx="12"/>
          </p:nvPr>
        </p:nvSpPr>
        <p:spPr/>
        <p:txBody>
          <a:bodyPr/>
          <a:lstStyle>
            <a:lvl1pPr>
              <a:defRPr/>
            </a:lvl1pPr>
          </a:lstStyle>
          <a:p>
            <a:pPr>
              <a:defRPr/>
            </a:pPr>
            <a:fld id="{C7D25C75-1824-4510-89B9-F229C6EE8D3F}" type="slidenum">
              <a:rPr lang="es-CO"/>
              <a:pPr>
                <a:defRPr/>
              </a:pPr>
              <a:t>‹Nº›</a:t>
            </a:fld>
            <a:endParaRPr lang="es-CO"/>
          </a:p>
        </p:txBody>
      </p:sp>
    </p:spTree>
    <p:extLst>
      <p:ext uri="{BB962C8B-B14F-4D97-AF65-F5344CB8AC3E}">
        <p14:creationId xmlns:p14="http://schemas.microsoft.com/office/powerpoint/2010/main" val="334952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el estilo de texto del patrón</a:t>
            </a:r>
          </a:p>
        </p:txBody>
      </p:sp>
      <p:sp>
        <p:nvSpPr>
          <p:cNvPr id="6" name="Marcador de contenido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3"/>
          <p:cNvSpPr>
            <a:spLocks noGrp="1"/>
          </p:cNvSpPr>
          <p:nvPr>
            <p:ph type="dt" sz="half" idx="10"/>
          </p:nvPr>
        </p:nvSpPr>
        <p:spPr/>
        <p:txBody>
          <a:bodyPr/>
          <a:lstStyle>
            <a:lvl1pPr>
              <a:defRPr/>
            </a:lvl1pPr>
          </a:lstStyle>
          <a:p>
            <a:pPr>
              <a:defRPr/>
            </a:pPr>
            <a:fld id="{E21AD8BA-3EDA-48C3-B766-65B359D0E8B0}" type="datetimeFigureOut">
              <a:rPr lang="es-CO"/>
              <a:pPr>
                <a:defRPr/>
              </a:pPr>
              <a:t>6/12/2017</a:t>
            </a:fld>
            <a:endParaRPr lang="es-CO"/>
          </a:p>
        </p:txBody>
      </p:sp>
      <p:sp>
        <p:nvSpPr>
          <p:cNvPr id="8" name="Marcador de pie de página 4"/>
          <p:cNvSpPr>
            <a:spLocks noGrp="1"/>
          </p:cNvSpPr>
          <p:nvPr>
            <p:ph type="ftr" sz="quarter" idx="11"/>
          </p:nvPr>
        </p:nvSpPr>
        <p:spPr/>
        <p:txBody>
          <a:bodyPr/>
          <a:lstStyle>
            <a:lvl1pPr>
              <a:defRPr/>
            </a:lvl1pPr>
          </a:lstStyle>
          <a:p>
            <a:pPr>
              <a:defRPr/>
            </a:pPr>
            <a:endParaRPr lang="es-CO"/>
          </a:p>
        </p:txBody>
      </p:sp>
      <p:sp>
        <p:nvSpPr>
          <p:cNvPr id="9" name="Marcador de número de diapositiva 5"/>
          <p:cNvSpPr>
            <a:spLocks noGrp="1"/>
          </p:cNvSpPr>
          <p:nvPr>
            <p:ph type="sldNum" sz="quarter" idx="12"/>
          </p:nvPr>
        </p:nvSpPr>
        <p:spPr/>
        <p:txBody>
          <a:bodyPr/>
          <a:lstStyle>
            <a:lvl1pPr>
              <a:defRPr/>
            </a:lvl1pPr>
          </a:lstStyle>
          <a:p>
            <a:pPr>
              <a:defRPr/>
            </a:pPr>
            <a:fld id="{4ED03C92-873A-4F70-A0EA-8C0AEF825B9E}" type="slidenum">
              <a:rPr lang="es-CO"/>
              <a:pPr>
                <a:defRPr/>
              </a:pPr>
              <a:t>‹Nº›</a:t>
            </a:fld>
            <a:endParaRPr lang="es-CO"/>
          </a:p>
        </p:txBody>
      </p:sp>
    </p:spTree>
    <p:extLst>
      <p:ext uri="{BB962C8B-B14F-4D97-AF65-F5344CB8AC3E}">
        <p14:creationId xmlns:p14="http://schemas.microsoft.com/office/powerpoint/2010/main" val="1200966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3"/>
          <p:cNvSpPr>
            <a:spLocks noGrp="1"/>
          </p:cNvSpPr>
          <p:nvPr>
            <p:ph type="dt" sz="half" idx="10"/>
          </p:nvPr>
        </p:nvSpPr>
        <p:spPr/>
        <p:txBody>
          <a:bodyPr/>
          <a:lstStyle>
            <a:lvl1pPr>
              <a:defRPr/>
            </a:lvl1pPr>
          </a:lstStyle>
          <a:p>
            <a:pPr>
              <a:defRPr/>
            </a:pPr>
            <a:fld id="{5B52B3DA-53CC-46CF-A250-FE4122F96BCC}" type="datetimeFigureOut">
              <a:rPr lang="es-CO"/>
              <a:pPr>
                <a:defRPr/>
              </a:pPr>
              <a:t>6/12/2017</a:t>
            </a:fld>
            <a:endParaRPr lang="es-CO"/>
          </a:p>
        </p:txBody>
      </p:sp>
      <p:sp>
        <p:nvSpPr>
          <p:cNvPr id="4" name="Marcador de pie de página 4"/>
          <p:cNvSpPr>
            <a:spLocks noGrp="1"/>
          </p:cNvSpPr>
          <p:nvPr>
            <p:ph type="ftr" sz="quarter" idx="11"/>
          </p:nvPr>
        </p:nvSpPr>
        <p:spPr/>
        <p:txBody>
          <a:bodyPr/>
          <a:lstStyle>
            <a:lvl1pPr>
              <a:defRPr/>
            </a:lvl1pPr>
          </a:lstStyle>
          <a:p>
            <a:pPr>
              <a:defRPr/>
            </a:pPr>
            <a:endParaRPr lang="es-CO"/>
          </a:p>
        </p:txBody>
      </p:sp>
      <p:sp>
        <p:nvSpPr>
          <p:cNvPr id="5" name="Marcador de número de diapositiva 5"/>
          <p:cNvSpPr>
            <a:spLocks noGrp="1"/>
          </p:cNvSpPr>
          <p:nvPr>
            <p:ph type="sldNum" sz="quarter" idx="12"/>
          </p:nvPr>
        </p:nvSpPr>
        <p:spPr/>
        <p:txBody>
          <a:bodyPr/>
          <a:lstStyle>
            <a:lvl1pPr>
              <a:defRPr/>
            </a:lvl1pPr>
          </a:lstStyle>
          <a:p>
            <a:pPr>
              <a:defRPr/>
            </a:pPr>
            <a:fld id="{834C4A14-331A-4BB2-847B-E9D8D4BFD7FE}" type="slidenum">
              <a:rPr lang="es-CO"/>
              <a:pPr>
                <a:defRPr/>
              </a:pPr>
              <a:t>‹Nº›</a:t>
            </a:fld>
            <a:endParaRPr lang="es-CO"/>
          </a:p>
        </p:txBody>
      </p:sp>
    </p:spTree>
    <p:extLst>
      <p:ext uri="{BB962C8B-B14F-4D97-AF65-F5344CB8AC3E}">
        <p14:creationId xmlns:p14="http://schemas.microsoft.com/office/powerpoint/2010/main" val="4125174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D6517383-E502-423F-9C49-510E76A6B8BD}" type="datetimeFigureOut">
              <a:rPr lang="es-CO"/>
              <a:pPr>
                <a:defRPr/>
              </a:pPr>
              <a:t>6/12/2017</a:t>
            </a:fld>
            <a:endParaRPr lang="es-CO"/>
          </a:p>
        </p:txBody>
      </p:sp>
      <p:sp>
        <p:nvSpPr>
          <p:cNvPr id="3" name="Marcador de pie de página 4"/>
          <p:cNvSpPr>
            <a:spLocks noGrp="1"/>
          </p:cNvSpPr>
          <p:nvPr>
            <p:ph type="ftr" sz="quarter" idx="11"/>
          </p:nvPr>
        </p:nvSpPr>
        <p:spPr/>
        <p:txBody>
          <a:bodyPr/>
          <a:lstStyle>
            <a:lvl1pPr>
              <a:defRPr/>
            </a:lvl1pPr>
          </a:lstStyle>
          <a:p>
            <a:pPr>
              <a:defRPr/>
            </a:pPr>
            <a:endParaRPr lang="es-CO"/>
          </a:p>
        </p:txBody>
      </p:sp>
      <p:sp>
        <p:nvSpPr>
          <p:cNvPr id="4" name="Marcador de número de diapositiva 5"/>
          <p:cNvSpPr>
            <a:spLocks noGrp="1"/>
          </p:cNvSpPr>
          <p:nvPr>
            <p:ph type="sldNum" sz="quarter" idx="12"/>
          </p:nvPr>
        </p:nvSpPr>
        <p:spPr/>
        <p:txBody>
          <a:bodyPr/>
          <a:lstStyle>
            <a:lvl1pPr>
              <a:defRPr/>
            </a:lvl1pPr>
          </a:lstStyle>
          <a:p>
            <a:pPr>
              <a:defRPr/>
            </a:pPr>
            <a:fld id="{14AD5DC4-8686-4099-BBBE-F31E1061ECAE}" type="slidenum">
              <a:rPr lang="es-CO"/>
              <a:pPr>
                <a:defRPr/>
              </a:pPr>
              <a:t>‹Nº›</a:t>
            </a:fld>
            <a:endParaRPr lang="es-CO"/>
          </a:p>
        </p:txBody>
      </p:sp>
    </p:spTree>
    <p:extLst>
      <p:ext uri="{BB962C8B-B14F-4D97-AF65-F5344CB8AC3E}">
        <p14:creationId xmlns:p14="http://schemas.microsoft.com/office/powerpoint/2010/main" val="360905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O"/>
          </a:p>
        </p:txBody>
      </p:sp>
      <p:sp>
        <p:nvSpPr>
          <p:cNvPr id="3" name="Marcador de contenid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A3A54876-F2B2-42C2-A405-0DD607B050B8}" type="datetimeFigureOut">
              <a:rPr lang="es-CO"/>
              <a:pPr>
                <a:defRPr/>
              </a:pPr>
              <a:t>6/12/2017</a:t>
            </a:fld>
            <a:endParaRPr lang="es-CO"/>
          </a:p>
        </p:txBody>
      </p:sp>
      <p:sp>
        <p:nvSpPr>
          <p:cNvPr id="6" name="Marcador de pie de página 4"/>
          <p:cNvSpPr>
            <a:spLocks noGrp="1"/>
          </p:cNvSpPr>
          <p:nvPr>
            <p:ph type="ftr" sz="quarter" idx="11"/>
          </p:nvPr>
        </p:nvSpPr>
        <p:spPr/>
        <p:txBody>
          <a:bodyPr/>
          <a:lstStyle>
            <a:lvl1pPr>
              <a:defRPr/>
            </a:lvl1pPr>
          </a:lstStyle>
          <a:p>
            <a:pPr>
              <a:defRPr/>
            </a:pPr>
            <a:endParaRPr lang="es-CO"/>
          </a:p>
        </p:txBody>
      </p:sp>
      <p:sp>
        <p:nvSpPr>
          <p:cNvPr id="7" name="Marcador de número de diapositiva 5"/>
          <p:cNvSpPr>
            <a:spLocks noGrp="1"/>
          </p:cNvSpPr>
          <p:nvPr>
            <p:ph type="sldNum" sz="quarter" idx="12"/>
          </p:nvPr>
        </p:nvSpPr>
        <p:spPr/>
        <p:txBody>
          <a:bodyPr/>
          <a:lstStyle>
            <a:lvl1pPr>
              <a:defRPr/>
            </a:lvl1pPr>
          </a:lstStyle>
          <a:p>
            <a:pPr>
              <a:defRPr/>
            </a:pPr>
            <a:fld id="{35313AE6-E063-407D-953E-F9A4C7AD59F6}" type="slidenum">
              <a:rPr lang="es-CO"/>
              <a:pPr>
                <a:defRPr/>
              </a:pPr>
              <a:t>‹Nº›</a:t>
            </a:fld>
            <a:endParaRPr lang="es-CO"/>
          </a:p>
        </p:txBody>
      </p:sp>
    </p:spTree>
    <p:extLst>
      <p:ext uri="{BB962C8B-B14F-4D97-AF65-F5344CB8AC3E}">
        <p14:creationId xmlns:p14="http://schemas.microsoft.com/office/powerpoint/2010/main" val="39222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s-CO" noProof="0"/>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66D10583-4DF6-4E0C-B053-DF1C725195B5}" type="datetimeFigureOut">
              <a:rPr lang="es-CO"/>
              <a:pPr>
                <a:defRPr/>
              </a:pPr>
              <a:t>6/12/2017</a:t>
            </a:fld>
            <a:endParaRPr lang="es-CO"/>
          </a:p>
        </p:txBody>
      </p:sp>
      <p:sp>
        <p:nvSpPr>
          <p:cNvPr id="6" name="Marcador de pie de página 4"/>
          <p:cNvSpPr>
            <a:spLocks noGrp="1"/>
          </p:cNvSpPr>
          <p:nvPr>
            <p:ph type="ftr" sz="quarter" idx="11"/>
          </p:nvPr>
        </p:nvSpPr>
        <p:spPr/>
        <p:txBody>
          <a:bodyPr/>
          <a:lstStyle>
            <a:lvl1pPr>
              <a:defRPr/>
            </a:lvl1pPr>
          </a:lstStyle>
          <a:p>
            <a:pPr>
              <a:defRPr/>
            </a:pPr>
            <a:endParaRPr lang="es-CO"/>
          </a:p>
        </p:txBody>
      </p:sp>
      <p:sp>
        <p:nvSpPr>
          <p:cNvPr id="7" name="Marcador de número de diapositiva 5"/>
          <p:cNvSpPr>
            <a:spLocks noGrp="1"/>
          </p:cNvSpPr>
          <p:nvPr>
            <p:ph type="sldNum" sz="quarter" idx="12"/>
          </p:nvPr>
        </p:nvSpPr>
        <p:spPr/>
        <p:txBody>
          <a:bodyPr/>
          <a:lstStyle>
            <a:lvl1pPr>
              <a:defRPr/>
            </a:lvl1pPr>
          </a:lstStyle>
          <a:p>
            <a:pPr>
              <a:defRPr/>
            </a:pPr>
            <a:fld id="{ECF147AF-1FE8-422E-A4B7-BD0A92885C7D}" type="slidenum">
              <a:rPr lang="es-CO"/>
              <a:pPr>
                <a:defRPr/>
              </a:pPr>
              <a:t>‹Nº›</a:t>
            </a:fld>
            <a:endParaRPr lang="es-CO"/>
          </a:p>
        </p:txBody>
      </p:sp>
    </p:spTree>
    <p:extLst>
      <p:ext uri="{BB962C8B-B14F-4D97-AF65-F5344CB8AC3E}">
        <p14:creationId xmlns:p14="http://schemas.microsoft.com/office/powerpoint/2010/main" val="3366537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29000"/>
            <a:lum/>
          </a:blip>
          <a:srcRect/>
          <a:stretch>
            <a:fillRect/>
          </a:stretch>
        </a:blip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n-US"/>
              <a:t>Haga clic para modificar el estilo de título del patrón</a:t>
            </a:r>
            <a:endParaRPr lang="es-CO" altLang="en-US"/>
          </a:p>
        </p:txBody>
      </p:sp>
      <p:sp>
        <p:nvSpPr>
          <p:cNvPr id="1027" name="Marcador de texto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a:t>Haga clic para modificar el estilo de texto del patrón</a:t>
            </a:r>
          </a:p>
          <a:p>
            <a:pPr lvl="1"/>
            <a:r>
              <a:rPr lang="es-ES" altLang="es-CO"/>
              <a:t>Segundo nivel</a:t>
            </a:r>
          </a:p>
          <a:p>
            <a:pPr lvl="2"/>
            <a:r>
              <a:rPr lang="es-ES" altLang="es-CO"/>
              <a:t>Tercer nivel</a:t>
            </a:r>
          </a:p>
          <a:p>
            <a:pPr lvl="3"/>
            <a:r>
              <a:rPr lang="es-ES" altLang="es-CO"/>
              <a:t>Cuarto nivel</a:t>
            </a:r>
          </a:p>
          <a:p>
            <a:pPr lvl="4"/>
            <a:r>
              <a:rPr lang="es-ES" altLang="es-CO"/>
              <a:t>Quinto nivel</a:t>
            </a:r>
            <a:endParaRPr lang="es-CO" altLang="es-CO"/>
          </a:p>
        </p:txBody>
      </p:sp>
      <p:sp>
        <p:nvSpPr>
          <p:cNvPr id="4" name="Marcador de fech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EE47D74B-7AD6-4B11-A2E3-6725BD42B028}" type="datetimeFigureOut">
              <a:rPr lang="es-CO"/>
              <a:pPr>
                <a:defRPr/>
              </a:pPr>
              <a:t>6/12/2017</a:t>
            </a:fld>
            <a:endParaRPr lang="es-CO"/>
          </a:p>
        </p:txBody>
      </p:sp>
      <p:sp>
        <p:nvSpPr>
          <p:cNvPr id="5" name="Marcador de pie de página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es-CO"/>
          </a:p>
        </p:txBody>
      </p:sp>
      <p:sp>
        <p:nvSpPr>
          <p:cNvPr id="6" name="Marcador de número de diapos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A79642C8-D7A6-477D-83BE-390F8C4916A6}" type="slidenum">
              <a:rPr lang="es-CO"/>
              <a:pPr>
                <a:defRPr/>
              </a:pPr>
              <a:t>‹Nº›</a:t>
            </a:fld>
            <a:endParaRPr lang="es-CO"/>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CO"/>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CuadroTexto 4"/>
          <p:cNvSpPr txBox="1">
            <a:spLocks noChangeArrowheads="1"/>
          </p:cNvSpPr>
          <p:nvPr/>
        </p:nvSpPr>
        <p:spPr bwMode="auto">
          <a:xfrm>
            <a:off x="0" y="1454150"/>
            <a:ext cx="91440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ES" altLang="en-US" b="1" dirty="0">
                <a:latin typeface="Times New Roman" panose="02020603050405020304" pitchFamily="18" charset="0"/>
                <a:cs typeface="Times New Roman" panose="02020603050405020304" pitchFamily="18" charset="0"/>
              </a:rPr>
              <a:t>PROPUESTA MODELO ESTRATÉGICO INTEGRAL PARA EL PROCESO DE SALUD OCUPACIONAL CON ÉNFASIS EN GESTIÓN DEL CONOCIMIENTO.</a:t>
            </a:r>
            <a:endParaRPr lang="es-CO" altLang="en-US" b="1" dirty="0">
              <a:latin typeface="Times New Roman" panose="02020603050405020304" pitchFamily="18" charset="0"/>
              <a:cs typeface="Times New Roman" panose="02020603050405020304" pitchFamily="18" charset="0"/>
            </a:endParaRPr>
          </a:p>
          <a:p>
            <a:pPr algn="ctr" eaLnBrk="1" hangingPunct="1"/>
            <a:endParaRPr lang="es-CO" altLang="en-US" b="1" dirty="0">
              <a:latin typeface="Times New Roman" panose="02020603050405020304" pitchFamily="18" charset="0"/>
              <a:cs typeface="Times New Roman" panose="02020603050405020304" pitchFamily="18" charset="0"/>
            </a:endParaRPr>
          </a:p>
          <a:p>
            <a:pPr algn="ctr" eaLnBrk="1" hangingPunct="1"/>
            <a:r>
              <a:rPr lang="pt-BR" altLang="en-US" b="1" dirty="0">
                <a:latin typeface="Times New Roman" panose="02020603050405020304" pitchFamily="18" charset="0"/>
                <a:cs typeface="Times New Roman" panose="02020603050405020304" pitchFamily="18" charset="0"/>
              </a:rPr>
              <a:t>GRUPO 101007_54</a:t>
            </a:r>
          </a:p>
          <a:p>
            <a:pPr algn="ctr" eaLnBrk="1" hangingPunct="1"/>
            <a:endParaRPr lang="pt-BR" altLang="en-US" b="1" dirty="0">
              <a:latin typeface="Times New Roman" panose="02020603050405020304" pitchFamily="18" charset="0"/>
              <a:cs typeface="Times New Roman" panose="02020603050405020304" pitchFamily="18" charset="0"/>
            </a:endParaRPr>
          </a:p>
          <a:p>
            <a:pPr algn="ctr" eaLnBrk="1" hangingPunct="1"/>
            <a:r>
              <a:rPr lang="pt-BR" altLang="en-US" b="1" dirty="0">
                <a:latin typeface="Times New Roman" panose="02020603050405020304" pitchFamily="18" charset="0"/>
                <a:cs typeface="Times New Roman" panose="02020603050405020304" pitchFamily="18" charset="0"/>
              </a:rPr>
              <a:t>FABER MONTOYA Código: 71373097</a:t>
            </a:r>
          </a:p>
          <a:p>
            <a:pPr algn="ctr" eaLnBrk="1" hangingPunct="1"/>
            <a:r>
              <a:rPr lang="pt-BR" altLang="en-US" b="1" dirty="0">
                <a:latin typeface="Times New Roman" panose="02020603050405020304" pitchFamily="18" charset="0"/>
                <a:cs typeface="Times New Roman" panose="02020603050405020304" pitchFamily="18" charset="0"/>
              </a:rPr>
              <a:t>JUAN CARLOS VALLEJO Código: 71699818</a:t>
            </a:r>
          </a:p>
          <a:p>
            <a:pPr algn="ctr" eaLnBrk="1" hangingPunct="1"/>
            <a:r>
              <a:rPr lang="pt-BR" altLang="en-US" b="1" dirty="0">
                <a:latin typeface="Times New Roman" panose="02020603050405020304" pitchFamily="18" charset="0"/>
                <a:cs typeface="Times New Roman" panose="02020603050405020304" pitchFamily="18" charset="0"/>
              </a:rPr>
              <a:t>LUIS EMIGDIO ESCOBAR VILLEGAS Código: 70466111</a:t>
            </a:r>
          </a:p>
          <a:p>
            <a:pPr algn="ctr" eaLnBrk="1" hangingPunct="1"/>
            <a:r>
              <a:rPr lang="pt-BR" altLang="en-US" b="1" dirty="0">
                <a:latin typeface="Times New Roman" panose="02020603050405020304" pitchFamily="18" charset="0"/>
                <a:cs typeface="Times New Roman" panose="02020603050405020304" pitchFamily="18" charset="0"/>
              </a:rPr>
              <a:t>MARIA ALEXANDRA CASTAÑO SANTA Código: 43781092</a:t>
            </a:r>
          </a:p>
          <a:p>
            <a:pPr algn="ctr" eaLnBrk="1" hangingPunct="1"/>
            <a:r>
              <a:rPr lang="pt-BR" altLang="en-US" b="1" dirty="0">
                <a:latin typeface="Times New Roman" panose="02020603050405020304" pitchFamily="18" charset="0"/>
                <a:cs typeface="Times New Roman" panose="02020603050405020304" pitchFamily="18" charset="0"/>
              </a:rPr>
              <a:t>MILENA JARAMILLO Código: 66784472</a:t>
            </a:r>
          </a:p>
          <a:p>
            <a:pPr algn="ctr" eaLnBrk="1" hangingPunct="1"/>
            <a:endParaRPr lang="pt-BR" altLang="en-US" b="1" dirty="0">
              <a:latin typeface="Times New Roman" panose="02020603050405020304" pitchFamily="18" charset="0"/>
              <a:cs typeface="Times New Roman" panose="02020603050405020304" pitchFamily="18" charset="0"/>
            </a:endParaRPr>
          </a:p>
          <a:p>
            <a:pPr algn="ctr" eaLnBrk="1" hangingPunct="1"/>
            <a:endParaRPr lang="pt-BR" altLang="en-US" b="1" dirty="0">
              <a:latin typeface="Times New Roman" panose="02020603050405020304" pitchFamily="18" charset="0"/>
              <a:cs typeface="Times New Roman" panose="02020603050405020304" pitchFamily="18" charset="0"/>
            </a:endParaRPr>
          </a:p>
          <a:p>
            <a:pPr algn="ctr" eaLnBrk="1" hangingPunct="1"/>
            <a:r>
              <a:rPr lang="es-CO" altLang="en-US" b="1" dirty="0">
                <a:latin typeface="Times New Roman" panose="02020603050405020304" pitchFamily="18" charset="0"/>
                <a:cs typeface="Times New Roman" panose="02020603050405020304" pitchFamily="18" charset="0"/>
              </a:rPr>
              <a:t>ESCUELA DE CIENCIAS ADMINISTRATIVAS, CONTABLES, ECONÓMICAS Y DE NEGOCIOS</a:t>
            </a:r>
          </a:p>
          <a:p>
            <a:pPr algn="ctr" eaLnBrk="1" hangingPunct="1"/>
            <a:endParaRPr lang="es-CO" altLang="en-US" b="1" dirty="0">
              <a:latin typeface="Times New Roman" panose="02020603050405020304" pitchFamily="18" charset="0"/>
              <a:cs typeface="Times New Roman" panose="02020603050405020304" pitchFamily="18" charset="0"/>
            </a:endParaRPr>
          </a:p>
          <a:p>
            <a:pPr algn="ctr" eaLnBrk="1" hangingPunct="1"/>
            <a:r>
              <a:rPr lang="es-CO" altLang="en-US" b="1" dirty="0">
                <a:latin typeface="Times New Roman" panose="02020603050405020304" pitchFamily="18" charset="0"/>
                <a:cs typeface="Times New Roman" panose="02020603050405020304" pitchFamily="18" charset="0"/>
              </a:rPr>
              <a:t>UNIVERSIDAD NACIONAL ABIERTA Y A DISTANCIA</a:t>
            </a:r>
          </a:p>
          <a:p>
            <a:pPr algn="ctr" eaLnBrk="1" hangingPunct="1"/>
            <a:endParaRPr lang="es-CO" altLang="en-US" b="1" dirty="0">
              <a:latin typeface="Times New Roman" panose="02020603050405020304" pitchFamily="18" charset="0"/>
              <a:cs typeface="Times New Roman" panose="02020603050405020304" pitchFamily="18" charset="0"/>
            </a:endParaRPr>
          </a:p>
          <a:p>
            <a:pPr algn="ctr" eaLnBrk="1" hangingPunct="1"/>
            <a:r>
              <a:rPr lang="es-CO" altLang="en-US" b="1" dirty="0">
                <a:latin typeface="Times New Roman" panose="02020603050405020304" pitchFamily="18" charset="0"/>
                <a:cs typeface="Times New Roman" panose="02020603050405020304" pitchFamily="18" charset="0"/>
              </a:rPr>
              <a:t>Dic - 2017</a:t>
            </a:r>
          </a:p>
        </p:txBody>
      </p:sp>
    </p:spTree>
  </p:cSld>
  <p:clrMapOvr>
    <a:masterClrMapping/>
  </p:clrMapOvr>
  <p:transition spd="slow" advTm="277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CO"/>
          </a:p>
        </p:txBody>
      </p:sp>
      <p:sp>
        <p:nvSpPr>
          <p:cNvPr id="6" name="CuadroTexto 4">
            <a:extLst>
              <a:ext uri="{FF2B5EF4-FFF2-40B4-BE49-F238E27FC236}">
                <a16:creationId xmlns:a16="http://schemas.microsoft.com/office/drawing/2014/main" xmlns="" id="{34A085F2-2F53-4266-9BF0-13125042C493}"/>
              </a:ext>
            </a:extLst>
          </p:cNvPr>
          <p:cNvSpPr txBox="1">
            <a:spLocks noChangeArrowheads="1"/>
          </p:cNvSpPr>
          <p:nvPr/>
        </p:nvSpPr>
        <p:spPr bwMode="auto">
          <a:xfrm>
            <a:off x="788175" y="1462011"/>
            <a:ext cx="7567651"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CO" altLang="en-US" sz="1600" b="1" dirty="0">
                <a:latin typeface="Times New Roman" panose="02020603050405020304" pitchFamily="18" charset="0"/>
                <a:cs typeface="Times New Roman" panose="02020603050405020304" pitchFamily="18" charset="0"/>
              </a:rPr>
              <a:t>RECOMENDACIONES</a:t>
            </a:r>
          </a:p>
          <a:p>
            <a:pPr algn="just">
              <a:lnSpc>
                <a:spcPct val="150000"/>
              </a:lnSpc>
            </a:pPr>
            <a:endParaRPr lang="es-CO" altLang="es-CO" sz="1600" dirty="0">
              <a:latin typeface="Times New Roman" panose="02020603050405020304" pitchFamily="18" charset="0"/>
              <a:cs typeface="Times New Roman" panose="02020603050405020304" pitchFamily="18" charset="0"/>
            </a:endParaRPr>
          </a:p>
          <a:p>
            <a:pPr algn="just">
              <a:lnSpc>
                <a:spcPct val="150000"/>
              </a:lnSpc>
            </a:pPr>
            <a:r>
              <a:rPr lang="es-CO" altLang="es-CO" sz="1600" dirty="0">
                <a:latin typeface="Times New Roman" panose="02020603050405020304" pitchFamily="18" charset="0"/>
                <a:cs typeface="Times New Roman" panose="02020603050405020304" pitchFamily="18" charset="0"/>
              </a:rPr>
              <a:t>Implementar un modelo Estratégico Integral para el proceso de Salud Ocupacional con énfasis en gestión del conocimiento en el área de Talento Humano, para proteger la integridad física y mental de los empleados y mejorar el rendimiento de la organización</a:t>
            </a:r>
            <a:r>
              <a:rPr lang="es-CO" altLang="es-CO" sz="1600" dirty="0" smtClean="0">
                <a:latin typeface="Times New Roman" panose="02020603050405020304" pitchFamily="18" charset="0"/>
                <a:cs typeface="Times New Roman" panose="02020603050405020304" pitchFamily="18" charset="0"/>
              </a:rPr>
              <a:t>.</a:t>
            </a:r>
          </a:p>
          <a:p>
            <a:pPr algn="just">
              <a:lnSpc>
                <a:spcPct val="150000"/>
              </a:lnSpc>
            </a:pPr>
            <a:endParaRPr lang="es-CO" altLang="es-CO" sz="1600" dirty="0">
              <a:latin typeface="Times New Roman" panose="02020603050405020304" pitchFamily="18" charset="0"/>
              <a:cs typeface="Times New Roman" panose="02020603050405020304" pitchFamily="18" charset="0"/>
            </a:endParaRPr>
          </a:p>
          <a:p>
            <a:pPr algn="just">
              <a:lnSpc>
                <a:spcPct val="150000"/>
              </a:lnSpc>
            </a:pPr>
            <a:r>
              <a:rPr lang="es-CO" altLang="es-CO" sz="1600" dirty="0">
                <a:latin typeface="Times New Roman" panose="02020603050405020304" pitchFamily="18" charset="0"/>
                <a:cs typeface="Times New Roman" panose="02020603050405020304" pitchFamily="18" charset="0"/>
              </a:rPr>
              <a:t>Estructurar un programa de capacitaciones con énfasis en la gestión del conocimiento, control de documentos y registros, análisis de datos, etc</a:t>
            </a:r>
            <a:r>
              <a:rPr lang="es-CO" altLang="es-CO" sz="1600" dirty="0" smtClean="0">
                <a:latin typeface="Times New Roman" panose="02020603050405020304" pitchFamily="18" charset="0"/>
                <a:cs typeface="Times New Roman" panose="02020603050405020304" pitchFamily="18" charset="0"/>
              </a:rPr>
              <a:t>.</a:t>
            </a:r>
          </a:p>
          <a:p>
            <a:pPr algn="just">
              <a:lnSpc>
                <a:spcPct val="150000"/>
              </a:lnSpc>
            </a:pPr>
            <a:endParaRPr lang="es-CO" altLang="es-CO" sz="1600" dirty="0">
              <a:latin typeface="Times New Roman" panose="02020603050405020304" pitchFamily="18" charset="0"/>
              <a:cs typeface="Times New Roman" panose="02020603050405020304" pitchFamily="18" charset="0"/>
            </a:endParaRPr>
          </a:p>
          <a:p>
            <a:pPr algn="just">
              <a:lnSpc>
                <a:spcPct val="150000"/>
              </a:lnSpc>
            </a:pPr>
            <a:r>
              <a:rPr lang="es-CO" altLang="es-CO" sz="1600" dirty="0">
                <a:latin typeface="Times New Roman" panose="02020603050405020304" pitchFamily="18" charset="0"/>
                <a:cs typeface="Times New Roman" panose="02020603050405020304" pitchFamily="18" charset="0"/>
              </a:rPr>
              <a:t>Se debe implementar las guías, instructivos y cronograma del subproceso de Salud Ocupacional de la empresa, que dé soporte a cada una de las actividades encaminadas al cumplimiento del marco </a:t>
            </a:r>
            <a:r>
              <a:rPr lang="es-CO" altLang="es-CO" sz="1600" dirty="0" smtClean="0">
                <a:latin typeface="Times New Roman" panose="02020603050405020304" pitchFamily="18" charset="0"/>
                <a:cs typeface="Times New Roman" panose="02020603050405020304" pitchFamily="18" charset="0"/>
              </a:rPr>
              <a:t>legal que </a:t>
            </a:r>
            <a:r>
              <a:rPr lang="es-CO" altLang="es-CO" sz="1600" dirty="0">
                <a:latin typeface="Times New Roman" panose="02020603050405020304" pitchFamily="18" charset="0"/>
                <a:cs typeface="Times New Roman" panose="02020603050405020304" pitchFamily="18" charset="0"/>
              </a:rPr>
              <a:t>regulan  la estructura de la organización y la gestión del sistema de SST. </a:t>
            </a:r>
            <a:endParaRPr lang="es-ES" altLang="es-CO" sz="1600" dirty="0">
              <a:latin typeface="Times New Roman" panose="02020603050405020304" pitchFamily="18" charset="0"/>
              <a:cs typeface="Times New Roman" panose="02020603050405020304" pitchFamily="18" charset="0"/>
            </a:endParaRPr>
          </a:p>
        </p:txBody>
      </p:sp>
    </p:spTree>
  </p:cSld>
  <p:clrMapOvr>
    <a:masterClrMapping/>
  </p:clrMapOvr>
  <p:transition spd="slow" advTm="277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635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CO"/>
          </a:p>
        </p:txBody>
      </p:sp>
      <p:sp>
        <p:nvSpPr>
          <p:cNvPr id="15365" name="CuadroTexto 4"/>
          <p:cNvSpPr txBox="1">
            <a:spLocks noChangeArrowheads="1"/>
          </p:cNvSpPr>
          <p:nvPr/>
        </p:nvSpPr>
        <p:spPr bwMode="auto">
          <a:xfrm>
            <a:off x="755215" y="1348251"/>
            <a:ext cx="7633571"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CO" altLang="en-US" b="1" dirty="0">
                <a:latin typeface="Times New Roman" panose="02020603050405020304" pitchFamily="18" charset="0"/>
                <a:cs typeface="Times New Roman" panose="02020603050405020304" pitchFamily="18" charset="0"/>
              </a:rPr>
              <a:t>PROPUESTA</a:t>
            </a:r>
          </a:p>
          <a:p>
            <a:pPr algn="ctr" eaLnBrk="1" hangingPunct="1"/>
            <a:endParaRPr lang="es-CO" altLang="en-US" b="1" dirty="0">
              <a:latin typeface="Times New Roman" panose="02020603050405020304" pitchFamily="18" charset="0"/>
              <a:cs typeface="Times New Roman" panose="02020603050405020304" pitchFamily="18" charset="0"/>
            </a:endParaRPr>
          </a:p>
          <a:p>
            <a:pPr algn="just">
              <a:lnSpc>
                <a:spcPct val="150000"/>
              </a:lnSpc>
            </a:pPr>
            <a:r>
              <a:rPr lang="es-CO" altLang="es-CO" dirty="0" smtClean="0">
                <a:latin typeface="Times New Roman" panose="02020603050405020304" pitchFamily="18" charset="0"/>
                <a:cs typeface="Times New Roman" panose="02020603050405020304" pitchFamily="18" charset="0"/>
              </a:rPr>
              <a:t>Se propuso la contratación de una empresa con el conocimiento adecuado para la implementación de un buen programa de salud ocupacional y salud y seguridad trabajo.</a:t>
            </a:r>
            <a:endParaRPr lang="es-CO" altLang="es-CO" dirty="0">
              <a:latin typeface="Times New Roman" panose="02020603050405020304" pitchFamily="18" charset="0"/>
              <a:cs typeface="Times New Roman" panose="02020603050405020304" pitchFamily="18" charset="0"/>
            </a:endParaRPr>
          </a:p>
        </p:txBody>
      </p:sp>
      <p:pic>
        <p:nvPicPr>
          <p:cNvPr id="2" name="Imagen 1"/>
          <p:cNvPicPr>
            <a:picLocks noChangeAspect="1"/>
          </p:cNvPicPr>
          <p:nvPr/>
        </p:nvPicPr>
        <p:blipFill rotWithShape="1">
          <a:blip r:embed="rId4"/>
          <a:srcRect b="10267"/>
          <a:stretch/>
        </p:blipFill>
        <p:spPr>
          <a:xfrm>
            <a:off x="2774858" y="3256158"/>
            <a:ext cx="3594285" cy="3537664"/>
          </a:xfrm>
          <a:prstGeom prst="rect">
            <a:avLst/>
          </a:prstGeom>
        </p:spPr>
      </p:pic>
    </p:spTree>
  </p:cSld>
  <p:clrMapOvr>
    <a:masterClrMapping/>
  </p:clrMapOvr>
  <p:transition spd="slow" advTm="277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El autor William B. Werther en su titulo "Administración de recursos humanos: El capital humano en las empresas", nos habla que es muy importante que las empresas en la puesta en marcha de sus estrategia, tenga presente la </a:t>
            </a:r>
            <a:r>
              <a:rPr lang="es-CO" dirty="0" err="1"/>
              <a:t>combinacion</a:t>
            </a:r>
            <a:r>
              <a:rPr lang="es-CO" dirty="0"/>
              <a:t> eficiente y efectiva de sus recursos (humanos y locativos), lo cual permite que se alcancen los objetivos </a:t>
            </a:r>
            <a:r>
              <a:rPr lang="es-CO" dirty="0" err="1"/>
              <a:t>estrategicos</a:t>
            </a:r>
            <a:r>
              <a:rPr lang="es-CO" dirty="0"/>
              <a:t> en las organizaciones.</a:t>
            </a:r>
          </a:p>
          <a:p>
            <a:pPr algn="ctr" eaLnBrk="1" fontAlgn="auto" hangingPunct="1">
              <a:spcBef>
                <a:spcPts val="0"/>
              </a:spcBef>
              <a:spcAft>
                <a:spcPts val="0"/>
              </a:spcAft>
              <a:defRPr/>
            </a:pPr>
            <a:endParaRPr lang="es-CO" dirty="0"/>
          </a:p>
          <a:p>
            <a:pPr algn="ctr" eaLnBrk="1" fontAlgn="auto" hangingPunct="1">
              <a:spcBef>
                <a:spcPts val="0"/>
              </a:spcBef>
              <a:spcAft>
                <a:spcPts val="0"/>
              </a:spcAft>
              <a:defRPr/>
            </a:pPr>
            <a:r>
              <a:rPr lang="es-CO" dirty="0"/>
              <a:t>Para el caso de la empresa Mundo </a:t>
            </a:r>
            <a:r>
              <a:rPr lang="es-CO" dirty="0" err="1"/>
              <a:t>Homeopatico</a:t>
            </a:r>
            <a:r>
              <a:rPr lang="es-CO" dirty="0"/>
              <a:t>, ajustar su estructura organizacional con la </a:t>
            </a:r>
            <a:r>
              <a:rPr lang="es-CO" dirty="0" err="1"/>
              <a:t>inclusion</a:t>
            </a:r>
            <a:r>
              <a:rPr lang="es-CO" dirty="0"/>
              <a:t> de un </a:t>
            </a:r>
            <a:r>
              <a:rPr lang="es-CO" dirty="0" err="1"/>
              <a:t>area</a:t>
            </a:r>
            <a:r>
              <a:rPr lang="es-CO" dirty="0"/>
              <a:t> de RRHH, </a:t>
            </a:r>
            <a:r>
              <a:rPr lang="es-CO" dirty="0" err="1"/>
              <a:t>permitira</a:t>
            </a:r>
            <a:r>
              <a:rPr lang="es-CO" dirty="0"/>
              <a:t> que la empresa siga cosechando </a:t>
            </a:r>
            <a:r>
              <a:rPr lang="es-CO" dirty="0" err="1"/>
              <a:t>exitos</a:t>
            </a:r>
            <a:r>
              <a:rPr lang="es-CO" dirty="0"/>
              <a:t>, dada la </a:t>
            </a:r>
            <a:r>
              <a:rPr lang="es-CO" dirty="0" err="1"/>
              <a:t>contribucion</a:t>
            </a:r>
            <a:r>
              <a:rPr lang="es-CO" dirty="0"/>
              <a:t> compartida de todos los colaboradores en la </a:t>
            </a:r>
            <a:r>
              <a:rPr lang="es-CO" dirty="0" err="1"/>
              <a:t>aplicacion</a:t>
            </a:r>
            <a:r>
              <a:rPr lang="es-CO" dirty="0"/>
              <a:t> de la </a:t>
            </a:r>
            <a:r>
              <a:rPr lang="es-CO" dirty="0" err="1"/>
              <a:t>administracion</a:t>
            </a:r>
            <a:r>
              <a:rPr lang="es-CO" dirty="0"/>
              <a:t> de los recursos y el bienestar individual.</a:t>
            </a:r>
          </a:p>
        </p:txBody>
      </p:sp>
      <p:sp>
        <p:nvSpPr>
          <p:cNvPr id="5" name="CuadroTexto 4"/>
          <p:cNvSpPr txBox="1"/>
          <p:nvPr/>
        </p:nvSpPr>
        <p:spPr>
          <a:xfrm>
            <a:off x="1121376" y="1336153"/>
            <a:ext cx="6901248" cy="4770537"/>
          </a:xfrm>
          <a:prstGeom prst="rect">
            <a:avLst/>
          </a:prstGeom>
          <a:noFill/>
        </p:spPr>
        <p:txBody>
          <a:bodyPr wrap="square">
            <a:spAutoFit/>
          </a:bodyPr>
          <a:lstStyle/>
          <a:p>
            <a:pPr algn="ctr" eaLnBrk="1" fontAlgn="auto" hangingPunct="1">
              <a:spcBef>
                <a:spcPts val="0"/>
              </a:spcBef>
              <a:spcAft>
                <a:spcPts val="0"/>
              </a:spcAft>
              <a:defRPr/>
            </a:pPr>
            <a:r>
              <a:rPr lang="es-CO" sz="2000" b="1" dirty="0">
                <a:latin typeface="Times New Roman" panose="02020603050405020304" pitchFamily="18" charset="0"/>
                <a:cs typeface="Times New Roman" panose="02020603050405020304" pitchFamily="18" charset="0"/>
              </a:rPr>
              <a:t>MUNDO HOMEOPATICO</a:t>
            </a:r>
          </a:p>
          <a:p>
            <a:pPr algn="ctr" eaLnBrk="1" fontAlgn="auto" hangingPunct="1">
              <a:spcBef>
                <a:spcPts val="0"/>
              </a:spcBef>
              <a:spcAft>
                <a:spcPts val="0"/>
              </a:spcAft>
              <a:defRPr/>
            </a:pPr>
            <a:endParaRPr lang="es-CO" sz="2000" b="1"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endParaRPr lang="es-CO" sz="2000" b="1"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r>
              <a:rPr lang="es-CO" b="1" i="1" spc="-1" dirty="0">
                <a:solidFill>
                  <a:srgbClr val="000000"/>
                </a:solidFill>
                <a:uFill>
                  <a:solidFill>
                    <a:srgbClr val="FFFFFF"/>
                  </a:solidFill>
                </a:uFill>
                <a:latin typeface="Times New Roman" panose="02020603050405020304" pitchFamily="18" charset="0"/>
                <a:cs typeface="Times New Roman" panose="02020603050405020304" pitchFamily="18" charset="0"/>
              </a:rPr>
              <a:t>“La Primera Riqueza es la Salud” </a:t>
            </a:r>
            <a:r>
              <a:rPr lang="es-CO" spc="-1" dirty="0">
                <a:solidFill>
                  <a:srgbClr val="000000"/>
                </a:solidFill>
                <a:uFill>
                  <a:solidFill>
                    <a:srgbClr val="FFFFFF"/>
                  </a:solidFill>
                </a:uFill>
                <a:latin typeface="Times New Roman" panose="02020603050405020304" pitchFamily="18" charset="0"/>
                <a:cs typeface="Times New Roman" panose="02020603050405020304" pitchFamily="18" charset="0"/>
              </a:rPr>
              <a:t>del autor Emerson, Ralph </a:t>
            </a:r>
            <a:r>
              <a:rPr lang="es-CO" spc="-1" dirty="0" err="1" smtClean="0">
                <a:solidFill>
                  <a:srgbClr val="000000"/>
                </a:solidFill>
                <a:uFill>
                  <a:solidFill>
                    <a:srgbClr val="FFFFFF"/>
                  </a:solidFill>
                </a:uFill>
                <a:latin typeface="Times New Roman" panose="02020603050405020304" pitchFamily="18" charset="0"/>
                <a:cs typeface="Times New Roman" panose="02020603050405020304" pitchFamily="18" charset="0"/>
              </a:rPr>
              <a:t>Waldo</a:t>
            </a:r>
            <a:r>
              <a:rPr lang="es-CO" dirty="0" err="1" smtClean="0">
                <a:latin typeface="Times New Roman" panose="02020603050405020304" pitchFamily="18" charset="0"/>
                <a:cs typeface="Times New Roman" panose="02020603050405020304" pitchFamily="18" charset="0"/>
              </a:rPr>
              <a:t>nos</a:t>
            </a:r>
            <a:r>
              <a:rPr lang="es-CO" dirty="0" smtClean="0">
                <a:latin typeface="Times New Roman" panose="02020603050405020304" pitchFamily="18" charset="0"/>
                <a:cs typeface="Times New Roman" panose="02020603050405020304" pitchFamily="18" charset="0"/>
              </a:rPr>
              <a:t>, </a:t>
            </a:r>
            <a:r>
              <a:rPr lang="es-CO" dirty="0">
                <a:latin typeface="Times New Roman" panose="02020603050405020304" pitchFamily="18" charset="0"/>
                <a:cs typeface="Times New Roman" panose="02020603050405020304" pitchFamily="18" charset="0"/>
              </a:rPr>
              <a:t>nos enseña lo que significa para las empresas la puesta en marcha de una estrategia vinculada con el mejoramiento de la calidad de vida de los </a:t>
            </a:r>
            <a:r>
              <a:rPr lang="es-CO" dirty="0" smtClean="0">
                <a:latin typeface="Times New Roman" panose="02020603050405020304" pitchFamily="18" charset="0"/>
                <a:cs typeface="Times New Roman" panose="02020603050405020304" pitchFamily="18" charset="0"/>
              </a:rPr>
              <a:t>empleados, </a:t>
            </a:r>
            <a:r>
              <a:rPr lang="es-CO" dirty="0">
                <a:latin typeface="Times New Roman" panose="02020603050405020304" pitchFamily="18" charset="0"/>
                <a:cs typeface="Times New Roman" panose="02020603050405020304" pitchFamily="18" charset="0"/>
              </a:rPr>
              <a:t>garantizando a su vez la seguridad de los mismos dentro de sus funciones laborales, teniendo presente la combinación eficiente y efectiva de los recursos (humanos y locativos), lo cual permite que se alcancen los objetivos estratégicos en las organizaciones.</a:t>
            </a:r>
          </a:p>
          <a:p>
            <a:pPr algn="just" eaLnBrk="1" fontAlgn="auto" hangingPunct="1">
              <a:spcBef>
                <a:spcPts val="0"/>
              </a:spcBef>
              <a:spcAft>
                <a:spcPts val="0"/>
              </a:spcAft>
              <a:defRPr/>
            </a:pPr>
            <a:endParaRPr lang="es-CO"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endParaRPr lang="es-CO" sz="2000"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endParaRPr lang="es-CO" sz="2000"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endParaRPr lang="es-CO" sz="2000" dirty="0">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defRPr/>
            </a:pPr>
            <a:endParaRPr lang="es-CO" sz="2000" dirty="0">
              <a:latin typeface="Times New Roman" panose="02020603050405020304" pitchFamily="18" charset="0"/>
              <a:cs typeface="Times New Roman" panose="02020603050405020304" pitchFamily="18" charset="0"/>
            </a:endParaRPr>
          </a:p>
          <a:p>
            <a:pPr algn="ctr" eaLnBrk="1" fontAlgn="auto" hangingPunct="1">
              <a:spcBef>
                <a:spcPts val="0"/>
              </a:spcBef>
              <a:spcAft>
                <a:spcPts val="0"/>
              </a:spcAft>
              <a:defRPr/>
            </a:pPr>
            <a:r>
              <a:rPr lang="es-CO"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Muchas Gracias</a:t>
            </a:r>
          </a:p>
        </p:txBody>
      </p:sp>
    </p:spTree>
  </p:cSld>
  <p:clrMapOvr>
    <a:masterClrMapping/>
  </p:clrMapOvr>
  <p:transition spd="slow" advTm="277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uadroTexto 3"/>
          <p:cNvSpPr txBox="1">
            <a:spLocks noChangeArrowheads="1"/>
          </p:cNvSpPr>
          <p:nvPr/>
        </p:nvSpPr>
        <p:spPr bwMode="auto">
          <a:xfrm>
            <a:off x="2970891" y="1676284"/>
            <a:ext cx="23225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ES" altLang="es-CO" b="1" dirty="0">
                <a:latin typeface="Times New Roman" panose="02020603050405020304" pitchFamily="18" charset="0"/>
                <a:cs typeface="Times New Roman" panose="02020603050405020304" pitchFamily="18" charset="0"/>
              </a:rPr>
              <a:t>Empresa Antioqueña</a:t>
            </a:r>
            <a:endParaRPr lang="en-US" altLang="es-CO" b="1" dirty="0"/>
          </a:p>
        </p:txBody>
      </p:sp>
      <p:sp>
        <p:nvSpPr>
          <p:cNvPr id="3075" name="CuadroTexto 4"/>
          <p:cNvSpPr txBox="1">
            <a:spLocks noChangeArrowheads="1"/>
          </p:cNvSpPr>
          <p:nvPr/>
        </p:nvSpPr>
        <p:spPr bwMode="auto">
          <a:xfrm>
            <a:off x="3322387" y="2018919"/>
            <a:ext cx="30162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ES" altLang="es-CO" dirty="0">
                <a:latin typeface="Times New Roman" panose="02020603050405020304" pitchFamily="18" charset="0"/>
                <a:cs typeface="Times New Roman" panose="02020603050405020304" pitchFamily="18" charset="0"/>
              </a:rPr>
              <a:t>Elabora </a:t>
            </a:r>
            <a:r>
              <a:rPr lang="es-ES" altLang="es-CO" b="1" dirty="0">
                <a:latin typeface="Times New Roman" panose="02020603050405020304" pitchFamily="18" charset="0"/>
                <a:cs typeface="Times New Roman" panose="02020603050405020304" pitchFamily="18" charset="0"/>
              </a:rPr>
              <a:t>medicamentos homeopáticos </a:t>
            </a:r>
            <a:r>
              <a:rPr lang="es-ES" altLang="es-CO" dirty="0">
                <a:latin typeface="Times New Roman" panose="02020603050405020304" pitchFamily="18" charset="0"/>
                <a:cs typeface="Times New Roman" panose="02020603050405020304" pitchFamily="18" charset="0"/>
              </a:rPr>
              <a:t>oficinales y magistrales</a:t>
            </a:r>
            <a:endParaRPr lang="en-US" altLang="es-CO" dirty="0"/>
          </a:p>
        </p:txBody>
      </p:sp>
      <p:sp>
        <p:nvSpPr>
          <p:cNvPr id="3076" name="CuadroTexto 5"/>
          <p:cNvSpPr txBox="1">
            <a:spLocks noChangeArrowheads="1"/>
          </p:cNvSpPr>
          <p:nvPr/>
        </p:nvSpPr>
        <p:spPr bwMode="auto">
          <a:xfrm>
            <a:off x="6772657" y="2323974"/>
            <a:ext cx="15119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ES" altLang="es-CO" dirty="0">
                <a:latin typeface="Times New Roman" panose="02020603050405020304" pitchFamily="18" charset="0"/>
                <a:cs typeface="Times New Roman" panose="02020603050405020304" pitchFamily="18" charset="0"/>
              </a:rPr>
              <a:t>trabajadores.</a:t>
            </a:r>
            <a:endParaRPr lang="en-US" altLang="es-CO" dirty="0">
              <a:latin typeface="Times New Roman" panose="02020603050405020304" pitchFamily="18" charset="0"/>
              <a:cs typeface="Times New Roman" panose="02020603050405020304" pitchFamily="18" charset="0"/>
            </a:endParaRPr>
          </a:p>
          <a:p>
            <a:endParaRPr lang="en-US" altLang="es-CO" dirty="0"/>
          </a:p>
        </p:txBody>
      </p:sp>
      <p:sp>
        <p:nvSpPr>
          <p:cNvPr id="7" name="Rectángulo 6"/>
          <p:cNvSpPr/>
          <p:nvPr/>
        </p:nvSpPr>
        <p:spPr>
          <a:xfrm>
            <a:off x="6676545" y="1681091"/>
            <a:ext cx="886781" cy="923330"/>
          </a:xfrm>
          <a:prstGeom prst="rect">
            <a:avLst/>
          </a:prstGeom>
          <a:noFill/>
        </p:spPr>
        <p:txBody>
          <a:bodyPr wrap="none">
            <a:spAutoFit/>
          </a:bodyPr>
          <a:lstStyle/>
          <a:p>
            <a:pPr algn="ctr">
              <a:defRPr/>
            </a:pPr>
            <a:r>
              <a:rPr lang="es-ES" sz="5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20</a:t>
            </a:r>
          </a:p>
        </p:txBody>
      </p:sp>
      <p:grpSp>
        <p:nvGrpSpPr>
          <p:cNvPr id="2" name="Grupo 1"/>
          <p:cNvGrpSpPr/>
          <p:nvPr/>
        </p:nvGrpSpPr>
        <p:grpSpPr>
          <a:xfrm>
            <a:off x="197312" y="2873554"/>
            <a:ext cx="2861042" cy="1843435"/>
            <a:chOff x="1202532" y="3899357"/>
            <a:chExt cx="4634617" cy="3005616"/>
          </a:xfrm>
        </p:grpSpPr>
        <p:pic>
          <p:nvPicPr>
            <p:cNvPr id="3078" name="Picture 2" descr="ubicac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0601" y="4337050"/>
              <a:ext cx="1989138" cy="1989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CuadroTexto 7"/>
            <p:cNvSpPr txBox="1">
              <a:spLocks noChangeArrowheads="1"/>
            </p:cNvSpPr>
            <p:nvPr/>
          </p:nvSpPr>
          <p:spPr bwMode="auto">
            <a:xfrm>
              <a:off x="1202532" y="5061940"/>
              <a:ext cx="172878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Eje cafetero</a:t>
              </a:r>
              <a:endParaRPr lang="en-US" altLang="es-CO" sz="1400" dirty="0">
                <a:latin typeface="Times New Roman" panose="02020603050405020304" pitchFamily="18" charset="0"/>
                <a:cs typeface="Times New Roman" panose="02020603050405020304" pitchFamily="18" charset="0"/>
              </a:endParaRPr>
            </a:p>
          </p:txBody>
        </p:sp>
        <p:sp>
          <p:nvSpPr>
            <p:cNvPr id="3080" name="CuadroTexto 12"/>
            <p:cNvSpPr txBox="1">
              <a:spLocks noChangeArrowheads="1"/>
            </p:cNvSpPr>
            <p:nvPr/>
          </p:nvSpPr>
          <p:spPr bwMode="auto">
            <a:xfrm>
              <a:off x="1396206" y="4671442"/>
              <a:ext cx="172878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Medellín</a:t>
              </a:r>
              <a:endParaRPr lang="en-US" altLang="es-CO" sz="1400" dirty="0">
                <a:latin typeface="Times New Roman" panose="02020603050405020304" pitchFamily="18" charset="0"/>
                <a:cs typeface="Times New Roman" panose="02020603050405020304" pitchFamily="18" charset="0"/>
              </a:endParaRPr>
            </a:p>
          </p:txBody>
        </p:sp>
        <p:sp>
          <p:nvSpPr>
            <p:cNvPr id="3081" name="CuadroTexto 13"/>
            <p:cNvSpPr txBox="1">
              <a:spLocks noChangeArrowheads="1"/>
            </p:cNvSpPr>
            <p:nvPr/>
          </p:nvSpPr>
          <p:spPr bwMode="auto">
            <a:xfrm>
              <a:off x="2231935" y="6051893"/>
              <a:ext cx="2074864" cy="853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Norte de Santander</a:t>
              </a:r>
              <a:endParaRPr lang="en-US" altLang="es-CO" sz="1400" dirty="0">
                <a:latin typeface="Times New Roman" panose="02020603050405020304" pitchFamily="18" charset="0"/>
                <a:cs typeface="Times New Roman" panose="02020603050405020304" pitchFamily="18" charset="0"/>
              </a:endParaRPr>
            </a:p>
          </p:txBody>
        </p:sp>
        <p:sp>
          <p:nvSpPr>
            <p:cNvPr id="3082" name="CuadroTexto 14"/>
            <p:cNvSpPr txBox="1">
              <a:spLocks noChangeArrowheads="1"/>
            </p:cNvSpPr>
            <p:nvPr/>
          </p:nvSpPr>
          <p:spPr bwMode="auto">
            <a:xfrm>
              <a:off x="1594645" y="5406951"/>
              <a:ext cx="15303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Valle del Cauca</a:t>
              </a:r>
              <a:endParaRPr lang="en-US" altLang="es-CO" sz="1400" dirty="0">
                <a:latin typeface="Times New Roman" panose="02020603050405020304" pitchFamily="18" charset="0"/>
                <a:cs typeface="Times New Roman" panose="02020603050405020304" pitchFamily="18" charset="0"/>
              </a:endParaRPr>
            </a:p>
          </p:txBody>
        </p:sp>
        <p:sp>
          <p:nvSpPr>
            <p:cNvPr id="16" name="CuadroTexto 15"/>
            <p:cNvSpPr txBox="1"/>
            <p:nvPr/>
          </p:nvSpPr>
          <p:spPr>
            <a:xfrm>
              <a:off x="1396206" y="3899357"/>
              <a:ext cx="2865405" cy="501813"/>
            </a:xfrm>
            <a:prstGeom prst="rect">
              <a:avLst/>
            </a:prstGeom>
            <a:noFill/>
          </p:spPr>
          <p:txBody>
            <a:bodyPr wrap="square">
              <a:spAutoFit/>
            </a:bodyPr>
            <a:lstStyle/>
            <a:p>
              <a:pPr>
                <a:defRPr/>
              </a:pPr>
              <a:r>
                <a:rPr lang="es-CO"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Puntos de atención</a:t>
              </a:r>
              <a:endParaRPr lang="en-US"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7" name="CuadroTexto 16"/>
            <p:cNvSpPr txBox="1"/>
            <p:nvPr/>
          </p:nvSpPr>
          <p:spPr>
            <a:xfrm>
              <a:off x="3429000" y="6029605"/>
              <a:ext cx="1987551" cy="307777"/>
            </a:xfrm>
            <a:prstGeom prst="rect">
              <a:avLst/>
            </a:prstGeom>
            <a:noFill/>
          </p:spPr>
          <p:txBody>
            <a:bodyPr>
              <a:spAutoFit/>
            </a:bodyPr>
            <a:lstStyle/>
            <a:p>
              <a:pPr>
                <a:defRPr/>
              </a:pPr>
              <a:r>
                <a:rPr lang="es-CO"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Distribuidores</a:t>
              </a:r>
              <a:endParaRPr lang="en-US"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5" name="CuadroTexto 17"/>
            <p:cNvSpPr txBox="1">
              <a:spLocks noChangeArrowheads="1"/>
            </p:cNvSpPr>
            <p:nvPr/>
          </p:nvSpPr>
          <p:spPr bwMode="auto">
            <a:xfrm>
              <a:off x="3886200" y="5200650"/>
              <a:ext cx="15303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Costa Atlántica</a:t>
              </a:r>
              <a:endParaRPr lang="en-US" altLang="es-CO" sz="1400" dirty="0">
                <a:latin typeface="Times New Roman" panose="02020603050405020304" pitchFamily="18" charset="0"/>
                <a:cs typeface="Times New Roman" panose="02020603050405020304" pitchFamily="18" charset="0"/>
              </a:endParaRPr>
            </a:p>
          </p:txBody>
        </p:sp>
        <p:sp>
          <p:nvSpPr>
            <p:cNvPr id="3086" name="CuadroTexto 18"/>
            <p:cNvSpPr txBox="1">
              <a:spLocks noChangeArrowheads="1"/>
            </p:cNvSpPr>
            <p:nvPr/>
          </p:nvSpPr>
          <p:spPr bwMode="auto">
            <a:xfrm>
              <a:off x="4306799" y="4774190"/>
              <a:ext cx="15303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Santander</a:t>
              </a:r>
              <a:endParaRPr lang="en-US" altLang="es-CO" sz="1400" dirty="0">
                <a:latin typeface="Times New Roman" panose="02020603050405020304" pitchFamily="18" charset="0"/>
                <a:cs typeface="Times New Roman" panose="02020603050405020304" pitchFamily="18" charset="0"/>
              </a:endParaRPr>
            </a:p>
          </p:txBody>
        </p:sp>
        <p:sp>
          <p:nvSpPr>
            <p:cNvPr id="3087" name="CuadroTexto 19"/>
            <p:cNvSpPr txBox="1">
              <a:spLocks noChangeArrowheads="1"/>
            </p:cNvSpPr>
            <p:nvPr/>
          </p:nvSpPr>
          <p:spPr bwMode="auto">
            <a:xfrm>
              <a:off x="3759420" y="4347731"/>
              <a:ext cx="15303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sz="1400" dirty="0">
                  <a:latin typeface="Times New Roman" panose="02020603050405020304" pitchFamily="18" charset="0"/>
                  <a:cs typeface="Times New Roman" panose="02020603050405020304" pitchFamily="18" charset="0"/>
                </a:rPr>
                <a:t>Montería</a:t>
              </a:r>
              <a:endParaRPr lang="en-US" altLang="es-CO" sz="1400" dirty="0">
                <a:latin typeface="Times New Roman" panose="02020603050405020304" pitchFamily="18" charset="0"/>
                <a:cs typeface="Times New Roman" panose="02020603050405020304" pitchFamily="18" charset="0"/>
              </a:endParaRPr>
            </a:p>
          </p:txBody>
        </p:sp>
      </p:grpSp>
      <p:pic>
        <p:nvPicPr>
          <p:cNvPr id="3088" name="Picture 4" descr="http://www.mhmundohomeopatico.com/web/imagenes/layout/logo_head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849" y="1386565"/>
            <a:ext cx="2778518" cy="1212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ángulo 5"/>
          <p:cNvSpPr>
            <a:spLocks noChangeArrowheads="1"/>
          </p:cNvSpPr>
          <p:nvPr/>
        </p:nvSpPr>
        <p:spPr bwMode="auto">
          <a:xfrm>
            <a:off x="3450219" y="3449478"/>
            <a:ext cx="3976925"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es-CO" altLang="en-US" sz="1400" dirty="0">
                <a:latin typeface="Times New Roman" panose="02020603050405020304" pitchFamily="18" charset="0"/>
                <a:cs typeface="Times New Roman" panose="02020603050405020304" pitchFamily="18" charset="0"/>
              </a:rPr>
              <a:t>Nuestra misión es elaborar y comercializar medicamentos homeopáticos de excelente calidad, llevando así al cuerpo médico la mejor opción de tratamiento para sus pacientes, a precio justo, con respaldo científico y acompañado de nuestro servicio respetuoso, oportuno y eficiente. Procuramos el bienestar de la comunidad con medicamentos confiables y asesoría idónea a nuestros clientes.</a:t>
            </a:r>
          </a:p>
          <a:p>
            <a:pPr algn="just" eaLnBrk="1" hangingPunct="1"/>
            <a:endParaRPr lang="es-CO" altLang="en-US" sz="1400" dirty="0">
              <a:latin typeface="Times New Roman" panose="02020603050405020304" pitchFamily="18" charset="0"/>
              <a:cs typeface="Times New Roman" panose="02020603050405020304" pitchFamily="18" charset="0"/>
            </a:endParaRPr>
          </a:p>
        </p:txBody>
      </p:sp>
      <p:pic>
        <p:nvPicPr>
          <p:cNvPr id="19" name="Imagen 18"/>
          <p:cNvPicPr>
            <a:picLocks noChangeAspect="1"/>
          </p:cNvPicPr>
          <p:nvPr/>
        </p:nvPicPr>
        <p:blipFill>
          <a:blip r:embed="rId4"/>
          <a:stretch>
            <a:fillRect/>
          </a:stretch>
        </p:blipFill>
        <p:spPr>
          <a:xfrm>
            <a:off x="7562341" y="3369525"/>
            <a:ext cx="1444557" cy="18372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0" name="Marcador de contenido 3"/>
          <p:cNvSpPr txBox="1">
            <a:spLocks/>
          </p:cNvSpPr>
          <p:nvPr/>
        </p:nvSpPr>
        <p:spPr bwMode="auto">
          <a:xfrm>
            <a:off x="1688267" y="5959976"/>
            <a:ext cx="5633902" cy="674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0" indent="0" algn="ctr" defTabSz="685800" rtl="0" eaLnBrk="0" fontAlgn="base" hangingPunct="0">
              <a:lnSpc>
                <a:spcPct val="90000"/>
              </a:lnSpc>
              <a:spcBef>
                <a:spcPts val="750"/>
              </a:spcBef>
              <a:spcAft>
                <a:spcPct val="0"/>
              </a:spcAft>
              <a:buFont typeface="Arial" panose="020B0604020202020204" pitchFamily="34" charset="0"/>
              <a:buNone/>
              <a:defRPr sz="1800" kern="1200">
                <a:solidFill>
                  <a:schemeClr val="tx1"/>
                </a:solidFill>
                <a:latin typeface="+mn-lt"/>
                <a:ea typeface="+mn-ea"/>
                <a:cs typeface="+mn-cs"/>
              </a:defRPr>
            </a:lvl1pPr>
            <a:lvl2pPr marL="342900" indent="0" algn="ctr" defTabSz="685800" rtl="0" eaLnBrk="0" fontAlgn="base" hangingPunct="0">
              <a:lnSpc>
                <a:spcPct val="90000"/>
              </a:lnSpc>
              <a:spcBef>
                <a:spcPts val="375"/>
              </a:spcBef>
              <a:spcAft>
                <a:spcPct val="0"/>
              </a:spcAft>
              <a:buFont typeface="Arial" panose="020B0604020202020204" pitchFamily="34" charset="0"/>
              <a:buNone/>
              <a:defRPr sz="1500" kern="1200">
                <a:solidFill>
                  <a:schemeClr val="tx1"/>
                </a:solidFill>
                <a:latin typeface="+mn-lt"/>
                <a:ea typeface="+mn-ea"/>
                <a:cs typeface="+mn-cs"/>
              </a:defRPr>
            </a:lvl2pPr>
            <a:lvl3pPr marL="685800" indent="0" algn="ctr" defTabSz="685800" rtl="0" eaLnBrk="0" fontAlgn="base" hangingPunct="0">
              <a:lnSpc>
                <a:spcPct val="90000"/>
              </a:lnSpc>
              <a:spcBef>
                <a:spcPts val="375"/>
              </a:spcBef>
              <a:spcAft>
                <a:spcPct val="0"/>
              </a:spcAft>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0" fontAlgn="base" hangingPunct="0">
              <a:lnSpc>
                <a:spcPct val="90000"/>
              </a:lnSpc>
              <a:spcBef>
                <a:spcPts val="375"/>
              </a:spcBef>
              <a:spcAft>
                <a:spcPct val="0"/>
              </a:spcAft>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0" fontAlgn="base" hangingPunct="0">
              <a:lnSpc>
                <a:spcPct val="90000"/>
              </a:lnSpc>
              <a:spcBef>
                <a:spcPts val="375"/>
              </a:spcBef>
              <a:spcAft>
                <a:spcPct val="0"/>
              </a:spcAft>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eaLnBrk="1" hangingPunct="1"/>
            <a:r>
              <a:rPr lang="es-CO" altLang="en-US" sz="1400" dirty="0">
                <a:latin typeface="Times New Roman" panose="02020603050405020304" pitchFamily="18" charset="0"/>
                <a:cs typeface="Times New Roman" panose="02020603050405020304" pitchFamily="18" charset="0"/>
              </a:rPr>
              <a:t>Ser la empresa farmacéutica homeopática con mayor proyección y prestigio a nivel nacional, fabricando y distribuyendo medicamentos de la más alta calidad, contribuyendo así al crecimiento de la medicina alternativa </a:t>
            </a:r>
          </a:p>
        </p:txBody>
      </p:sp>
      <p:pic>
        <p:nvPicPr>
          <p:cNvPr id="21" name="Imagen 20"/>
          <p:cNvPicPr>
            <a:picLocks noChangeAspect="1"/>
          </p:cNvPicPr>
          <p:nvPr/>
        </p:nvPicPr>
        <p:blipFill>
          <a:blip r:embed="rId5"/>
          <a:stretch>
            <a:fillRect/>
          </a:stretch>
        </p:blipFill>
        <p:spPr>
          <a:xfrm>
            <a:off x="229408" y="5005180"/>
            <a:ext cx="1318932" cy="16339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slow" advTm="277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title"/>
          </p:nvPr>
        </p:nvSpPr>
        <p:spPr>
          <a:xfrm>
            <a:off x="0" y="1587500"/>
            <a:ext cx="9144000" cy="406400"/>
          </a:xfrm>
        </p:spPr>
        <p:txBody>
          <a:bodyPr/>
          <a:lstStyle/>
          <a:p>
            <a:pPr algn="ctr" eaLnBrk="1" hangingPunct="1"/>
            <a:r>
              <a:rPr lang="es-CO" altLang="en-US" sz="2600" b="1" dirty="0">
                <a:latin typeface="Times New Roman" panose="02020603050405020304" pitchFamily="18" charset="0"/>
                <a:cs typeface="Times New Roman" panose="02020603050405020304" pitchFamily="18" charset="0"/>
              </a:rPr>
              <a:t>INTRODUCCIÓN</a:t>
            </a:r>
            <a:br>
              <a:rPr lang="es-CO" altLang="en-US" sz="2600" b="1" dirty="0">
                <a:latin typeface="Times New Roman" panose="02020603050405020304" pitchFamily="18" charset="0"/>
                <a:cs typeface="Times New Roman" panose="02020603050405020304" pitchFamily="18" charset="0"/>
              </a:rPr>
            </a:br>
            <a:endParaRPr lang="en-US" altLang="es-CO" sz="2600" dirty="0"/>
          </a:p>
        </p:txBody>
      </p:sp>
      <p:sp>
        <p:nvSpPr>
          <p:cNvPr id="4099" name="Marcador de contenido 3"/>
          <p:cNvSpPr>
            <a:spLocks noGrp="1"/>
          </p:cNvSpPr>
          <p:nvPr>
            <p:ph idx="1"/>
          </p:nvPr>
        </p:nvSpPr>
        <p:spPr>
          <a:xfrm>
            <a:off x="3771900" y="2336800"/>
            <a:ext cx="5372100" cy="1739900"/>
          </a:xfrm>
        </p:spPr>
        <p:txBody>
          <a:bodyPr/>
          <a:lstStyle/>
          <a:p>
            <a:pPr algn="just" eaLnBrk="1" hangingPunct="1"/>
            <a:r>
              <a:rPr lang="es-CO" altLang="es-CO" dirty="0"/>
              <a:t>El presente trabajo entrega como resultados la propuesta de mejoramiento al proceso que surge de la investigación realizada en la empresa Mundo Homeopático en relación con el tema de la salud ocupacional. </a:t>
            </a:r>
            <a:endParaRPr lang="en-US" altLang="es-CO" dirty="0"/>
          </a:p>
        </p:txBody>
      </p:sp>
      <p:sp>
        <p:nvSpPr>
          <p:cNvPr id="5" name="Rectángulo 4"/>
          <p:cNvSpPr/>
          <p:nvPr/>
        </p:nvSpPr>
        <p:spPr>
          <a:xfrm>
            <a:off x="179388" y="4930469"/>
            <a:ext cx="8785225" cy="1600438"/>
          </a:xfrm>
          <a:prstGeom prst="rect">
            <a:avLst/>
          </a:prstGeom>
        </p:spPr>
        <p:style>
          <a:lnRef idx="1">
            <a:schemeClr val="accent2"/>
          </a:lnRef>
          <a:fillRef idx="3">
            <a:schemeClr val="accent2"/>
          </a:fillRef>
          <a:effectRef idx="2">
            <a:schemeClr val="accent2"/>
          </a:effectRef>
          <a:fontRef idx="minor">
            <a:schemeClr val="lt1"/>
          </a:fontRef>
        </p:style>
        <p:txBody>
          <a:bodyPr>
            <a:spAutoFit/>
          </a:bodyPr>
          <a:lstStyle/>
          <a:p>
            <a:pPr indent="180340">
              <a:spcAft>
                <a:spcPts val="0"/>
              </a:spcAft>
              <a:defRPr/>
            </a:pPr>
            <a:r>
              <a:rPr lang="es-CO" sz="1400" dirty="0">
                <a:latin typeface="Times New Roman" panose="02020603050405020304" pitchFamily="18" charset="0"/>
                <a:ea typeface="Times New Roman" panose="02020603050405020304" pitchFamily="18" charset="0"/>
              </a:rPr>
              <a:t>¿Cuáles serán las actividades necesarias para que los empleados y el ambiente físico de la empresa cumplan con la seguridad y dinámica que hoy exige el ministerio de trabajo, teniendo en cuenta la </a:t>
            </a:r>
            <a:r>
              <a:rPr lang="es-CO" sz="1400" dirty="0" smtClean="0">
                <a:latin typeface="Times New Roman" panose="02020603050405020304" pitchFamily="18" charset="0"/>
                <a:ea typeface="Times New Roman" panose="02020603050405020304" pitchFamily="18" charset="0"/>
              </a:rPr>
              <a:t>búsqueda </a:t>
            </a:r>
            <a:r>
              <a:rPr lang="es-CO" sz="1400" dirty="0">
                <a:latin typeface="Times New Roman" panose="02020603050405020304" pitchFamily="18" charset="0"/>
                <a:ea typeface="Times New Roman" panose="02020603050405020304" pitchFamily="18" charset="0"/>
              </a:rPr>
              <a:t>de la mejor estrategia para la </a:t>
            </a:r>
            <a:r>
              <a:rPr lang="es-CO" sz="1400" dirty="0" smtClean="0">
                <a:latin typeface="Times New Roman" panose="02020603050405020304" pitchFamily="18" charset="0"/>
                <a:ea typeface="Times New Roman" panose="02020603050405020304" pitchFamily="18" charset="0"/>
              </a:rPr>
              <a:t>implementación </a:t>
            </a:r>
            <a:r>
              <a:rPr lang="es-CO" sz="1400" dirty="0">
                <a:latin typeface="Times New Roman" panose="02020603050405020304" pitchFamily="18" charset="0"/>
                <a:ea typeface="Times New Roman" panose="02020603050405020304" pitchFamily="18" charset="0"/>
              </a:rPr>
              <a:t>de un programa de Salud Ocupacional que mejore las condiciones de trabajo actuales</a:t>
            </a:r>
            <a:r>
              <a:rPr lang="es-CO" sz="1400" dirty="0" smtClean="0">
                <a:latin typeface="Times New Roman" panose="02020603050405020304" pitchFamily="18" charset="0"/>
                <a:ea typeface="Times New Roman" panose="02020603050405020304" pitchFamily="18" charset="0"/>
              </a:rPr>
              <a:t>?</a:t>
            </a:r>
          </a:p>
          <a:p>
            <a:pPr indent="180340">
              <a:spcAft>
                <a:spcPts val="0"/>
              </a:spcAft>
              <a:defRPr/>
            </a:pPr>
            <a:endParaRPr lang="es-CO" sz="1400" dirty="0" smtClean="0">
              <a:latin typeface="Times New Roman" panose="02020603050405020304" pitchFamily="18" charset="0"/>
              <a:ea typeface="Times New Roman" panose="02020603050405020304" pitchFamily="18" charset="0"/>
            </a:endParaRPr>
          </a:p>
          <a:p>
            <a:pPr indent="180340">
              <a:spcAft>
                <a:spcPts val="0"/>
              </a:spcAft>
              <a:defRPr/>
            </a:pPr>
            <a:r>
              <a:rPr lang="es-CO" sz="1400" dirty="0" smtClean="0">
                <a:latin typeface="Times New Roman" panose="02020603050405020304" pitchFamily="18" charset="0"/>
                <a:ea typeface="Times New Roman" panose="02020603050405020304" pitchFamily="18" charset="0"/>
              </a:rPr>
              <a:t>Se pretende que este trabajo sea un referente del tema de salud ocupacional que ayude a determinar la gran importancia que éstos tienen en las empresas de hoy, en especial teniendo en cuenta las nuevas exigencias legales de Colombia en este aspecto y cumpliendo con los estándares de bienestar laboral para los empleados vinculados a estas. </a:t>
            </a:r>
            <a:endParaRPr lang="en-US" sz="1400" dirty="0">
              <a:latin typeface="Times New Roman" panose="02020603050405020304" pitchFamily="18" charset="0"/>
              <a:ea typeface="Calibri" panose="020F0502020204030204" pitchFamily="34" charset="0"/>
            </a:endParaRPr>
          </a:p>
        </p:txBody>
      </p:sp>
      <p:pic>
        <p:nvPicPr>
          <p:cNvPr id="4101" name="Picture 2" descr="Resultado de imagen para SG S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775" y="2038350"/>
            <a:ext cx="2857500"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277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CO" dirty="0"/>
          </a:p>
        </p:txBody>
      </p:sp>
      <p:sp>
        <p:nvSpPr>
          <p:cNvPr id="8197" name="CuadroTexto 4"/>
          <p:cNvSpPr txBox="1">
            <a:spLocks noChangeArrowheads="1"/>
          </p:cNvSpPr>
          <p:nvPr/>
        </p:nvSpPr>
        <p:spPr bwMode="auto">
          <a:xfrm>
            <a:off x="1410630" y="1270030"/>
            <a:ext cx="6322741"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CO" altLang="en-US" b="1" dirty="0">
                <a:latin typeface="Times New Roman" panose="02020603050405020304" pitchFamily="18" charset="0"/>
                <a:cs typeface="Times New Roman" panose="02020603050405020304" pitchFamily="18" charset="0"/>
              </a:rPr>
              <a:t>INVESTIGACION</a:t>
            </a:r>
          </a:p>
          <a:p>
            <a:pPr algn="just" eaLnBrk="1" hangingPunct="1"/>
            <a:endParaRPr lang="es-CO" altLang="en-US" dirty="0">
              <a:latin typeface="Times New Roman" panose="02020603050405020304" pitchFamily="18" charset="0"/>
              <a:cs typeface="Times New Roman" panose="02020603050405020304" pitchFamily="18" charset="0"/>
            </a:endParaRPr>
          </a:p>
          <a:p>
            <a:pPr algn="just" eaLnBrk="1" hangingPunct="1"/>
            <a:endParaRPr lang="es-CO" altLang="en-US" dirty="0">
              <a:latin typeface="Times New Roman" panose="02020603050405020304" pitchFamily="18" charset="0"/>
              <a:cs typeface="Times New Roman" panose="02020603050405020304" pitchFamily="18" charset="0"/>
            </a:endParaRPr>
          </a:p>
          <a:p>
            <a:pPr algn="just" eaLnBrk="1" hangingPunct="1"/>
            <a:r>
              <a:rPr lang="es-CO" dirty="0">
                <a:latin typeface="Times New Roman" panose="02020603050405020304" pitchFamily="18" charset="0"/>
                <a:cs typeface="Times New Roman" panose="02020603050405020304" pitchFamily="18" charset="0"/>
              </a:rPr>
              <a:t>La calidad en la ejecución de la labor en una empresa, depende directamente de la calidad con que viva cada empleado su puesto de trabajo, el acompañamiento y el crecimiento de su talento en función de cada proceso laboral, por lo cual Mundo Homeopático busca garantizar desde el punto de vista de la salud ocupacional la seguridad de sus colaboradores, a través de la estructuración del área y del programa y plan a desarrollar.</a:t>
            </a:r>
          </a:p>
          <a:p>
            <a:pPr algn="just" eaLnBrk="1" hangingPunct="1"/>
            <a:endParaRPr lang="es-CO" dirty="0">
              <a:latin typeface="Times New Roman" panose="02020603050405020304" pitchFamily="18" charset="0"/>
              <a:cs typeface="Times New Roman" panose="02020603050405020304" pitchFamily="18" charset="0"/>
            </a:endParaRPr>
          </a:p>
          <a:p>
            <a:pPr algn="just" eaLnBrk="1" hangingPunct="1"/>
            <a:r>
              <a:rPr lang="es-CO" altLang="en-US" dirty="0">
                <a:latin typeface="Times New Roman" panose="02020603050405020304" pitchFamily="18" charset="0"/>
                <a:cs typeface="Times New Roman" panose="02020603050405020304" pitchFamily="18" charset="0"/>
              </a:rPr>
              <a:t>También busca ajustar algunos procesos al cumplimiento de la ley 1562 de 2012 en Colombia que regula la seguridad y salud en el trabajo, esta ley facilita los conceptos que se deben tener en cuenta para llevar bien un programa de salud ocupacional y el sistema general de riesgos laborales.</a:t>
            </a:r>
          </a:p>
          <a:p>
            <a:pPr algn="just" eaLnBrk="1" hangingPunct="1"/>
            <a:endParaRPr lang="es-CO" dirty="0">
              <a:latin typeface="Times New Roman" panose="02020603050405020304" pitchFamily="18" charset="0"/>
              <a:cs typeface="Times New Roman" panose="02020603050405020304" pitchFamily="18" charset="0"/>
            </a:endParaRPr>
          </a:p>
          <a:p>
            <a:pPr algn="just" eaLnBrk="1" hangingPunct="1"/>
            <a:endParaRPr lang="es-CO" altLang="en-US" dirty="0">
              <a:latin typeface="Times New Roman" panose="02020603050405020304" pitchFamily="18" charset="0"/>
              <a:cs typeface="Times New Roman" panose="02020603050405020304" pitchFamily="18" charset="0"/>
            </a:endParaRPr>
          </a:p>
        </p:txBody>
      </p:sp>
    </p:spTree>
  </p:cSld>
  <p:clrMapOvr>
    <a:masterClrMapping/>
  </p:clrMapOvr>
  <p:transition spd="slow" advTm="277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a:xfrm>
            <a:off x="628650" y="1422400"/>
            <a:ext cx="7886700" cy="268288"/>
          </a:xfrm>
        </p:spPr>
        <p:txBody>
          <a:bodyPr/>
          <a:lstStyle/>
          <a:p>
            <a:pPr algn="ctr" eaLnBrk="1" hangingPunct="1"/>
            <a:r>
              <a:rPr lang="es-CO" altLang="es-CO" sz="2600" b="1" dirty="0">
                <a:latin typeface="Times New Roman" panose="02020603050405020304" pitchFamily="18" charset="0"/>
                <a:cs typeface="Times New Roman" panose="02020603050405020304" pitchFamily="18" charset="0"/>
              </a:rPr>
              <a:t>OBJETIVOS</a:t>
            </a:r>
            <a:endParaRPr lang="en-US" altLang="es-CO" sz="2600" b="1" dirty="0">
              <a:latin typeface="Times New Roman" panose="02020603050405020304" pitchFamily="18" charset="0"/>
              <a:cs typeface="Times New Roman" panose="02020603050405020304" pitchFamily="18" charset="0"/>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937114207"/>
              </p:ext>
            </p:extLst>
          </p:nvPr>
        </p:nvGraphicFramePr>
        <p:xfrm>
          <a:off x="628650" y="2340908"/>
          <a:ext cx="8045450" cy="1079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124" name="CuadroTexto 4"/>
          <p:cNvSpPr txBox="1">
            <a:spLocks noChangeArrowheads="1"/>
          </p:cNvSpPr>
          <p:nvPr/>
        </p:nvSpPr>
        <p:spPr bwMode="auto">
          <a:xfrm>
            <a:off x="649288" y="3572434"/>
            <a:ext cx="17145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s-CO" altLang="es-CO" dirty="0"/>
          </a:p>
          <a:p>
            <a:r>
              <a:rPr lang="es-CO" altLang="es-CO" dirty="0"/>
              <a:t>ESPECIFICOS</a:t>
            </a:r>
            <a:endParaRPr lang="en-US" altLang="es-CO" dirty="0"/>
          </a:p>
        </p:txBody>
      </p:sp>
      <p:graphicFrame>
        <p:nvGraphicFramePr>
          <p:cNvPr id="6" name="Diagrama 5"/>
          <p:cNvGraphicFramePr/>
          <p:nvPr>
            <p:extLst>
              <p:ext uri="{D42A27DB-BD31-4B8C-83A1-F6EECF244321}">
                <p14:modId xmlns:p14="http://schemas.microsoft.com/office/powerpoint/2010/main" val="3799866557"/>
              </p:ext>
            </p:extLst>
          </p:nvPr>
        </p:nvGraphicFramePr>
        <p:xfrm>
          <a:off x="628650" y="4388683"/>
          <a:ext cx="7886700" cy="23047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126" name="CuadroTexto 6"/>
          <p:cNvSpPr txBox="1">
            <a:spLocks noChangeArrowheads="1"/>
          </p:cNvSpPr>
          <p:nvPr/>
        </p:nvSpPr>
        <p:spPr bwMode="auto">
          <a:xfrm>
            <a:off x="704850" y="1822450"/>
            <a:ext cx="2571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s-CO" altLang="es-CO" dirty="0"/>
              <a:t>GENERAL</a:t>
            </a:r>
            <a:endParaRPr lang="en-US" altLang="es-C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CO" dirty="0"/>
          </a:p>
        </p:txBody>
      </p:sp>
      <p:sp>
        <p:nvSpPr>
          <p:cNvPr id="9221" name="CuadroTexto 4"/>
          <p:cNvSpPr txBox="1">
            <a:spLocks noChangeArrowheads="1"/>
          </p:cNvSpPr>
          <p:nvPr/>
        </p:nvSpPr>
        <p:spPr bwMode="auto">
          <a:xfrm>
            <a:off x="0" y="817563"/>
            <a:ext cx="914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CO" altLang="en-US" b="1" dirty="0">
                <a:latin typeface="Times New Roman" panose="02020603050405020304" pitchFamily="18" charset="0"/>
                <a:cs typeface="Times New Roman" panose="02020603050405020304" pitchFamily="18" charset="0"/>
              </a:rPr>
              <a:t>METODOLOGIA</a:t>
            </a:r>
          </a:p>
        </p:txBody>
      </p:sp>
      <p:graphicFrame>
        <p:nvGraphicFramePr>
          <p:cNvPr id="8" name="Tabla 7"/>
          <p:cNvGraphicFramePr>
            <a:graphicFrameLocks noGrp="1"/>
          </p:cNvGraphicFramePr>
          <p:nvPr>
            <p:extLst>
              <p:ext uri="{D42A27DB-BD31-4B8C-83A1-F6EECF244321}">
                <p14:modId xmlns:p14="http://schemas.microsoft.com/office/powerpoint/2010/main" val="671522600"/>
              </p:ext>
            </p:extLst>
          </p:nvPr>
        </p:nvGraphicFramePr>
        <p:xfrm>
          <a:off x="330200" y="1673626"/>
          <a:ext cx="8304213" cy="4810682"/>
        </p:xfrm>
        <a:graphic>
          <a:graphicData uri="http://schemas.openxmlformats.org/drawingml/2006/table">
            <a:tbl>
              <a:tblPr/>
              <a:tblGrid>
                <a:gridCol w="2767013">
                  <a:extLst>
                    <a:ext uri="{9D8B030D-6E8A-4147-A177-3AD203B41FA5}">
                      <a16:colId xmlns:a16="http://schemas.microsoft.com/office/drawing/2014/main" xmlns="" val="20000"/>
                    </a:ext>
                  </a:extLst>
                </a:gridCol>
                <a:gridCol w="5537200">
                  <a:extLst>
                    <a:ext uri="{9D8B030D-6E8A-4147-A177-3AD203B41FA5}">
                      <a16:colId xmlns:a16="http://schemas.microsoft.com/office/drawing/2014/main" xmlns="" val="20001"/>
                    </a:ext>
                  </a:extLst>
                </a:gridCol>
              </a:tblGrid>
              <a:tr h="838234">
                <a:tc>
                  <a:txBody>
                    <a:bodyPr/>
                    <a:lstStyle>
                      <a:lvl1pPr defTabSz="4572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4572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4572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Diseño de la investigación 	</a:t>
                      </a:r>
                    </a:p>
                    <a:p>
                      <a:pPr marL="0" marR="0" lvl="0" indent="0" algn="just" defTabSz="457200" rtl="0" eaLnBrk="1" fontAlgn="base" latinLnBrk="0" hangingPunct="1">
                        <a:lnSpc>
                          <a:spcPct val="100000"/>
                        </a:lnSpc>
                        <a:spcBef>
                          <a:spcPct val="0"/>
                        </a:spcBef>
                        <a:spcAft>
                          <a:spcPct val="0"/>
                        </a:spcAft>
                        <a:buClrTx/>
                        <a:buSzTx/>
                        <a:buFontTx/>
                        <a:buNone/>
                        <a:tabLst/>
                      </a:pPr>
                      <a:endPar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c>
                  <a:txBody>
                    <a:bodyPr/>
                    <a:lstStyle>
                      <a:lvl1pPr defTabSz="4572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4572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4572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Investigación Descriptiva. Es decir, que permite reconocer el proceso en estudio y definir sus falencias 	</a:t>
                      </a:r>
                    </a:p>
                    <a:p>
                      <a:pPr marL="0" marR="0" lvl="0" indent="0" algn="just" defTabSz="457200" rtl="0" eaLnBrk="1" fontAlgn="base" latinLnBrk="0" hangingPunct="1">
                        <a:lnSpc>
                          <a:spcPct val="100000"/>
                        </a:lnSpc>
                        <a:spcBef>
                          <a:spcPct val="0"/>
                        </a:spcBef>
                        <a:spcAft>
                          <a:spcPct val="0"/>
                        </a:spcAft>
                        <a:buClrTx/>
                        <a:buSzTx/>
                        <a:buFontTx/>
                        <a:buNone/>
                        <a:tabLst/>
                      </a:pPr>
                      <a:endPar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xmlns="" val="10000"/>
                  </a:ext>
                </a:extLst>
              </a:tr>
              <a:tr h="487762">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Fuente primaria o medio para recolectar la información</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CBCB"/>
                    </a:solid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Encuesta con cuestionario estructurado con preguntas cerradas, de escogencia múltiple, con un ordenamiento previamente establecido.</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xmlns="" val="10001"/>
                  </a:ext>
                </a:extLst>
              </a:tr>
              <a:tr h="685915">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Fuente Secundaria para recolectar la información</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Documentos libros, revista periódico, con el ánimo de obtener evidencias teóricas las cuales sustentaran el desarrollo de esta propuesta así como investigaciones y trabajo de </a:t>
                      </a:r>
                      <a:r>
                        <a:rPr kumimoji="0" lang="es-CO" altLang="en-US" sz="1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grado.</a:t>
                      </a:r>
                      <a:endPar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xmlns="" val="10002"/>
                  </a:ext>
                </a:extLst>
              </a:tr>
              <a:tr h="685915">
                <a:tc>
                  <a:txBody>
                    <a:bodyPr/>
                    <a:lstStyle>
                      <a:lvl1pPr defTabSz="4572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4572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4572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Método de encuesta 	</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CBCB"/>
                    </a:solid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Se </a:t>
                      </a:r>
                      <a:r>
                        <a:rPr kumimoji="0" lang="es-CO" altLang="en-US" sz="1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aplicó una segunda encuesta con 9 </a:t>
                      </a: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preguntas mediante contacto directo entre la persona que recolecta la información (investigador) y el </a:t>
                      </a:r>
                      <a:r>
                        <a:rPr kumimoji="0" lang="es-CO" altLang="en-US" sz="1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entrevistado.</a:t>
                      </a:r>
                      <a:endPar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xmlns="" val="10003"/>
                  </a:ext>
                </a:extLst>
              </a:tr>
              <a:tr h="487762">
                <a:tc>
                  <a:txBody>
                    <a:bodyPr/>
                    <a:lstStyle>
                      <a:lvl1pPr defTabSz="4572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4572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4572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4572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4572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Población 	</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La población es un universo representativo de la Empresa Mundo Homeopático cuenta con una población de 20 empleados</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xmlns="" val="10004"/>
                  </a:ext>
                </a:extLst>
              </a:tr>
              <a:tr h="487762">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Unidad muestral o sitios de las encuesta</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CBCB"/>
                    </a:solid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La encuesta se aplicara a 20 personas, Se toma todo el personal teniendo en cuenta que son solo 20 personas y se puede tener información más concreta. Se aplicara en los sitios de trabajo</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xmlns="" val="10005"/>
                  </a:ext>
                </a:extLst>
              </a:tr>
              <a:tr h="741488">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Elemento muestral o personas entrevistadas</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fontAlgn="base">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es-CO" altLang="en-US" sz="14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Funcionarios de Mundo Homeopático de todas las áreas.</a:t>
                      </a:r>
                    </a:p>
                  </a:txBody>
                  <a:tcPr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xmlns="" val="10006"/>
                  </a:ext>
                </a:extLst>
              </a:tr>
            </a:tbl>
          </a:graphicData>
        </a:graphic>
      </p:graphicFrame>
    </p:spTree>
  </p:cSld>
  <p:clrMapOvr>
    <a:masterClrMapping/>
  </p:clrMapOvr>
  <p:transition spd="slow" advTm="277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CO"/>
          </a:p>
        </p:txBody>
      </p:sp>
      <p:sp>
        <p:nvSpPr>
          <p:cNvPr id="10245" name="CuadroTexto 4"/>
          <p:cNvSpPr txBox="1">
            <a:spLocks noChangeArrowheads="1"/>
          </p:cNvSpPr>
          <p:nvPr/>
        </p:nvSpPr>
        <p:spPr bwMode="auto">
          <a:xfrm>
            <a:off x="347663" y="1444625"/>
            <a:ext cx="8448675"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s-CO" altLang="en-US" b="1" dirty="0">
                <a:latin typeface="Times New Roman" panose="02020603050405020304" pitchFamily="18" charset="0"/>
                <a:cs typeface="Times New Roman" panose="02020603050405020304" pitchFamily="18" charset="0"/>
              </a:rPr>
              <a:t>RECOLECCION DE DATOS</a:t>
            </a:r>
          </a:p>
          <a:p>
            <a:pPr algn="ctr" eaLnBrk="1" hangingPunct="1"/>
            <a:endParaRPr lang="es-CO" altLang="en-US" b="1" dirty="0">
              <a:latin typeface="Times New Roman" panose="02020603050405020304" pitchFamily="18" charset="0"/>
              <a:cs typeface="Times New Roman" panose="02020603050405020304" pitchFamily="18" charset="0"/>
            </a:endParaRPr>
          </a:p>
          <a:p>
            <a:pPr algn="just" eaLnBrk="1" hangingPunct="1"/>
            <a:r>
              <a:rPr lang="es-CO" altLang="en-US" b="1" dirty="0">
                <a:latin typeface="Times New Roman" panose="02020603050405020304" pitchFamily="18" charset="0"/>
                <a:cs typeface="Times New Roman" panose="02020603050405020304" pitchFamily="18" charset="0"/>
              </a:rPr>
              <a:t>CUESTIONARIO</a:t>
            </a:r>
          </a:p>
          <a:p>
            <a:pPr algn="just" eaLnBrk="1" hangingPunct="1"/>
            <a:r>
              <a:rPr lang="es-CO" altLang="en-US" dirty="0">
                <a:latin typeface="Times New Roman" panose="02020603050405020304" pitchFamily="18" charset="0"/>
                <a:cs typeface="Times New Roman" panose="02020603050405020304" pitchFamily="18" charset="0"/>
              </a:rPr>
              <a:t>Se aplico 2 encuestas tipo cuestionario sobre el 100% de la muestra seleccionada.</a:t>
            </a:r>
          </a:p>
          <a:p>
            <a:pPr algn="just" eaLnBrk="1" hangingPunct="1"/>
            <a:endParaRPr lang="es-CO" altLang="en-US" dirty="0">
              <a:latin typeface="Times New Roman" panose="02020603050405020304" pitchFamily="18" charset="0"/>
              <a:cs typeface="Times New Roman" panose="02020603050405020304" pitchFamily="18" charset="0"/>
            </a:endParaRPr>
          </a:p>
          <a:p>
            <a:pPr algn="just" eaLnBrk="1" hangingPunct="1"/>
            <a:endParaRPr lang="es-CO" altLang="en-US" dirty="0">
              <a:latin typeface="Times New Roman" panose="02020603050405020304" pitchFamily="18" charset="0"/>
              <a:cs typeface="Times New Roman" panose="02020603050405020304" pitchFamily="18" charset="0"/>
            </a:endParaRPr>
          </a:p>
          <a:p>
            <a:pPr algn="just" eaLnBrk="1" hangingPunct="1"/>
            <a:r>
              <a:rPr lang="es-CO" altLang="en-US" b="1" dirty="0">
                <a:latin typeface="Times New Roman" panose="02020603050405020304" pitchFamily="18" charset="0"/>
                <a:cs typeface="Times New Roman" panose="02020603050405020304" pitchFamily="18" charset="0"/>
              </a:rPr>
              <a:t>OBJETIVO </a:t>
            </a:r>
            <a:endParaRPr lang="es-CO" altLang="en-US" dirty="0">
              <a:latin typeface="Times New Roman" panose="02020603050405020304" pitchFamily="18" charset="0"/>
              <a:cs typeface="Times New Roman" panose="02020603050405020304" pitchFamily="18" charset="0"/>
            </a:endParaRPr>
          </a:p>
          <a:p>
            <a:pPr algn="just" eaLnBrk="1" hangingPunct="1"/>
            <a:endParaRPr lang="es-CO" altLang="en-US" dirty="0">
              <a:latin typeface="Times New Roman" panose="02020603050405020304" pitchFamily="18" charset="0"/>
              <a:cs typeface="Times New Roman" panose="02020603050405020304" pitchFamily="18" charset="0"/>
            </a:endParaRPr>
          </a:p>
          <a:p>
            <a:pPr algn="just" eaLnBrk="1" hangingPunct="1"/>
            <a:r>
              <a:rPr lang="es-CO" dirty="0">
                <a:latin typeface="Times New Roman" panose="02020603050405020304" pitchFamily="18" charset="0"/>
                <a:cs typeface="Times New Roman" panose="02020603050405020304" pitchFamily="18" charset="0"/>
              </a:rPr>
              <a:t>Identificar por medio de la encuesta la percepción que tienen los diferentes empleados sobre: las condiciones de su puesto de trabajo; las actividades desarrolladas por la gerencia referente a la SST; y, el incentivo y la comunicación de las estrategias del SST.</a:t>
            </a:r>
          </a:p>
          <a:p>
            <a:pPr algn="just"/>
            <a:r>
              <a:rPr lang="es-CO" dirty="0">
                <a:latin typeface="Times New Roman" panose="02020603050405020304" pitchFamily="18" charset="0"/>
                <a:cs typeface="Times New Roman" panose="02020603050405020304" pitchFamily="18" charset="0"/>
              </a:rPr>
              <a:t> </a:t>
            </a:r>
          </a:p>
          <a:p>
            <a:pPr algn="just"/>
            <a:r>
              <a:rPr lang="es-CO" dirty="0">
                <a:latin typeface="Times New Roman" panose="02020603050405020304" pitchFamily="18" charset="0"/>
                <a:cs typeface="Times New Roman" panose="02020603050405020304" pitchFamily="18" charset="0"/>
              </a:rPr>
              <a:t>La </a:t>
            </a:r>
            <a:r>
              <a:rPr lang="es-CO" dirty="0" smtClean="0">
                <a:latin typeface="Times New Roman" panose="02020603050405020304" pitchFamily="18" charset="0"/>
                <a:cs typeface="Times New Roman" panose="02020603050405020304" pitchFamily="18" charset="0"/>
              </a:rPr>
              <a:t>primera encuesta contiene </a:t>
            </a:r>
            <a:r>
              <a:rPr lang="es-CO" dirty="0">
                <a:latin typeface="Times New Roman" panose="02020603050405020304" pitchFamily="18" charset="0"/>
                <a:cs typeface="Times New Roman" panose="02020603050405020304" pitchFamily="18" charset="0"/>
              </a:rPr>
              <a:t>preguntas acerca de los procesos que se llevan en el área de talento humano y </a:t>
            </a:r>
            <a:r>
              <a:rPr lang="es-CO" dirty="0" smtClean="0">
                <a:latin typeface="Times New Roman" panose="02020603050405020304" pitchFamily="18" charset="0"/>
                <a:cs typeface="Times New Roman" panose="02020603050405020304" pitchFamily="18" charset="0"/>
              </a:rPr>
              <a:t>para la segunda encuesta preguntas sobre el </a:t>
            </a:r>
            <a:r>
              <a:rPr lang="es-CO" dirty="0">
                <a:latin typeface="Times New Roman" panose="02020603050405020304" pitchFamily="18" charset="0"/>
                <a:cs typeface="Times New Roman" panose="02020603050405020304" pitchFamily="18" charset="0"/>
              </a:rPr>
              <a:t>programa de salud </a:t>
            </a:r>
            <a:r>
              <a:rPr lang="es-CO" dirty="0" smtClean="0">
                <a:latin typeface="Times New Roman" panose="02020603050405020304" pitchFamily="18" charset="0"/>
                <a:cs typeface="Times New Roman" panose="02020603050405020304" pitchFamily="18" charset="0"/>
              </a:rPr>
              <a:t>ocupacional.  Para </a:t>
            </a:r>
            <a:r>
              <a:rPr lang="es-CO" dirty="0">
                <a:latin typeface="Times New Roman" panose="02020603050405020304" pitchFamily="18" charset="0"/>
                <a:cs typeface="Times New Roman" panose="02020603050405020304" pitchFamily="18" charset="0"/>
              </a:rPr>
              <a:t>medir la percepción de los empleados apoyamos la encuesta en una escala de Likert que mide el nivel de conformidad con respecto a un ítem que tiene un individuo.</a:t>
            </a:r>
          </a:p>
          <a:p>
            <a:pPr algn="just" eaLnBrk="1" hangingPunct="1"/>
            <a:endParaRPr lang="es-CO" altLang="en-US" dirty="0">
              <a:latin typeface="Times New Roman" panose="02020603050405020304" pitchFamily="18" charset="0"/>
              <a:cs typeface="Times New Roman" panose="02020603050405020304" pitchFamily="18" charset="0"/>
            </a:endParaRPr>
          </a:p>
        </p:txBody>
      </p:sp>
    </p:spTree>
  </p:cSld>
  <p:clrMapOvr>
    <a:masterClrMapping/>
  </p:clrMapOvr>
  <p:transition spd="slow" advTm="277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4"/>
          <p:cNvSpPr txBox="1">
            <a:spLocks noChangeArrowheads="1"/>
          </p:cNvSpPr>
          <p:nvPr/>
        </p:nvSpPr>
        <p:spPr bwMode="auto">
          <a:xfrm>
            <a:off x="133815" y="1220109"/>
            <a:ext cx="8876371"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defRPr/>
            </a:pPr>
            <a:r>
              <a:rPr lang="es-CO" altLang="en-US" b="1" dirty="0">
                <a:latin typeface="Times New Roman" panose="02020603050405020304" pitchFamily="18" charset="0"/>
                <a:cs typeface="Times New Roman" panose="02020603050405020304" pitchFamily="18" charset="0"/>
              </a:rPr>
              <a:t>RESULTADOS</a:t>
            </a:r>
          </a:p>
          <a:p>
            <a:pPr algn="ctr" eaLnBrk="1" hangingPunct="1">
              <a:defRPr/>
            </a:pPr>
            <a:endParaRPr lang="es-CO" altLang="en-US" sz="1400" b="1" dirty="0">
              <a:latin typeface="Times New Roman" panose="02020603050405020304" pitchFamily="18" charset="0"/>
              <a:cs typeface="Times New Roman" panose="02020603050405020304" pitchFamily="18" charset="0"/>
            </a:endParaRPr>
          </a:p>
          <a:p>
            <a:pPr algn="just" eaLnBrk="1" hangingPunct="1">
              <a:defRPr/>
            </a:pPr>
            <a:r>
              <a:rPr lang="es-CO" altLang="en-US" sz="1600" dirty="0">
                <a:latin typeface="Times New Roman" panose="02020603050405020304" pitchFamily="18" charset="0"/>
                <a:cs typeface="Times New Roman" panose="02020603050405020304" pitchFamily="18" charset="0"/>
              </a:rPr>
              <a:t>Se detecto que los empleados conocen el programa de salud ocupacional de forma general, aunque encontramos falencia con el personal nuevo en la empresa, ya que no ha recibido </a:t>
            </a:r>
            <a:r>
              <a:rPr lang="es-CO" altLang="en-US" sz="1600" dirty="0" smtClean="0">
                <a:latin typeface="Times New Roman" panose="02020603050405020304" pitchFamily="18" charset="0"/>
                <a:cs typeface="Times New Roman" panose="02020603050405020304" pitchFamily="18" charset="0"/>
              </a:rPr>
              <a:t>capacitación </a:t>
            </a:r>
            <a:r>
              <a:rPr lang="es-CO" altLang="en-US" sz="1600" dirty="0">
                <a:latin typeface="Times New Roman" panose="02020603050405020304" pitchFamily="18" charset="0"/>
                <a:cs typeface="Times New Roman" panose="02020603050405020304" pitchFamily="18" charset="0"/>
              </a:rPr>
              <a:t>sobre la salud y seguridad en el trabajo</a:t>
            </a:r>
            <a:r>
              <a:rPr lang="es-CO" altLang="en-US" sz="1600" dirty="0" smtClean="0">
                <a:latin typeface="Times New Roman" panose="02020603050405020304" pitchFamily="18" charset="0"/>
                <a:cs typeface="Times New Roman" panose="02020603050405020304" pitchFamily="18" charset="0"/>
              </a:rPr>
              <a:t>.</a:t>
            </a:r>
          </a:p>
          <a:p>
            <a:pPr algn="just" eaLnBrk="1" hangingPunct="1">
              <a:defRPr/>
            </a:pPr>
            <a:endParaRPr lang="es-CO" altLang="en-US" sz="1600" dirty="0">
              <a:latin typeface="Times New Roman" panose="02020603050405020304" pitchFamily="18" charset="0"/>
              <a:cs typeface="Times New Roman" panose="02020603050405020304" pitchFamily="18" charset="0"/>
            </a:endParaRPr>
          </a:p>
          <a:p>
            <a:pPr algn="just" eaLnBrk="1" hangingPunct="1">
              <a:defRPr/>
            </a:pPr>
            <a:r>
              <a:rPr lang="es-CO" altLang="en-US" sz="1600" dirty="0" smtClean="0">
                <a:latin typeface="Times New Roman" panose="02020603050405020304" pitchFamily="18" charset="0"/>
                <a:cs typeface="Times New Roman" panose="02020603050405020304" pitchFamily="18" charset="0"/>
              </a:rPr>
              <a:t>La empresa hoy día cuenta con algunas actividades de salud ocupacional, las cuales siendo llevadas a cabo de manera empírica.</a:t>
            </a:r>
          </a:p>
          <a:p>
            <a:pPr algn="just" eaLnBrk="1" hangingPunct="1">
              <a:defRPr/>
            </a:pPr>
            <a:endParaRPr lang="es-CO" altLang="en-US" sz="1600" dirty="0">
              <a:latin typeface="Times New Roman" panose="02020603050405020304" pitchFamily="18" charset="0"/>
              <a:cs typeface="Times New Roman" panose="02020603050405020304" pitchFamily="18" charset="0"/>
            </a:endParaRPr>
          </a:p>
          <a:p>
            <a:pPr lvl="0" algn="just" eaLnBrk="1" hangingPunct="1">
              <a:defRPr/>
            </a:pPr>
            <a:r>
              <a:rPr lang="es-CO" altLang="en-US" sz="1600" dirty="0" smtClean="0">
                <a:latin typeface="Times New Roman" panose="02020603050405020304" pitchFamily="18" charset="0"/>
                <a:cs typeface="Times New Roman" panose="02020603050405020304" pitchFamily="18" charset="0"/>
              </a:rPr>
              <a:t>Se hace evidente la falta de capacitación y la divulgación adecuada del programa de salud ocupacional</a:t>
            </a:r>
            <a:r>
              <a:rPr lang="es-CO" altLang="en-US" sz="1600" dirty="0" smtClean="0">
                <a:latin typeface="Times New Roman" panose="02020603050405020304" pitchFamily="18" charset="0"/>
                <a:cs typeface="Times New Roman" panose="02020603050405020304" pitchFamily="18" charset="0"/>
              </a:rPr>
              <a:t>.</a:t>
            </a:r>
            <a:endParaRPr lang="es-CO" sz="1600" dirty="0"/>
          </a:p>
        </p:txBody>
      </p:sp>
      <p:pic>
        <p:nvPicPr>
          <p:cNvPr id="2" name="Imagen 1"/>
          <p:cNvPicPr>
            <a:picLocks noChangeAspect="1"/>
          </p:cNvPicPr>
          <p:nvPr/>
        </p:nvPicPr>
        <p:blipFill>
          <a:blip r:embed="rId2"/>
          <a:stretch>
            <a:fillRect/>
          </a:stretch>
        </p:blipFill>
        <p:spPr>
          <a:xfrm>
            <a:off x="766001" y="3869663"/>
            <a:ext cx="7611999" cy="298356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Imagen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Imagen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8175" y="5297488"/>
            <a:ext cx="3425825" cy="15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0" y="0"/>
            <a:ext cx="9144000" cy="68580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CO"/>
          </a:p>
        </p:txBody>
      </p:sp>
      <p:sp>
        <p:nvSpPr>
          <p:cNvPr id="14341" name="CuadroTexto 4"/>
          <p:cNvSpPr txBox="1">
            <a:spLocks noChangeArrowheads="1"/>
          </p:cNvSpPr>
          <p:nvPr/>
        </p:nvSpPr>
        <p:spPr bwMode="auto">
          <a:xfrm>
            <a:off x="1298343" y="1330509"/>
            <a:ext cx="654731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defRPr/>
            </a:pPr>
            <a:r>
              <a:rPr lang="es-CO" altLang="en-US" b="1" dirty="0" smtClean="0">
                <a:latin typeface="Times New Roman" panose="02020603050405020304" pitchFamily="18" charset="0"/>
                <a:cs typeface="Times New Roman" panose="02020603050405020304" pitchFamily="18" charset="0"/>
              </a:rPr>
              <a:t>CONCLUSION</a:t>
            </a:r>
          </a:p>
          <a:p>
            <a:pPr algn="ctr" eaLnBrk="1" hangingPunct="1">
              <a:defRPr/>
            </a:pPr>
            <a:endParaRPr lang="es-CO" altLang="en-US" b="1" dirty="0">
              <a:latin typeface="Times New Roman" panose="02020603050405020304" pitchFamily="18" charset="0"/>
              <a:cs typeface="Times New Roman" panose="02020603050405020304" pitchFamily="18" charset="0"/>
            </a:endParaRPr>
          </a:p>
          <a:p>
            <a:pPr algn="ctr" eaLnBrk="1" hangingPunct="1">
              <a:defRPr/>
            </a:pPr>
            <a:endParaRPr lang="es-CO" altLang="en-US" b="1" dirty="0">
              <a:latin typeface="Times New Roman" panose="02020603050405020304" pitchFamily="18" charset="0"/>
              <a:cs typeface="Times New Roman" panose="02020603050405020304" pitchFamily="18" charset="0"/>
            </a:endParaRPr>
          </a:p>
          <a:p>
            <a:pPr algn="just">
              <a:lnSpc>
                <a:spcPct val="150000"/>
              </a:lnSpc>
              <a:defRPr/>
            </a:pPr>
            <a:r>
              <a:rPr lang="es-ES" dirty="0">
                <a:latin typeface="Times New Roman" panose="02020603050405020304" pitchFamily="18" charset="0"/>
                <a:cs typeface="Times New Roman" panose="02020603050405020304" pitchFamily="18" charset="0"/>
              </a:rPr>
              <a:t>Según lo evaluado en los hallazgos, la empresa cuenta con </a:t>
            </a:r>
            <a:r>
              <a:rPr lang="es-ES" dirty="0" smtClean="0">
                <a:latin typeface="Times New Roman" panose="02020603050405020304" pitchFamily="18" charset="0"/>
                <a:cs typeface="Times New Roman" panose="02020603050405020304" pitchFamily="18" charset="0"/>
              </a:rPr>
              <a:t>actividades </a:t>
            </a:r>
            <a:r>
              <a:rPr lang="es-ES" dirty="0">
                <a:latin typeface="Times New Roman" panose="02020603050405020304" pitchFamily="18" charset="0"/>
                <a:cs typeface="Times New Roman" panose="02020603050405020304" pitchFamily="18" charset="0"/>
              </a:rPr>
              <a:t>de salud ocupacional, pero no cuenta con un programa de salud ocupacional que garantice unas buenas condiciones de salud y seguridad del </a:t>
            </a:r>
            <a:r>
              <a:rPr lang="es-ES" dirty="0" smtClean="0">
                <a:latin typeface="Times New Roman" panose="02020603050405020304" pitchFamily="18" charset="0"/>
                <a:cs typeface="Times New Roman" panose="02020603050405020304" pitchFamily="18" charset="0"/>
              </a:rPr>
              <a:t>personal, </a:t>
            </a:r>
            <a:r>
              <a:rPr lang="es-ES" dirty="0">
                <a:latin typeface="Times New Roman" panose="02020603050405020304" pitchFamily="18" charset="0"/>
                <a:cs typeface="Times New Roman" panose="02020603050405020304" pitchFamily="18" charset="0"/>
              </a:rPr>
              <a:t>debido a la falta de organización y difusión. Se requiere la implementación de dicho programa con el fin de mitigar la problemática encontrada</a:t>
            </a:r>
            <a:r>
              <a:rPr lang="es-ES"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48766555"/>
      </p:ext>
    </p:extLst>
  </p:cSld>
  <p:clrMapOvr>
    <a:masterClrMapping/>
  </p:clrMapOvr>
  <p:transition spd="slow" advTm="2770"/>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2383</TotalTime>
  <Words>1316</Words>
  <Application>Microsoft Office PowerPoint</Application>
  <PresentationFormat>Presentación en pantalla (4:3)</PresentationFormat>
  <Paragraphs>110</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Calibri</vt:lpstr>
      <vt:lpstr>Calibri Light</vt:lpstr>
      <vt:lpstr>Times New Roman</vt:lpstr>
      <vt:lpstr>Tema de Office</vt:lpstr>
      <vt:lpstr>Presentación de PowerPoint</vt:lpstr>
      <vt:lpstr>Presentación de PowerPoint</vt:lpstr>
      <vt:lpstr>INTRODUCCIÓN </vt:lpstr>
      <vt:lpstr>Presentación de PowerPoint</vt:lpstr>
      <vt:lpstr>OBJETIVOS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Manager>Faber Montoya C</Manager>
  <Company>Mundo Homeopatico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Creacion del area de RRHH Mundo Homeopatico</dc:subject>
  <dc:creator>CIRO RODRIGUEZ</dc:creator>
  <cp:lastModifiedBy>Faber Montoya Contreras</cp:lastModifiedBy>
  <cp:revision>191</cp:revision>
  <dcterms:created xsi:type="dcterms:W3CDTF">2016-10-27T20:10:29Z</dcterms:created>
  <dcterms:modified xsi:type="dcterms:W3CDTF">2017-12-07T00:54:24Z</dcterms:modified>
</cp:coreProperties>
</file>