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Lst>
  <p:sldIdLst>
    <p:sldId id="256" r:id="rId2"/>
    <p:sldId id="257" r:id="rId3"/>
    <p:sldId id="260" r:id="rId4"/>
    <p:sldId id="261" r:id="rId5"/>
    <p:sldId id="263" r:id="rId6"/>
    <p:sldId id="259" r:id="rId7"/>
    <p:sldId id="265" r:id="rId8"/>
    <p:sldId id="267" r:id="rId9"/>
    <p:sldId id="268" r:id="rId10"/>
    <p:sldId id="266" r:id="rId11"/>
    <p:sldId id="269" r:id="rId12"/>
    <p:sldId id="270" r:id="rId13"/>
    <p:sldId id="271" r:id="rId14"/>
    <p:sldId id="272" r:id="rId15"/>
    <p:sldId id="275" r:id="rId16"/>
    <p:sldId id="276" r:id="rId17"/>
    <p:sldId id="277"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rgbClr val="404040"/>
                </a:solidFill>
                <a:latin typeface="Calibri"/>
              </a:defRPr>
            </a:pPr>
            <a:r>
              <a:rPr lang="es-CO" sz="1800" b="1" strike="noStrike" spc="-1">
                <a:solidFill>
                  <a:srgbClr val="404040"/>
                </a:solidFill>
                <a:latin typeface="Calibri"/>
              </a:rPr>
              <a:t>Encuentra la palabra</a:t>
            </a:r>
          </a:p>
        </c:rich>
      </c:tx>
      <c:overlay val="0"/>
      <c:spPr>
        <a:noFill/>
        <a:ln>
          <a:noFill/>
        </a:ln>
      </c:spPr>
    </c:title>
    <c:autoTitleDeleted val="0"/>
    <c:view3D>
      <c:rotX val="50"/>
      <c:rotY val="0"/>
      <c:rAngAx val="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Serie sin nombre 1</c:v>
                </c:pt>
              </c:strCache>
            </c:strRef>
          </c:tx>
          <c:spPr>
            <a:solidFill>
              <a:srgbClr val="4F81BD"/>
            </a:solidFill>
            <a:ln>
              <a:noFill/>
            </a:ln>
          </c:spPr>
          <c:dPt>
            <c:idx val="0"/>
            <c:bubble3D val="0"/>
            <c:extLst xmlns:c16r2="http://schemas.microsoft.com/office/drawing/2015/06/chart">
              <c:ext xmlns:c16="http://schemas.microsoft.com/office/drawing/2014/chart" uri="{C3380CC4-5D6E-409C-BE32-E72D297353CC}">
                <c16:uniqueId val="{00000001-AA63-49B4-9A54-75002A3FD5F3}"/>
              </c:ext>
            </c:extLst>
          </c:dPt>
          <c:dPt>
            <c:idx val="1"/>
            <c:bubble3D val="0"/>
            <c:spPr>
              <a:solidFill>
                <a:srgbClr val="C0504D"/>
              </a:solidFill>
              <a:ln>
                <a:noFill/>
              </a:ln>
            </c:spPr>
            <c:extLst xmlns:c16r2="http://schemas.microsoft.com/office/drawing/2015/06/chart">
              <c:ext xmlns:c16="http://schemas.microsoft.com/office/drawing/2014/chart" uri="{C3380CC4-5D6E-409C-BE32-E72D297353CC}">
                <c16:uniqueId val="{00000003-AA63-49B4-9A54-75002A3FD5F3}"/>
              </c:ext>
            </c:extLst>
          </c:dPt>
          <c:dPt>
            <c:idx val="2"/>
            <c:bubble3D val="0"/>
            <c:spPr>
              <a:solidFill>
                <a:srgbClr val="9BBB59"/>
              </a:solidFill>
              <a:ln>
                <a:noFill/>
              </a:ln>
            </c:spPr>
            <c:extLst xmlns:c16r2="http://schemas.microsoft.com/office/drawing/2015/06/chart">
              <c:ext xmlns:c16="http://schemas.microsoft.com/office/drawing/2014/chart" uri="{C3380CC4-5D6E-409C-BE32-E72D297353CC}">
                <c16:uniqueId val="{00000005-AA63-49B4-9A54-75002A3FD5F3}"/>
              </c:ext>
            </c:extLst>
          </c:dPt>
          <c:dPt>
            <c:idx val="3"/>
            <c:bubble3D val="0"/>
            <c:spPr>
              <a:solidFill>
                <a:srgbClr val="8064A2"/>
              </a:solidFill>
              <a:ln>
                <a:noFill/>
              </a:ln>
            </c:spPr>
            <c:extLst xmlns:c16r2="http://schemas.microsoft.com/office/drawing/2015/06/chart">
              <c:ext xmlns:c16="http://schemas.microsoft.com/office/drawing/2014/chart" uri="{C3380CC4-5D6E-409C-BE32-E72D297353CC}">
                <c16:uniqueId val="{00000007-AA63-49B4-9A54-75002A3FD5F3}"/>
              </c:ext>
            </c:extLst>
          </c:dPt>
          <c:dLbls>
            <c:dLbl>
              <c:idx val="0"/>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1-AA63-49B4-9A54-75002A3FD5F3}"/>
                </c:ext>
                <c:ext xmlns:c15="http://schemas.microsoft.com/office/drawing/2012/chart" uri="{CE6537A1-D6FC-4f65-9D91-7224C49458BB}"/>
              </c:extLst>
            </c:dLbl>
            <c:dLbl>
              <c:idx val="1"/>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3-AA63-49B4-9A54-75002A3FD5F3}"/>
                </c:ext>
                <c:ext xmlns:c15="http://schemas.microsoft.com/office/drawing/2012/chart" uri="{CE6537A1-D6FC-4f65-9D91-7224C49458BB}"/>
              </c:extLst>
            </c:dLbl>
            <c:dLbl>
              <c:idx val="2"/>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5-AA63-49B4-9A54-75002A3FD5F3}"/>
                </c:ext>
                <c:ext xmlns:c15="http://schemas.microsoft.com/office/drawing/2012/chart" uri="{CE6537A1-D6FC-4f65-9D91-7224C49458BB}"/>
              </c:extLst>
            </c:dLbl>
            <c:dLbl>
              <c:idx val="3"/>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7-AA63-49B4-9A54-75002A3FD5F3}"/>
                </c:ext>
                <c:ext xmlns:c15="http://schemas.microsoft.com/office/drawing/2012/chart" uri="{CE6537A1-D6FC-4f65-9D91-7224C49458BB}"/>
              </c:extLst>
            </c:dLbl>
            <c:spPr>
              <a:noFill/>
              <a:ln>
                <a:noFill/>
              </a:ln>
              <a:effectLst/>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separator>
</c:separator>
            <c:showLeaderLines val="0"/>
            <c:extLst xmlns:c16r2="http://schemas.microsoft.com/office/drawing/2015/06/chart">
              <c:ext xmlns:c15="http://schemas.microsoft.com/office/drawing/2012/chart" uri="{CE6537A1-D6FC-4f65-9D91-7224C49458BB}"/>
            </c:extLst>
          </c:dLbls>
          <c:cat>
            <c:strRef>
              <c:f>categories</c:f>
              <c:strCache>
                <c:ptCount val="4"/>
                <c:pt idx="0">
                  <c:v>Bajo</c:v>
                </c:pt>
                <c:pt idx="1">
                  <c:v>Basico</c:v>
                </c:pt>
                <c:pt idx="2">
                  <c:v>Alto</c:v>
                </c:pt>
                <c:pt idx="3">
                  <c:v>Superior</c:v>
                </c:pt>
              </c:strCache>
            </c:strRef>
          </c:cat>
          <c:val>
            <c:numRef>
              <c:f>0</c:f>
              <c:numCache>
                <c:formatCode>General</c:formatCode>
                <c:ptCount val="4"/>
                <c:pt idx="0">
                  <c:v>1</c:v>
                </c:pt>
                <c:pt idx="1">
                  <c:v>19</c:v>
                </c:pt>
                <c:pt idx="2">
                  <c:v>7</c:v>
                </c:pt>
                <c:pt idx="3">
                  <c:v>3</c:v>
                </c:pt>
              </c:numCache>
            </c:numRef>
          </c:val>
          <c:extLst xmlns:c16r2="http://schemas.microsoft.com/office/drawing/2015/06/chart">
            <c:ext xmlns:c16="http://schemas.microsoft.com/office/drawing/2014/chart" uri="{C3380CC4-5D6E-409C-BE32-E72D297353CC}">
              <c16:uniqueId val="{00000008-AA63-49B4-9A54-75002A3FD5F3}"/>
            </c:ext>
          </c:extLst>
        </c:ser>
        <c:dLbls>
          <c:showLegendKey val="0"/>
          <c:showVal val="0"/>
          <c:showCatName val="0"/>
          <c:showSerName val="0"/>
          <c:showPercent val="0"/>
          <c:showBubbleSize val="0"/>
          <c:showLeaderLines val="0"/>
        </c:dLbls>
      </c:pie3DChart>
    </c:plotArea>
    <c:legend>
      <c:legendPos val="r"/>
      <c:overlay val="0"/>
      <c:spPr>
        <a:solidFill>
          <a:srgbClr val="F2F2F2">
            <a:alpha val="39000"/>
          </a:srgbClr>
        </a:solidFill>
        <a:ln>
          <a:noFill/>
        </a:ln>
      </c:spPr>
      <c:txPr>
        <a:bodyPr/>
        <a:lstStyle/>
        <a:p>
          <a:pPr>
            <a:defRPr sz="900" b="0" strike="noStrike" spc="-1">
              <a:solidFill>
                <a:srgbClr val="404040"/>
              </a:solidFill>
              <a:latin typeface="Calibri"/>
            </a:defRPr>
          </a:pPr>
          <a:endParaRPr lang="es-ES"/>
        </a:p>
      </c:txPr>
    </c:legend>
    <c:plotVisOnly val="1"/>
    <c:dispBlanksAs val="gap"/>
    <c:showDLblsOverMax val="1"/>
  </c:chart>
  <c:spPr>
    <a:gradFill>
      <a:gsLst>
        <a:gs pos="0">
          <a:srgbClr val="FFFFFF"/>
        </a:gs>
        <a:gs pos="100000">
          <a:srgbClr val="BFBFBF"/>
        </a:gs>
      </a:gsLst>
      <a:path path="circle">
        <a:fillToRect l="50000" t="10000" r="50000" b="90000"/>
      </a:path>
    </a:gradFill>
    <a:ln w="9360">
      <a:solidFill>
        <a:srgbClr val="BFBFBF"/>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rgbClr val="404040"/>
                </a:solidFill>
                <a:latin typeface="Calibri"/>
              </a:defRPr>
            </a:pPr>
            <a:r>
              <a:rPr lang="es-CO" sz="1800" b="1" strike="noStrike" spc="-1">
                <a:solidFill>
                  <a:srgbClr val="404040"/>
                </a:solidFill>
                <a:latin typeface="Calibri"/>
              </a:rPr>
              <a:t>Mi cuento</a:t>
            </a:r>
          </a:p>
        </c:rich>
      </c:tx>
      <c:overlay val="0"/>
      <c:spPr>
        <a:noFill/>
        <a:ln>
          <a:noFill/>
        </a:ln>
      </c:spPr>
    </c:title>
    <c:autoTitleDeleted val="0"/>
    <c:view3D>
      <c:rotX val="50"/>
      <c:rotY val="0"/>
      <c:rAngAx val="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Serie sin nombre 1</c:v>
                </c:pt>
              </c:strCache>
            </c:strRef>
          </c:tx>
          <c:spPr>
            <a:solidFill>
              <a:srgbClr val="4F81BD"/>
            </a:solidFill>
            <a:ln>
              <a:noFill/>
            </a:ln>
          </c:spPr>
          <c:dPt>
            <c:idx val="0"/>
            <c:bubble3D val="0"/>
            <c:extLst xmlns:c16r2="http://schemas.microsoft.com/office/drawing/2015/06/chart">
              <c:ext xmlns:c16="http://schemas.microsoft.com/office/drawing/2014/chart" uri="{C3380CC4-5D6E-409C-BE32-E72D297353CC}">
                <c16:uniqueId val="{00000001-3C96-4D19-8E5A-5E54C487737F}"/>
              </c:ext>
            </c:extLst>
          </c:dPt>
          <c:dPt>
            <c:idx val="1"/>
            <c:bubble3D val="0"/>
            <c:spPr>
              <a:solidFill>
                <a:srgbClr val="C0504D"/>
              </a:solidFill>
              <a:ln>
                <a:noFill/>
              </a:ln>
            </c:spPr>
            <c:extLst xmlns:c16r2="http://schemas.microsoft.com/office/drawing/2015/06/chart">
              <c:ext xmlns:c16="http://schemas.microsoft.com/office/drawing/2014/chart" uri="{C3380CC4-5D6E-409C-BE32-E72D297353CC}">
                <c16:uniqueId val="{00000003-3C96-4D19-8E5A-5E54C487737F}"/>
              </c:ext>
            </c:extLst>
          </c:dPt>
          <c:dPt>
            <c:idx val="2"/>
            <c:bubble3D val="0"/>
            <c:spPr>
              <a:solidFill>
                <a:srgbClr val="9BBB59"/>
              </a:solidFill>
              <a:ln>
                <a:noFill/>
              </a:ln>
            </c:spPr>
            <c:extLst xmlns:c16r2="http://schemas.microsoft.com/office/drawing/2015/06/chart">
              <c:ext xmlns:c16="http://schemas.microsoft.com/office/drawing/2014/chart" uri="{C3380CC4-5D6E-409C-BE32-E72D297353CC}">
                <c16:uniqueId val="{00000005-3C96-4D19-8E5A-5E54C487737F}"/>
              </c:ext>
            </c:extLst>
          </c:dPt>
          <c:dPt>
            <c:idx val="3"/>
            <c:bubble3D val="0"/>
            <c:spPr>
              <a:solidFill>
                <a:srgbClr val="8064A2"/>
              </a:solidFill>
              <a:ln>
                <a:noFill/>
              </a:ln>
            </c:spPr>
            <c:extLst xmlns:c16r2="http://schemas.microsoft.com/office/drawing/2015/06/chart">
              <c:ext xmlns:c16="http://schemas.microsoft.com/office/drawing/2014/chart" uri="{C3380CC4-5D6E-409C-BE32-E72D297353CC}">
                <c16:uniqueId val="{00000007-3C96-4D19-8E5A-5E54C487737F}"/>
              </c:ext>
            </c:extLst>
          </c:dPt>
          <c:dLbls>
            <c:dLbl>
              <c:idx val="0"/>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1-3C96-4D19-8E5A-5E54C487737F}"/>
                </c:ext>
                <c:ext xmlns:c15="http://schemas.microsoft.com/office/drawing/2012/chart" uri="{CE6537A1-D6FC-4f65-9D91-7224C49458BB}"/>
              </c:extLst>
            </c:dLbl>
            <c:dLbl>
              <c:idx val="1"/>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3-3C96-4D19-8E5A-5E54C487737F}"/>
                </c:ext>
                <c:ext xmlns:c15="http://schemas.microsoft.com/office/drawing/2012/chart" uri="{CE6537A1-D6FC-4f65-9D91-7224C49458BB}"/>
              </c:extLst>
            </c:dLbl>
            <c:dLbl>
              <c:idx val="2"/>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5-3C96-4D19-8E5A-5E54C487737F}"/>
                </c:ext>
                <c:ext xmlns:c15="http://schemas.microsoft.com/office/drawing/2012/chart" uri="{CE6537A1-D6FC-4f65-9D91-7224C49458BB}"/>
              </c:extLst>
            </c:dLbl>
            <c:dLbl>
              <c:idx val="3"/>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7-3C96-4D19-8E5A-5E54C487737F}"/>
                </c:ext>
                <c:ext xmlns:c15="http://schemas.microsoft.com/office/drawing/2012/chart" uri="{CE6537A1-D6FC-4f65-9D91-7224C49458BB}"/>
              </c:extLst>
            </c:dLbl>
            <c:spPr>
              <a:noFill/>
              <a:ln>
                <a:noFill/>
              </a:ln>
              <a:effectLst/>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separator>
</c:separator>
            <c:showLeaderLines val="0"/>
            <c:extLst xmlns:c16r2="http://schemas.microsoft.com/office/drawing/2015/06/chart">
              <c:ext xmlns:c15="http://schemas.microsoft.com/office/drawing/2012/chart" uri="{CE6537A1-D6FC-4f65-9D91-7224C49458BB}"/>
            </c:extLst>
          </c:dLbls>
          <c:cat>
            <c:strRef>
              <c:f>categories</c:f>
              <c:strCache>
                <c:ptCount val="4"/>
                <c:pt idx="0">
                  <c:v>Bajo</c:v>
                </c:pt>
                <c:pt idx="1">
                  <c:v>Basico</c:v>
                </c:pt>
                <c:pt idx="2">
                  <c:v>Alto</c:v>
                </c:pt>
                <c:pt idx="3">
                  <c:v>Superior</c:v>
                </c:pt>
              </c:strCache>
            </c:strRef>
          </c:cat>
          <c:val>
            <c:numRef>
              <c:f>0</c:f>
              <c:numCache>
                <c:formatCode>General</c:formatCode>
                <c:ptCount val="4"/>
                <c:pt idx="0">
                  <c:v>1</c:v>
                </c:pt>
                <c:pt idx="1">
                  <c:v>19</c:v>
                </c:pt>
                <c:pt idx="2">
                  <c:v>7</c:v>
                </c:pt>
                <c:pt idx="3">
                  <c:v>3</c:v>
                </c:pt>
              </c:numCache>
            </c:numRef>
          </c:val>
          <c:extLst xmlns:c16r2="http://schemas.microsoft.com/office/drawing/2015/06/chart">
            <c:ext xmlns:c16="http://schemas.microsoft.com/office/drawing/2014/chart" uri="{C3380CC4-5D6E-409C-BE32-E72D297353CC}">
              <c16:uniqueId val="{00000008-3C96-4D19-8E5A-5E54C487737F}"/>
            </c:ext>
          </c:extLst>
        </c:ser>
        <c:dLbls>
          <c:showLegendKey val="0"/>
          <c:showVal val="0"/>
          <c:showCatName val="0"/>
          <c:showSerName val="0"/>
          <c:showPercent val="0"/>
          <c:showBubbleSize val="0"/>
          <c:showLeaderLines val="0"/>
        </c:dLbls>
      </c:pie3DChart>
    </c:plotArea>
    <c:legend>
      <c:legendPos val="r"/>
      <c:overlay val="0"/>
      <c:spPr>
        <a:solidFill>
          <a:srgbClr val="F2F2F2">
            <a:alpha val="39000"/>
          </a:srgbClr>
        </a:solidFill>
        <a:ln>
          <a:noFill/>
        </a:ln>
      </c:spPr>
      <c:txPr>
        <a:bodyPr/>
        <a:lstStyle/>
        <a:p>
          <a:pPr>
            <a:defRPr sz="900" b="0" strike="noStrike" spc="-1">
              <a:solidFill>
                <a:srgbClr val="404040"/>
              </a:solidFill>
              <a:latin typeface="Calibri"/>
            </a:defRPr>
          </a:pPr>
          <a:endParaRPr lang="es-ES"/>
        </a:p>
      </c:txPr>
    </c:legend>
    <c:plotVisOnly val="1"/>
    <c:dispBlanksAs val="gap"/>
    <c:showDLblsOverMax val="1"/>
  </c:chart>
  <c:spPr>
    <a:gradFill>
      <a:gsLst>
        <a:gs pos="0">
          <a:srgbClr val="FFFFFF"/>
        </a:gs>
        <a:gs pos="100000">
          <a:srgbClr val="BFBFBF"/>
        </a:gs>
      </a:gsLst>
      <a:path path="circle">
        <a:fillToRect l="50000" t="10000" r="50000" b="90000"/>
      </a:path>
    </a:gradFill>
    <a:ln w="9360">
      <a:solidFill>
        <a:srgbClr val="BFBFBF"/>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rgbClr val="404040"/>
                </a:solidFill>
                <a:latin typeface="Calibri"/>
              </a:defRPr>
            </a:pPr>
            <a:r>
              <a:rPr lang="es-CO" sz="1800" b="1" strike="noStrike" spc="-1">
                <a:solidFill>
                  <a:srgbClr val="404040"/>
                </a:solidFill>
                <a:latin typeface="Calibri"/>
              </a:rPr>
              <a:t>Creando mi canción</a:t>
            </a:r>
          </a:p>
        </c:rich>
      </c:tx>
      <c:overlay val="0"/>
      <c:spPr>
        <a:noFill/>
        <a:ln>
          <a:noFill/>
        </a:ln>
      </c:spPr>
    </c:title>
    <c:autoTitleDeleted val="0"/>
    <c:view3D>
      <c:rotX val="50"/>
      <c:rotY val="0"/>
      <c:rAngAx val="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Serie sin nombre 1</c:v>
                </c:pt>
              </c:strCache>
            </c:strRef>
          </c:tx>
          <c:spPr>
            <a:solidFill>
              <a:srgbClr val="4F81BD"/>
            </a:solidFill>
            <a:ln>
              <a:noFill/>
            </a:ln>
          </c:spPr>
          <c:dPt>
            <c:idx val="0"/>
            <c:bubble3D val="0"/>
            <c:extLst xmlns:c16r2="http://schemas.microsoft.com/office/drawing/2015/06/chart">
              <c:ext xmlns:c16="http://schemas.microsoft.com/office/drawing/2014/chart" uri="{C3380CC4-5D6E-409C-BE32-E72D297353CC}">
                <c16:uniqueId val="{00000001-8AF9-42B9-BD91-292CDD3705F2}"/>
              </c:ext>
            </c:extLst>
          </c:dPt>
          <c:dPt>
            <c:idx val="1"/>
            <c:bubble3D val="0"/>
            <c:spPr>
              <a:solidFill>
                <a:srgbClr val="C0504D"/>
              </a:solidFill>
              <a:ln>
                <a:noFill/>
              </a:ln>
            </c:spPr>
            <c:extLst xmlns:c16r2="http://schemas.microsoft.com/office/drawing/2015/06/chart">
              <c:ext xmlns:c16="http://schemas.microsoft.com/office/drawing/2014/chart" uri="{C3380CC4-5D6E-409C-BE32-E72D297353CC}">
                <c16:uniqueId val="{00000003-8AF9-42B9-BD91-292CDD3705F2}"/>
              </c:ext>
            </c:extLst>
          </c:dPt>
          <c:dPt>
            <c:idx val="2"/>
            <c:bubble3D val="0"/>
            <c:spPr>
              <a:solidFill>
                <a:srgbClr val="9BBB59"/>
              </a:solidFill>
              <a:ln>
                <a:noFill/>
              </a:ln>
            </c:spPr>
            <c:extLst xmlns:c16r2="http://schemas.microsoft.com/office/drawing/2015/06/chart">
              <c:ext xmlns:c16="http://schemas.microsoft.com/office/drawing/2014/chart" uri="{C3380CC4-5D6E-409C-BE32-E72D297353CC}">
                <c16:uniqueId val="{00000005-8AF9-42B9-BD91-292CDD3705F2}"/>
              </c:ext>
            </c:extLst>
          </c:dPt>
          <c:dPt>
            <c:idx val="3"/>
            <c:bubble3D val="0"/>
            <c:spPr>
              <a:solidFill>
                <a:srgbClr val="8064A2"/>
              </a:solidFill>
              <a:ln>
                <a:noFill/>
              </a:ln>
            </c:spPr>
            <c:extLst xmlns:c16r2="http://schemas.microsoft.com/office/drawing/2015/06/chart">
              <c:ext xmlns:c16="http://schemas.microsoft.com/office/drawing/2014/chart" uri="{C3380CC4-5D6E-409C-BE32-E72D297353CC}">
                <c16:uniqueId val="{00000007-8AF9-42B9-BD91-292CDD3705F2}"/>
              </c:ext>
            </c:extLst>
          </c:dPt>
          <c:dLbls>
            <c:dLbl>
              <c:idx val="0"/>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1-8AF9-42B9-BD91-292CDD3705F2}"/>
                </c:ext>
                <c:ext xmlns:c15="http://schemas.microsoft.com/office/drawing/2012/chart" uri="{CE6537A1-D6FC-4f65-9D91-7224C49458BB}"/>
              </c:extLst>
            </c:dLbl>
            <c:dLbl>
              <c:idx val="1"/>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3-8AF9-42B9-BD91-292CDD3705F2}"/>
                </c:ext>
                <c:ext xmlns:c15="http://schemas.microsoft.com/office/drawing/2012/chart" uri="{CE6537A1-D6FC-4f65-9D91-7224C49458BB}"/>
              </c:extLst>
            </c:dLbl>
            <c:dLbl>
              <c:idx val="2"/>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5-8AF9-42B9-BD91-292CDD3705F2}"/>
                </c:ext>
                <c:ext xmlns:c15="http://schemas.microsoft.com/office/drawing/2012/chart" uri="{CE6537A1-D6FC-4f65-9D91-7224C49458BB}"/>
              </c:extLst>
            </c:dLbl>
            <c:dLbl>
              <c:idx val="3"/>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7-8AF9-42B9-BD91-292CDD3705F2}"/>
                </c:ext>
                <c:ext xmlns:c15="http://schemas.microsoft.com/office/drawing/2012/chart" uri="{CE6537A1-D6FC-4f65-9D91-7224C49458BB}"/>
              </c:extLst>
            </c:dLbl>
            <c:spPr>
              <a:noFill/>
              <a:ln>
                <a:noFill/>
              </a:ln>
              <a:effectLst/>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separator>
</c:separator>
            <c:showLeaderLines val="0"/>
            <c:extLst xmlns:c16r2="http://schemas.microsoft.com/office/drawing/2015/06/chart">
              <c:ext xmlns:c15="http://schemas.microsoft.com/office/drawing/2012/chart" uri="{CE6537A1-D6FC-4f65-9D91-7224C49458BB}"/>
            </c:extLst>
          </c:dLbls>
          <c:cat>
            <c:strRef>
              <c:f>categories</c:f>
              <c:strCache>
                <c:ptCount val="4"/>
                <c:pt idx="0">
                  <c:v>Bajo</c:v>
                </c:pt>
                <c:pt idx="1">
                  <c:v>Basico</c:v>
                </c:pt>
                <c:pt idx="2">
                  <c:v>Alto</c:v>
                </c:pt>
                <c:pt idx="3">
                  <c:v>Superior</c:v>
                </c:pt>
              </c:strCache>
            </c:strRef>
          </c:cat>
          <c:val>
            <c:numRef>
              <c:f>0</c:f>
              <c:numCache>
                <c:formatCode>General</c:formatCode>
                <c:ptCount val="4"/>
                <c:pt idx="0">
                  <c:v>1</c:v>
                </c:pt>
                <c:pt idx="1">
                  <c:v>19</c:v>
                </c:pt>
                <c:pt idx="2">
                  <c:v>7</c:v>
                </c:pt>
                <c:pt idx="3">
                  <c:v>3</c:v>
                </c:pt>
              </c:numCache>
            </c:numRef>
          </c:val>
          <c:extLst xmlns:c16r2="http://schemas.microsoft.com/office/drawing/2015/06/chart">
            <c:ext xmlns:c16="http://schemas.microsoft.com/office/drawing/2014/chart" uri="{C3380CC4-5D6E-409C-BE32-E72D297353CC}">
              <c16:uniqueId val="{00000008-8AF9-42B9-BD91-292CDD3705F2}"/>
            </c:ext>
          </c:extLst>
        </c:ser>
        <c:dLbls>
          <c:showLegendKey val="0"/>
          <c:showVal val="0"/>
          <c:showCatName val="0"/>
          <c:showSerName val="0"/>
          <c:showPercent val="0"/>
          <c:showBubbleSize val="0"/>
          <c:showLeaderLines val="0"/>
        </c:dLbls>
      </c:pie3DChart>
    </c:plotArea>
    <c:legend>
      <c:legendPos val="r"/>
      <c:overlay val="0"/>
      <c:spPr>
        <a:solidFill>
          <a:srgbClr val="F2F2F2">
            <a:alpha val="39000"/>
          </a:srgbClr>
        </a:solidFill>
        <a:ln>
          <a:noFill/>
        </a:ln>
      </c:spPr>
      <c:txPr>
        <a:bodyPr/>
        <a:lstStyle/>
        <a:p>
          <a:pPr>
            <a:defRPr sz="900" b="0" strike="noStrike" spc="-1">
              <a:solidFill>
                <a:srgbClr val="404040"/>
              </a:solidFill>
              <a:latin typeface="Calibri"/>
            </a:defRPr>
          </a:pPr>
          <a:endParaRPr lang="es-ES"/>
        </a:p>
      </c:txPr>
    </c:legend>
    <c:plotVisOnly val="1"/>
    <c:dispBlanksAs val="gap"/>
    <c:showDLblsOverMax val="1"/>
  </c:chart>
  <c:spPr>
    <a:gradFill>
      <a:gsLst>
        <a:gs pos="0">
          <a:srgbClr val="FFFFFF"/>
        </a:gs>
        <a:gs pos="100000">
          <a:srgbClr val="BFBFBF"/>
        </a:gs>
      </a:gsLst>
      <a:path path="circle">
        <a:fillToRect l="50000" t="10000" r="50000" b="90000"/>
      </a:path>
    </a:gradFill>
    <a:ln w="9360">
      <a:solidFill>
        <a:srgbClr val="BFBFBF"/>
      </a:solidFill>
      <a:round/>
    </a:ln>
  </c:sp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rgbClr val="404040"/>
                </a:solidFill>
                <a:latin typeface="Calibri"/>
              </a:defRPr>
            </a:pPr>
            <a:r>
              <a:rPr lang="es-CO" sz="1800" b="1" strike="noStrike" spc="-1">
                <a:solidFill>
                  <a:srgbClr val="404040"/>
                </a:solidFill>
                <a:latin typeface="Calibri"/>
              </a:rPr>
              <a:t>El acertijo</a:t>
            </a:r>
          </a:p>
        </c:rich>
      </c:tx>
      <c:overlay val="0"/>
      <c:spPr>
        <a:noFill/>
        <a:ln>
          <a:noFill/>
        </a:ln>
      </c:spPr>
    </c:title>
    <c:autoTitleDeleted val="0"/>
    <c:view3D>
      <c:rotX val="50"/>
      <c:rotY val="0"/>
      <c:rAngAx val="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Serie sin nombre 1</c:v>
                </c:pt>
              </c:strCache>
            </c:strRef>
          </c:tx>
          <c:spPr>
            <a:solidFill>
              <a:srgbClr val="4F81BD"/>
            </a:solidFill>
            <a:ln>
              <a:noFill/>
            </a:ln>
          </c:spPr>
          <c:dPt>
            <c:idx val="0"/>
            <c:bubble3D val="0"/>
            <c:extLst xmlns:c16r2="http://schemas.microsoft.com/office/drawing/2015/06/chart">
              <c:ext xmlns:c16="http://schemas.microsoft.com/office/drawing/2014/chart" uri="{C3380CC4-5D6E-409C-BE32-E72D297353CC}">
                <c16:uniqueId val="{00000001-6850-4BB9-A1CD-49BFB2FE17B7}"/>
              </c:ext>
            </c:extLst>
          </c:dPt>
          <c:dPt>
            <c:idx val="1"/>
            <c:bubble3D val="0"/>
            <c:spPr>
              <a:solidFill>
                <a:srgbClr val="C0504D"/>
              </a:solidFill>
              <a:ln>
                <a:noFill/>
              </a:ln>
            </c:spPr>
            <c:extLst xmlns:c16r2="http://schemas.microsoft.com/office/drawing/2015/06/chart">
              <c:ext xmlns:c16="http://schemas.microsoft.com/office/drawing/2014/chart" uri="{C3380CC4-5D6E-409C-BE32-E72D297353CC}">
                <c16:uniqueId val="{00000003-6850-4BB9-A1CD-49BFB2FE17B7}"/>
              </c:ext>
            </c:extLst>
          </c:dPt>
          <c:dPt>
            <c:idx val="2"/>
            <c:bubble3D val="0"/>
            <c:spPr>
              <a:solidFill>
                <a:srgbClr val="9BBB59"/>
              </a:solidFill>
              <a:ln>
                <a:noFill/>
              </a:ln>
            </c:spPr>
            <c:extLst xmlns:c16r2="http://schemas.microsoft.com/office/drawing/2015/06/chart">
              <c:ext xmlns:c16="http://schemas.microsoft.com/office/drawing/2014/chart" uri="{C3380CC4-5D6E-409C-BE32-E72D297353CC}">
                <c16:uniqueId val="{00000005-6850-4BB9-A1CD-49BFB2FE17B7}"/>
              </c:ext>
            </c:extLst>
          </c:dPt>
          <c:dPt>
            <c:idx val="3"/>
            <c:bubble3D val="0"/>
            <c:spPr>
              <a:solidFill>
                <a:srgbClr val="8064A2"/>
              </a:solidFill>
              <a:ln>
                <a:noFill/>
              </a:ln>
            </c:spPr>
            <c:extLst xmlns:c16r2="http://schemas.microsoft.com/office/drawing/2015/06/chart">
              <c:ext xmlns:c16="http://schemas.microsoft.com/office/drawing/2014/chart" uri="{C3380CC4-5D6E-409C-BE32-E72D297353CC}">
                <c16:uniqueId val="{00000007-6850-4BB9-A1CD-49BFB2FE17B7}"/>
              </c:ext>
            </c:extLst>
          </c:dPt>
          <c:dLbls>
            <c:dLbl>
              <c:idx val="0"/>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1-6850-4BB9-A1CD-49BFB2FE17B7}"/>
                </c:ext>
                <c:ext xmlns:c15="http://schemas.microsoft.com/office/drawing/2012/chart" uri="{CE6537A1-D6FC-4f65-9D91-7224C49458BB}"/>
              </c:extLst>
            </c:dLbl>
            <c:dLbl>
              <c:idx val="1"/>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3-6850-4BB9-A1CD-49BFB2FE17B7}"/>
                </c:ext>
                <c:ext xmlns:c15="http://schemas.microsoft.com/office/drawing/2012/chart" uri="{CE6537A1-D6FC-4f65-9D91-7224C49458BB}"/>
              </c:extLst>
            </c:dLbl>
            <c:dLbl>
              <c:idx val="2"/>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5-6850-4BB9-A1CD-49BFB2FE17B7}"/>
                </c:ext>
                <c:ext xmlns:c15="http://schemas.microsoft.com/office/drawing/2012/chart" uri="{CE6537A1-D6FC-4f65-9D91-7224C49458BB}"/>
              </c:extLst>
            </c:dLbl>
            <c:dLbl>
              <c:idx val="3"/>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7-6850-4BB9-A1CD-49BFB2FE17B7}"/>
                </c:ext>
                <c:ext xmlns:c15="http://schemas.microsoft.com/office/drawing/2012/chart" uri="{CE6537A1-D6FC-4f65-9D91-7224C49458BB}"/>
              </c:extLst>
            </c:dLbl>
            <c:spPr>
              <a:noFill/>
              <a:ln>
                <a:noFill/>
              </a:ln>
              <a:effectLst/>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separator>
</c:separator>
            <c:showLeaderLines val="0"/>
            <c:extLst xmlns:c16r2="http://schemas.microsoft.com/office/drawing/2015/06/chart">
              <c:ext xmlns:c15="http://schemas.microsoft.com/office/drawing/2012/chart" uri="{CE6537A1-D6FC-4f65-9D91-7224C49458BB}"/>
            </c:extLst>
          </c:dLbls>
          <c:cat>
            <c:strRef>
              <c:f>categories</c:f>
              <c:strCache>
                <c:ptCount val="4"/>
                <c:pt idx="0">
                  <c:v>Bajo</c:v>
                </c:pt>
                <c:pt idx="1">
                  <c:v>Basico</c:v>
                </c:pt>
                <c:pt idx="2">
                  <c:v>Alto</c:v>
                </c:pt>
                <c:pt idx="3">
                  <c:v>Superior</c:v>
                </c:pt>
              </c:strCache>
            </c:strRef>
          </c:cat>
          <c:val>
            <c:numRef>
              <c:f>0</c:f>
              <c:numCache>
                <c:formatCode>General</c:formatCode>
                <c:ptCount val="4"/>
                <c:pt idx="0">
                  <c:v>1</c:v>
                </c:pt>
                <c:pt idx="1">
                  <c:v>19</c:v>
                </c:pt>
                <c:pt idx="2">
                  <c:v>7</c:v>
                </c:pt>
                <c:pt idx="3">
                  <c:v>3</c:v>
                </c:pt>
              </c:numCache>
            </c:numRef>
          </c:val>
          <c:extLst xmlns:c16r2="http://schemas.microsoft.com/office/drawing/2015/06/chart">
            <c:ext xmlns:c16="http://schemas.microsoft.com/office/drawing/2014/chart" uri="{C3380CC4-5D6E-409C-BE32-E72D297353CC}">
              <c16:uniqueId val="{00000008-6850-4BB9-A1CD-49BFB2FE17B7}"/>
            </c:ext>
          </c:extLst>
        </c:ser>
        <c:dLbls>
          <c:showLegendKey val="0"/>
          <c:showVal val="0"/>
          <c:showCatName val="0"/>
          <c:showSerName val="0"/>
          <c:showPercent val="0"/>
          <c:showBubbleSize val="0"/>
          <c:showLeaderLines val="0"/>
        </c:dLbls>
      </c:pie3DChart>
    </c:plotArea>
    <c:legend>
      <c:legendPos val="r"/>
      <c:overlay val="0"/>
      <c:spPr>
        <a:solidFill>
          <a:srgbClr val="F2F2F2">
            <a:alpha val="39000"/>
          </a:srgbClr>
        </a:solidFill>
        <a:ln>
          <a:noFill/>
        </a:ln>
      </c:spPr>
      <c:txPr>
        <a:bodyPr/>
        <a:lstStyle/>
        <a:p>
          <a:pPr>
            <a:defRPr sz="900" b="0" strike="noStrike" spc="-1">
              <a:solidFill>
                <a:srgbClr val="404040"/>
              </a:solidFill>
              <a:latin typeface="Calibri"/>
            </a:defRPr>
          </a:pPr>
          <a:endParaRPr lang="es-ES"/>
        </a:p>
      </c:txPr>
    </c:legend>
    <c:plotVisOnly val="1"/>
    <c:dispBlanksAs val="gap"/>
    <c:showDLblsOverMax val="1"/>
  </c:chart>
  <c:spPr>
    <a:gradFill>
      <a:gsLst>
        <a:gs pos="0">
          <a:srgbClr val="FFFFFF"/>
        </a:gs>
        <a:gs pos="100000">
          <a:srgbClr val="BFBFBF"/>
        </a:gs>
      </a:gsLst>
      <a:path path="circle">
        <a:fillToRect l="50000" t="10000" r="50000" b="90000"/>
      </a:path>
    </a:gradFill>
    <a:ln w="9360">
      <a:solidFill>
        <a:srgbClr val="BFBFBF"/>
      </a:solidFill>
      <a:round/>
    </a:ln>
  </c:sp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rgbClr val="404040"/>
                </a:solidFill>
                <a:latin typeface="Calibri"/>
              </a:defRPr>
            </a:pPr>
            <a:r>
              <a:rPr lang="es-CO" sz="1800" b="1" strike="noStrike" spc="-1">
                <a:solidFill>
                  <a:srgbClr val="404040"/>
                </a:solidFill>
                <a:latin typeface="Calibri"/>
              </a:rPr>
              <a:t>El valor desconocido</a:t>
            </a:r>
          </a:p>
        </c:rich>
      </c:tx>
      <c:overlay val="0"/>
      <c:spPr>
        <a:noFill/>
        <a:ln>
          <a:noFill/>
        </a:ln>
      </c:spPr>
    </c:title>
    <c:autoTitleDeleted val="0"/>
    <c:view3D>
      <c:rotX val="50"/>
      <c:rotY val="0"/>
      <c:rAngAx val="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Serie sin nombre 1</c:v>
                </c:pt>
              </c:strCache>
            </c:strRef>
          </c:tx>
          <c:spPr>
            <a:solidFill>
              <a:srgbClr val="4F81BD"/>
            </a:solidFill>
            <a:ln>
              <a:noFill/>
            </a:ln>
          </c:spPr>
          <c:dPt>
            <c:idx val="0"/>
            <c:bubble3D val="0"/>
            <c:extLst xmlns:c16r2="http://schemas.microsoft.com/office/drawing/2015/06/chart">
              <c:ext xmlns:c16="http://schemas.microsoft.com/office/drawing/2014/chart" uri="{C3380CC4-5D6E-409C-BE32-E72D297353CC}">
                <c16:uniqueId val="{00000001-324C-4C72-A23F-CFF762BD88F0}"/>
              </c:ext>
            </c:extLst>
          </c:dPt>
          <c:dPt>
            <c:idx val="1"/>
            <c:bubble3D val="0"/>
            <c:spPr>
              <a:solidFill>
                <a:srgbClr val="C0504D"/>
              </a:solidFill>
              <a:ln>
                <a:noFill/>
              </a:ln>
            </c:spPr>
            <c:extLst xmlns:c16r2="http://schemas.microsoft.com/office/drawing/2015/06/chart">
              <c:ext xmlns:c16="http://schemas.microsoft.com/office/drawing/2014/chart" uri="{C3380CC4-5D6E-409C-BE32-E72D297353CC}">
                <c16:uniqueId val="{00000003-324C-4C72-A23F-CFF762BD88F0}"/>
              </c:ext>
            </c:extLst>
          </c:dPt>
          <c:dPt>
            <c:idx val="2"/>
            <c:bubble3D val="0"/>
            <c:spPr>
              <a:solidFill>
                <a:srgbClr val="9BBB59"/>
              </a:solidFill>
              <a:ln>
                <a:noFill/>
              </a:ln>
            </c:spPr>
            <c:extLst xmlns:c16r2="http://schemas.microsoft.com/office/drawing/2015/06/chart">
              <c:ext xmlns:c16="http://schemas.microsoft.com/office/drawing/2014/chart" uri="{C3380CC4-5D6E-409C-BE32-E72D297353CC}">
                <c16:uniqueId val="{00000005-324C-4C72-A23F-CFF762BD88F0}"/>
              </c:ext>
            </c:extLst>
          </c:dPt>
          <c:dPt>
            <c:idx val="3"/>
            <c:bubble3D val="0"/>
            <c:spPr>
              <a:solidFill>
                <a:srgbClr val="8064A2"/>
              </a:solidFill>
              <a:ln>
                <a:noFill/>
              </a:ln>
            </c:spPr>
            <c:extLst xmlns:c16r2="http://schemas.microsoft.com/office/drawing/2015/06/chart">
              <c:ext xmlns:c16="http://schemas.microsoft.com/office/drawing/2014/chart" uri="{C3380CC4-5D6E-409C-BE32-E72D297353CC}">
                <c16:uniqueId val="{00000007-324C-4C72-A23F-CFF762BD88F0}"/>
              </c:ext>
            </c:extLst>
          </c:dPt>
          <c:dLbls>
            <c:dLbl>
              <c:idx val="0"/>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1-324C-4C72-A23F-CFF762BD88F0}"/>
                </c:ext>
                <c:ext xmlns:c15="http://schemas.microsoft.com/office/drawing/2012/chart" uri="{CE6537A1-D6FC-4f65-9D91-7224C49458BB}"/>
              </c:extLst>
            </c:dLbl>
            <c:dLbl>
              <c:idx val="1"/>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3-324C-4C72-A23F-CFF762BD88F0}"/>
                </c:ext>
                <c:ext xmlns:c15="http://schemas.microsoft.com/office/drawing/2012/chart" uri="{CE6537A1-D6FC-4f65-9D91-7224C49458BB}"/>
              </c:extLst>
            </c:dLbl>
            <c:dLbl>
              <c:idx val="2"/>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5-324C-4C72-A23F-CFF762BD88F0}"/>
                </c:ext>
                <c:ext xmlns:c15="http://schemas.microsoft.com/office/drawing/2012/chart" uri="{CE6537A1-D6FC-4f65-9D91-7224C49458BB}"/>
              </c:extLst>
            </c:dLbl>
            <c:dLbl>
              <c:idx val="3"/>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7-324C-4C72-A23F-CFF762BD88F0}"/>
                </c:ext>
                <c:ext xmlns:c15="http://schemas.microsoft.com/office/drawing/2012/chart" uri="{CE6537A1-D6FC-4f65-9D91-7224C49458BB}"/>
              </c:extLst>
            </c:dLbl>
            <c:spPr>
              <a:noFill/>
              <a:ln>
                <a:noFill/>
              </a:ln>
              <a:effectLst/>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separator>
</c:separator>
            <c:showLeaderLines val="0"/>
            <c:extLst xmlns:c16r2="http://schemas.microsoft.com/office/drawing/2015/06/chart">
              <c:ext xmlns:c15="http://schemas.microsoft.com/office/drawing/2012/chart" uri="{CE6537A1-D6FC-4f65-9D91-7224C49458BB}"/>
            </c:extLst>
          </c:dLbls>
          <c:cat>
            <c:strRef>
              <c:f>categories</c:f>
              <c:strCache>
                <c:ptCount val="4"/>
                <c:pt idx="0">
                  <c:v>Bajo</c:v>
                </c:pt>
                <c:pt idx="1">
                  <c:v>Basico</c:v>
                </c:pt>
                <c:pt idx="2">
                  <c:v>Alto</c:v>
                </c:pt>
                <c:pt idx="3">
                  <c:v>Superior</c:v>
                </c:pt>
              </c:strCache>
            </c:strRef>
          </c:cat>
          <c:val>
            <c:numRef>
              <c:f>0</c:f>
              <c:numCache>
                <c:formatCode>General</c:formatCode>
                <c:ptCount val="4"/>
                <c:pt idx="0">
                  <c:v>1</c:v>
                </c:pt>
                <c:pt idx="1">
                  <c:v>19</c:v>
                </c:pt>
                <c:pt idx="2">
                  <c:v>7</c:v>
                </c:pt>
                <c:pt idx="3">
                  <c:v>3</c:v>
                </c:pt>
              </c:numCache>
            </c:numRef>
          </c:val>
          <c:extLst xmlns:c16r2="http://schemas.microsoft.com/office/drawing/2015/06/chart">
            <c:ext xmlns:c16="http://schemas.microsoft.com/office/drawing/2014/chart" uri="{C3380CC4-5D6E-409C-BE32-E72D297353CC}">
              <c16:uniqueId val="{00000008-324C-4C72-A23F-CFF762BD88F0}"/>
            </c:ext>
          </c:extLst>
        </c:ser>
        <c:dLbls>
          <c:showLegendKey val="0"/>
          <c:showVal val="0"/>
          <c:showCatName val="0"/>
          <c:showSerName val="0"/>
          <c:showPercent val="0"/>
          <c:showBubbleSize val="0"/>
          <c:showLeaderLines val="0"/>
        </c:dLbls>
      </c:pie3DChart>
    </c:plotArea>
    <c:legend>
      <c:legendPos val="r"/>
      <c:overlay val="0"/>
      <c:spPr>
        <a:solidFill>
          <a:srgbClr val="F2F2F2">
            <a:alpha val="39000"/>
          </a:srgbClr>
        </a:solidFill>
        <a:ln>
          <a:noFill/>
        </a:ln>
      </c:spPr>
      <c:txPr>
        <a:bodyPr/>
        <a:lstStyle/>
        <a:p>
          <a:pPr>
            <a:defRPr sz="900" b="0" strike="noStrike" spc="-1">
              <a:solidFill>
                <a:srgbClr val="404040"/>
              </a:solidFill>
              <a:latin typeface="Calibri"/>
            </a:defRPr>
          </a:pPr>
          <a:endParaRPr lang="es-ES"/>
        </a:p>
      </c:txPr>
    </c:legend>
    <c:plotVisOnly val="1"/>
    <c:dispBlanksAs val="gap"/>
    <c:showDLblsOverMax val="1"/>
  </c:chart>
  <c:spPr>
    <a:gradFill>
      <a:gsLst>
        <a:gs pos="0">
          <a:srgbClr val="FFFFFF"/>
        </a:gs>
        <a:gs pos="100000">
          <a:srgbClr val="BFBFBF"/>
        </a:gs>
      </a:gsLst>
      <a:path path="circle">
        <a:fillToRect l="50000" t="10000" r="50000" b="90000"/>
      </a:path>
    </a:gradFill>
    <a:ln w="9360">
      <a:solidFill>
        <a:srgbClr val="BFBFBF"/>
      </a:solidFill>
      <a:round/>
    </a:ln>
  </c:sp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800" b="1" strike="noStrike" spc="-1">
                <a:solidFill>
                  <a:srgbClr val="404040"/>
                </a:solidFill>
                <a:latin typeface="Calibri"/>
              </a:defRPr>
            </a:pPr>
            <a:r>
              <a:rPr lang="es-CO" sz="1800" b="1" strike="noStrike" spc="-1">
                <a:solidFill>
                  <a:srgbClr val="404040"/>
                </a:solidFill>
                <a:latin typeface="Calibri"/>
              </a:rPr>
              <a:t>Sopa de números</a:t>
            </a:r>
          </a:p>
        </c:rich>
      </c:tx>
      <c:overlay val="0"/>
      <c:spPr>
        <a:noFill/>
        <a:ln>
          <a:noFill/>
        </a:ln>
      </c:spPr>
    </c:title>
    <c:autoTitleDeleted val="0"/>
    <c:view3D>
      <c:rotX val="50"/>
      <c:rotY val="0"/>
      <c:rAngAx val="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Serie sin nombre 1</c:v>
                </c:pt>
              </c:strCache>
            </c:strRef>
          </c:tx>
          <c:spPr>
            <a:solidFill>
              <a:srgbClr val="4F81BD"/>
            </a:solidFill>
            <a:ln>
              <a:noFill/>
            </a:ln>
          </c:spPr>
          <c:dPt>
            <c:idx val="0"/>
            <c:bubble3D val="0"/>
            <c:extLst xmlns:c16r2="http://schemas.microsoft.com/office/drawing/2015/06/chart">
              <c:ext xmlns:c16="http://schemas.microsoft.com/office/drawing/2014/chart" uri="{C3380CC4-5D6E-409C-BE32-E72D297353CC}">
                <c16:uniqueId val="{00000001-F767-4323-84F1-87391CBB1812}"/>
              </c:ext>
            </c:extLst>
          </c:dPt>
          <c:dPt>
            <c:idx val="1"/>
            <c:bubble3D val="0"/>
            <c:spPr>
              <a:solidFill>
                <a:srgbClr val="C0504D"/>
              </a:solidFill>
              <a:ln>
                <a:noFill/>
              </a:ln>
            </c:spPr>
            <c:extLst xmlns:c16r2="http://schemas.microsoft.com/office/drawing/2015/06/chart">
              <c:ext xmlns:c16="http://schemas.microsoft.com/office/drawing/2014/chart" uri="{C3380CC4-5D6E-409C-BE32-E72D297353CC}">
                <c16:uniqueId val="{00000003-F767-4323-84F1-87391CBB1812}"/>
              </c:ext>
            </c:extLst>
          </c:dPt>
          <c:dPt>
            <c:idx val="2"/>
            <c:bubble3D val="0"/>
            <c:spPr>
              <a:solidFill>
                <a:srgbClr val="9BBB59"/>
              </a:solidFill>
              <a:ln>
                <a:noFill/>
              </a:ln>
            </c:spPr>
            <c:extLst xmlns:c16r2="http://schemas.microsoft.com/office/drawing/2015/06/chart">
              <c:ext xmlns:c16="http://schemas.microsoft.com/office/drawing/2014/chart" uri="{C3380CC4-5D6E-409C-BE32-E72D297353CC}">
                <c16:uniqueId val="{00000005-F767-4323-84F1-87391CBB1812}"/>
              </c:ext>
            </c:extLst>
          </c:dPt>
          <c:dPt>
            <c:idx val="3"/>
            <c:bubble3D val="0"/>
            <c:spPr>
              <a:solidFill>
                <a:srgbClr val="8064A2"/>
              </a:solidFill>
              <a:ln>
                <a:noFill/>
              </a:ln>
            </c:spPr>
            <c:extLst xmlns:c16r2="http://schemas.microsoft.com/office/drawing/2015/06/chart">
              <c:ext xmlns:c16="http://schemas.microsoft.com/office/drawing/2014/chart" uri="{C3380CC4-5D6E-409C-BE32-E72D297353CC}">
                <c16:uniqueId val="{00000007-F767-4323-84F1-87391CBB1812}"/>
              </c:ext>
            </c:extLst>
          </c:dPt>
          <c:dLbls>
            <c:dLbl>
              <c:idx val="0"/>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1-F767-4323-84F1-87391CBB1812}"/>
                </c:ext>
                <c:ext xmlns:c15="http://schemas.microsoft.com/office/drawing/2012/chart" uri="{CE6537A1-D6FC-4f65-9D91-7224C49458BB}"/>
              </c:extLst>
            </c:dLbl>
            <c:dLbl>
              <c:idx val="1"/>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3-F767-4323-84F1-87391CBB1812}"/>
                </c:ext>
                <c:ext xmlns:c15="http://schemas.microsoft.com/office/drawing/2012/chart" uri="{CE6537A1-D6FC-4f65-9D91-7224C49458BB}"/>
              </c:extLst>
            </c:dLbl>
            <c:dLbl>
              <c:idx val="2"/>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5-F767-4323-84F1-87391CBB1812}"/>
                </c:ext>
                <c:ext xmlns:c15="http://schemas.microsoft.com/office/drawing/2012/chart" uri="{CE6537A1-D6FC-4f65-9D91-7224C49458BB}"/>
              </c:extLst>
            </c:dLbl>
            <c:dLbl>
              <c:idx val="3"/>
              <c:spPr/>
              <c:txPr>
                <a:bodyPr/>
                <a:lstStyle/>
                <a:p>
                  <a:pPr>
                    <a:defRPr sz="1000" b="0" strike="noStrike" spc="-1">
                      <a:solidFill>
                        <a:srgbClr val="000000"/>
                      </a:solidFill>
                      <a:latin typeface="Calibri"/>
                    </a:defRPr>
                  </a:pPr>
                  <a:endParaRPr lang="es-ES"/>
                </a:p>
              </c:txPr>
              <c:dLblPos val="ctr"/>
              <c:showLegendKey val="0"/>
              <c:showVal val="0"/>
              <c:showCatName val="0"/>
              <c:showSerName val="0"/>
              <c:showPercent val="1"/>
              <c:showBubbleSize val="1"/>
              <c:extLst xmlns:c16r2="http://schemas.microsoft.com/office/drawing/2015/06/chart">
                <c:ext xmlns:c16="http://schemas.microsoft.com/office/drawing/2014/chart" uri="{C3380CC4-5D6E-409C-BE32-E72D297353CC}">
                  <c16:uniqueId val="{00000007-F767-4323-84F1-87391CBB1812}"/>
                </c:ext>
                <c:ext xmlns:c15="http://schemas.microsoft.com/office/drawing/2012/chart" uri="{CE6537A1-D6FC-4f65-9D91-7224C49458BB}"/>
              </c:extLst>
            </c:dLbl>
            <c:spPr>
              <a:noFill/>
              <a:ln>
                <a:noFill/>
              </a:ln>
              <a:effectLst/>
            </c:spPr>
            <c:txPr>
              <a:bodyPr/>
              <a:lstStyle/>
              <a:p>
                <a:pPr>
                  <a:defRPr sz="1000" b="1" strike="noStrike" spc="-1">
                    <a:solidFill>
                      <a:srgbClr val="FFFFFF"/>
                    </a:solidFill>
                    <a:latin typeface="Calibri"/>
                  </a:defRPr>
                </a:pPr>
                <a:endParaRPr lang="es-ES"/>
              </a:p>
            </c:txPr>
            <c:dLblPos val="ctr"/>
            <c:showLegendKey val="0"/>
            <c:showVal val="0"/>
            <c:showCatName val="0"/>
            <c:showSerName val="0"/>
            <c:showPercent val="1"/>
            <c:showBubbleSize val="1"/>
            <c:separator>
</c:separator>
            <c:showLeaderLines val="0"/>
            <c:extLst xmlns:c16r2="http://schemas.microsoft.com/office/drawing/2015/06/chart">
              <c:ext xmlns:c15="http://schemas.microsoft.com/office/drawing/2012/chart" uri="{CE6537A1-D6FC-4f65-9D91-7224C49458BB}"/>
            </c:extLst>
          </c:dLbls>
          <c:cat>
            <c:strRef>
              <c:f>categories</c:f>
              <c:strCache>
                <c:ptCount val="4"/>
                <c:pt idx="0">
                  <c:v>Bajo</c:v>
                </c:pt>
                <c:pt idx="1">
                  <c:v>Basico</c:v>
                </c:pt>
                <c:pt idx="2">
                  <c:v>Alto</c:v>
                </c:pt>
                <c:pt idx="3">
                  <c:v>Superior</c:v>
                </c:pt>
              </c:strCache>
            </c:strRef>
          </c:cat>
          <c:val>
            <c:numRef>
              <c:f>0</c:f>
              <c:numCache>
                <c:formatCode>General</c:formatCode>
                <c:ptCount val="4"/>
                <c:pt idx="0">
                  <c:v>1</c:v>
                </c:pt>
                <c:pt idx="1">
                  <c:v>19</c:v>
                </c:pt>
                <c:pt idx="2">
                  <c:v>7</c:v>
                </c:pt>
                <c:pt idx="3">
                  <c:v>3</c:v>
                </c:pt>
              </c:numCache>
            </c:numRef>
          </c:val>
          <c:extLst xmlns:c16r2="http://schemas.microsoft.com/office/drawing/2015/06/chart">
            <c:ext xmlns:c16="http://schemas.microsoft.com/office/drawing/2014/chart" uri="{C3380CC4-5D6E-409C-BE32-E72D297353CC}">
              <c16:uniqueId val="{00000008-F767-4323-84F1-87391CBB1812}"/>
            </c:ext>
          </c:extLst>
        </c:ser>
        <c:dLbls>
          <c:showLegendKey val="0"/>
          <c:showVal val="0"/>
          <c:showCatName val="0"/>
          <c:showSerName val="0"/>
          <c:showPercent val="0"/>
          <c:showBubbleSize val="0"/>
          <c:showLeaderLines val="0"/>
        </c:dLbls>
      </c:pie3DChart>
    </c:plotArea>
    <c:legend>
      <c:legendPos val="r"/>
      <c:overlay val="0"/>
      <c:spPr>
        <a:solidFill>
          <a:srgbClr val="F2F2F2">
            <a:alpha val="39000"/>
          </a:srgbClr>
        </a:solidFill>
        <a:ln>
          <a:noFill/>
        </a:ln>
      </c:spPr>
      <c:txPr>
        <a:bodyPr/>
        <a:lstStyle/>
        <a:p>
          <a:pPr>
            <a:defRPr sz="900" b="0" strike="noStrike" spc="-1">
              <a:solidFill>
                <a:srgbClr val="404040"/>
              </a:solidFill>
              <a:latin typeface="Calibri"/>
            </a:defRPr>
          </a:pPr>
          <a:endParaRPr lang="es-ES"/>
        </a:p>
      </c:txPr>
    </c:legend>
    <c:plotVisOnly val="1"/>
    <c:dispBlanksAs val="gap"/>
    <c:showDLblsOverMax val="1"/>
  </c:chart>
  <c:spPr>
    <a:gradFill>
      <a:gsLst>
        <a:gs pos="0">
          <a:srgbClr val="FFFFFF"/>
        </a:gs>
        <a:gs pos="100000">
          <a:srgbClr val="BFBFBF"/>
        </a:gs>
      </a:gsLst>
      <a:path path="circle">
        <a:fillToRect l="50000" t="10000" r="50000" b="90000"/>
      </a:path>
    </a:gradFill>
    <a:ln w="9360">
      <a:solidFill>
        <a:srgbClr val="BFBFBF"/>
      </a:solidFill>
      <a:round/>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1368189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14744692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B39D7F-94FC-48A7-AABA-FE542BAE2252}"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12155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432A8A6-9CC5-48B9-8DDD-483FEAD91024}"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9955347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432A8A6-9CC5-48B9-8DDD-483FEAD91024}"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B39D7F-94FC-48A7-AABA-FE542BAE2252}"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8789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432A8A6-9CC5-48B9-8DDD-483FEAD91024}"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33378218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1645858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40620373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14669898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32A8A6-9CC5-48B9-8DDD-483FEAD91024}"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26287532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32A8A6-9CC5-48B9-8DDD-483FEAD91024}"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3398037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432A8A6-9CC5-48B9-8DDD-483FEAD91024}" type="datetimeFigureOut">
              <a:rPr lang="es-ES" smtClean="0"/>
              <a:t>31/03/2020</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39071854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432A8A6-9CC5-48B9-8DDD-483FEAD91024}" type="datetimeFigureOut">
              <a:rPr lang="es-ES" smtClean="0"/>
              <a:t>31/03/2020</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26908332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2A8A6-9CC5-48B9-8DDD-483FEAD91024}" type="datetimeFigureOut">
              <a:rPr lang="es-ES" smtClean="0"/>
              <a:t>31/03/2020</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2979004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32A8A6-9CC5-48B9-8DDD-483FEAD91024}"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2760762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32A8A6-9CC5-48B9-8DDD-483FEAD91024}"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B39D7F-94FC-48A7-AABA-FE542BAE2252}" type="slidenum">
              <a:rPr lang="es-ES" smtClean="0"/>
              <a:t>‹Nº›</a:t>
            </a:fld>
            <a:endParaRPr lang="es-ES"/>
          </a:p>
        </p:txBody>
      </p:sp>
    </p:spTree>
    <p:extLst>
      <p:ext uri="{BB962C8B-B14F-4D97-AF65-F5344CB8AC3E}">
        <p14:creationId xmlns:p14="http://schemas.microsoft.com/office/powerpoint/2010/main" val="42153474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32A8A6-9CC5-48B9-8DDD-483FEAD91024}" type="datetimeFigureOut">
              <a:rPr lang="es-ES" smtClean="0"/>
              <a:t>31/03/2020</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CB39D7F-94FC-48A7-AABA-FE542BAE2252}" type="slidenum">
              <a:rPr lang="es-ES" smtClean="0"/>
              <a:t>‹Nº›</a:t>
            </a:fld>
            <a:endParaRPr lang="es-ES"/>
          </a:p>
        </p:txBody>
      </p:sp>
    </p:spTree>
    <p:extLst>
      <p:ext uri="{BB962C8B-B14F-4D97-AF65-F5344CB8AC3E}">
        <p14:creationId xmlns:p14="http://schemas.microsoft.com/office/powerpoint/2010/main" val="2721447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sz="2800" b="1" dirty="0">
                <a:solidFill>
                  <a:schemeClr val="tx1"/>
                </a:solidFill>
              </a:rPr>
              <a:t>ESTRATEGIA DIDÁCTICA PARA EL DESARROLLO DEL APRENDIZAJE AUTÓNOMO EN LOS ESTUDIANTES DE CUARTO Y QUINTO GRADO DE PRIMARIA DEL INSTITUTO EDUCATIVO “LOS CHAVITOS” EN LA CIUDAD DE CARTAGENA </a:t>
            </a:r>
            <a:endParaRPr lang="es-ES" sz="2800" dirty="0">
              <a:solidFill>
                <a:schemeClr val="tx1"/>
              </a:solidFill>
            </a:endParaRPr>
          </a:p>
        </p:txBody>
      </p:sp>
      <p:sp>
        <p:nvSpPr>
          <p:cNvPr id="3" name="Subtítulo 2"/>
          <p:cNvSpPr>
            <a:spLocks noGrp="1"/>
          </p:cNvSpPr>
          <p:nvPr>
            <p:ph type="subTitle" idx="1"/>
          </p:nvPr>
        </p:nvSpPr>
        <p:spPr>
          <a:xfrm>
            <a:off x="9479411" y="5382686"/>
            <a:ext cx="2317638" cy="502959"/>
          </a:xfrm>
        </p:spPr>
        <p:txBody>
          <a:bodyPr/>
          <a:lstStyle/>
          <a:p>
            <a:r>
              <a:rPr lang="es-ES" dirty="0" smtClean="0">
                <a:solidFill>
                  <a:schemeClr val="tx1"/>
                </a:solidFill>
              </a:rPr>
              <a:t>Por: Mario Urueta</a:t>
            </a:r>
            <a:endParaRPr lang="es-ES" dirty="0">
              <a:solidFill>
                <a:schemeClr val="tx1"/>
              </a:solidFill>
            </a:endParaRPr>
          </a:p>
        </p:txBody>
      </p:sp>
      <p:sp>
        <p:nvSpPr>
          <p:cNvPr id="4" name="Rectángulo 3"/>
          <p:cNvSpPr/>
          <p:nvPr/>
        </p:nvSpPr>
        <p:spPr>
          <a:xfrm>
            <a:off x="2589213" y="5885645"/>
            <a:ext cx="6096000" cy="646331"/>
          </a:xfrm>
          <a:prstGeom prst="rect">
            <a:avLst/>
          </a:prstGeom>
        </p:spPr>
        <p:txBody>
          <a:bodyPr>
            <a:spAutoFit/>
          </a:bodyPr>
          <a:lstStyle/>
          <a:p>
            <a:pPr algn="ctr"/>
            <a:r>
              <a:rPr lang="es-ES" dirty="0" smtClean="0"/>
              <a:t>UNIVERSIDAD NACIONAL ABIERTA Y A DISTANCIA</a:t>
            </a:r>
          </a:p>
          <a:p>
            <a:pPr algn="ctr"/>
            <a:r>
              <a:rPr lang="es-ES" dirty="0" smtClean="0"/>
              <a:t>UNAD 2020</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982" y="382730"/>
            <a:ext cx="2324630" cy="1829217"/>
          </a:xfrm>
          <a:prstGeom prst="rect">
            <a:avLst/>
          </a:prstGeom>
        </p:spPr>
      </p:pic>
    </p:spTree>
    <p:extLst>
      <p:ext uri="{BB962C8B-B14F-4D97-AF65-F5344CB8AC3E}">
        <p14:creationId xmlns:p14="http://schemas.microsoft.com/office/powerpoint/2010/main" val="2169004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496" y="302138"/>
            <a:ext cx="8911687" cy="1280890"/>
          </a:xfrm>
        </p:spPr>
        <p:txBody>
          <a:bodyPr>
            <a:normAutofit fontScale="90000"/>
          </a:bodyPr>
          <a:lstStyle/>
          <a:p>
            <a:r>
              <a:rPr lang="es-ES" b="1" dirty="0" smtClean="0">
                <a:solidFill>
                  <a:schemeClr val="tx1"/>
                </a:solidFill>
                <a:effectLst>
                  <a:outerShdw blurRad="38100" dist="38100" dir="2700000" algn="tl">
                    <a:srgbClr val="000000">
                      <a:alpha val="43137"/>
                    </a:srgbClr>
                  </a:outerShdw>
                </a:effectLst>
              </a:rPr>
              <a:t>LA LÚDICA Y SU IMPORTANCIA EN EL APRENDIZAJE </a:t>
            </a:r>
            <a:br>
              <a:rPr lang="es-ES" b="1" dirty="0" smtClean="0">
                <a:solidFill>
                  <a:schemeClr val="tx1"/>
                </a:solidFill>
                <a:effectLst>
                  <a:outerShdw blurRad="38100" dist="38100" dir="2700000" algn="tl">
                    <a:srgbClr val="000000">
                      <a:alpha val="43137"/>
                    </a:srgbClr>
                  </a:outerShdw>
                </a:effectLst>
              </a:rPr>
            </a:br>
            <a:endParaRPr lang="es-ES" dirty="0">
              <a:solidFill>
                <a:schemeClr val="tx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713448" y="1412384"/>
            <a:ext cx="9993447" cy="3777622"/>
          </a:xfrm>
        </p:spPr>
        <p:txBody>
          <a:bodyPr>
            <a:noAutofit/>
          </a:bodyPr>
          <a:lstStyle/>
          <a:p>
            <a:r>
              <a:rPr lang="es-ES" sz="2000" dirty="0" smtClean="0">
                <a:solidFill>
                  <a:schemeClr val="tx1"/>
                </a:solidFill>
              </a:rPr>
              <a:t>Dentro </a:t>
            </a:r>
            <a:r>
              <a:rPr lang="es-ES" sz="2000" dirty="0">
                <a:solidFill>
                  <a:schemeClr val="tx1"/>
                </a:solidFill>
              </a:rPr>
              <a:t>del aula de clases en </a:t>
            </a:r>
            <a:r>
              <a:rPr lang="es-ES" sz="2000" dirty="0" smtClean="0">
                <a:solidFill>
                  <a:schemeClr val="tx1"/>
                </a:solidFill>
              </a:rPr>
              <a:t>frecuentemente se pueden encontrar </a:t>
            </a:r>
            <a:r>
              <a:rPr lang="es-ES" sz="2000" dirty="0">
                <a:solidFill>
                  <a:schemeClr val="tx1"/>
                </a:solidFill>
              </a:rPr>
              <a:t>situaciones en las que los estudiantes no desarrollan sus capacidades intelectuales de una forma </a:t>
            </a:r>
            <a:r>
              <a:rPr lang="es-ES" sz="2000" dirty="0" smtClean="0">
                <a:solidFill>
                  <a:schemeClr val="tx1"/>
                </a:solidFill>
              </a:rPr>
              <a:t>adecuada, </a:t>
            </a:r>
            <a:r>
              <a:rPr lang="es-ES" sz="2000" dirty="0">
                <a:solidFill>
                  <a:schemeClr val="tx1"/>
                </a:solidFill>
              </a:rPr>
              <a:t>lo cual se evidencia en la carencia de atención y concentración durante las actividades académicas.</a:t>
            </a:r>
          </a:p>
          <a:p>
            <a:r>
              <a:rPr lang="es-ES" sz="2000" dirty="0">
                <a:solidFill>
                  <a:schemeClr val="tx1"/>
                </a:solidFill>
              </a:rPr>
              <a:t>La Doctora. </a:t>
            </a:r>
            <a:r>
              <a:rPr lang="es-ES" sz="2000" dirty="0" err="1">
                <a:solidFill>
                  <a:schemeClr val="tx1"/>
                </a:solidFill>
              </a:rPr>
              <a:t>Shimi</a:t>
            </a:r>
            <a:r>
              <a:rPr lang="es-ES" sz="2000" dirty="0">
                <a:solidFill>
                  <a:schemeClr val="tx1"/>
                </a:solidFill>
              </a:rPr>
              <a:t> </a:t>
            </a:r>
            <a:r>
              <a:rPr lang="es-ES" sz="2000" dirty="0" err="1">
                <a:solidFill>
                  <a:schemeClr val="tx1"/>
                </a:solidFill>
              </a:rPr>
              <a:t>Kang</a:t>
            </a:r>
            <a:r>
              <a:rPr lang="es-ES" sz="2000" dirty="0">
                <a:solidFill>
                  <a:schemeClr val="tx1"/>
                </a:solidFill>
              </a:rPr>
              <a:t> autora del </a:t>
            </a:r>
            <a:r>
              <a:rPr lang="es-ES" sz="2000" dirty="0" err="1">
                <a:solidFill>
                  <a:schemeClr val="tx1"/>
                </a:solidFill>
              </a:rPr>
              <a:t>bestseller</a:t>
            </a:r>
            <a:r>
              <a:rPr lang="es-ES" sz="2000" dirty="0">
                <a:solidFill>
                  <a:schemeClr val="tx1"/>
                </a:solidFill>
              </a:rPr>
              <a:t> “el camino del Delfín”, asevera que: “</a:t>
            </a:r>
            <a:r>
              <a:rPr lang="es-ES" sz="2000" b="1" i="1" dirty="0">
                <a:solidFill>
                  <a:schemeClr val="tx1"/>
                </a:solidFill>
              </a:rPr>
              <a:t>el juego nos permite recompensas</a:t>
            </a:r>
            <a:r>
              <a:rPr lang="es-ES" sz="2000" dirty="0">
                <a:solidFill>
                  <a:schemeClr val="tx1"/>
                </a:solidFill>
              </a:rPr>
              <a:t>; el juego libre activa la parte frontal de nuestro cerebro una parte muy humana, estimula diferentes caminos para el pensamiento abstracto, regulación emocional, resolución de problemas, estrategias, nos permite sentirnos confortables con la incertidumbre, nos permite tomar riesgos y aprender lecciones desde ensayo y error, el juego es como nos adaptamos”. </a:t>
            </a:r>
          </a:p>
          <a:p>
            <a:r>
              <a:rPr lang="es-ES" sz="2000" dirty="0">
                <a:solidFill>
                  <a:schemeClr val="tx1"/>
                </a:solidFill>
              </a:rPr>
              <a:t>Asimismo, Yturralde Tagle, investigador, </a:t>
            </a:r>
            <a:r>
              <a:rPr lang="es-ES" sz="2000" dirty="0" smtClean="0">
                <a:solidFill>
                  <a:schemeClr val="tx1"/>
                </a:solidFill>
              </a:rPr>
              <a:t>conferencista y </a:t>
            </a:r>
            <a:r>
              <a:rPr lang="es-ES" sz="2000" dirty="0">
                <a:solidFill>
                  <a:schemeClr val="tx1"/>
                </a:solidFill>
              </a:rPr>
              <a:t>precursor de “procesos de aprendizajes significativos” utilizando la metodología del aprendizaje experiencial en entornos lúdicos, comenta: "</a:t>
            </a:r>
            <a:r>
              <a:rPr lang="es-ES" sz="2000" b="1" i="1" dirty="0">
                <a:solidFill>
                  <a:schemeClr val="tx1"/>
                </a:solidFill>
              </a:rPr>
              <a:t>Es impresionante lo amplio del concepto lúdico, sus campos de aplicación y espectro</a:t>
            </a:r>
            <a:r>
              <a:rPr lang="es-ES" sz="2000" dirty="0">
                <a:solidFill>
                  <a:schemeClr val="tx1"/>
                </a:solidFill>
              </a:rPr>
              <a:t>”.</a:t>
            </a:r>
          </a:p>
          <a:p>
            <a:endParaRPr lang="es-ES" sz="2000" dirty="0">
              <a:solidFill>
                <a:schemeClr val="tx1"/>
              </a:solidFill>
            </a:endParaRPr>
          </a:p>
        </p:txBody>
      </p:sp>
    </p:spTree>
    <p:extLst>
      <p:ext uri="{BB962C8B-B14F-4D97-AF65-F5344CB8AC3E}">
        <p14:creationId xmlns:p14="http://schemas.microsoft.com/office/powerpoint/2010/main" val="41434427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10614" y="1"/>
            <a:ext cx="10981386" cy="6858000"/>
          </a:xfrm>
          <a:prstGeom prst="rect">
            <a:avLst/>
          </a:prstGeom>
        </p:spPr>
      </p:pic>
      <p:sp>
        <p:nvSpPr>
          <p:cNvPr id="5" name="CuadroTexto 4"/>
          <p:cNvSpPr txBox="1"/>
          <p:nvPr/>
        </p:nvSpPr>
        <p:spPr>
          <a:xfrm>
            <a:off x="309094" y="734096"/>
            <a:ext cx="620042" cy="5752216"/>
          </a:xfrm>
          <a:prstGeom prst="rect">
            <a:avLst/>
          </a:prstGeom>
          <a:solidFill>
            <a:srgbClr val="92D050"/>
          </a:solidFill>
        </p:spPr>
        <p:txBody>
          <a:bodyPr vert="wordArtVert" wrap="none" rtlCol="0">
            <a:spAutoFit/>
          </a:bodyPr>
          <a:lstStyle/>
          <a:p>
            <a:r>
              <a:rPr lang="es-ES" sz="2400" b="1" dirty="0" smtClean="0">
                <a:effectLst>
                  <a:outerShdw blurRad="38100" dist="38100" dir="2700000" algn="tl">
                    <a:srgbClr val="000000">
                      <a:alpha val="43137"/>
                    </a:srgbClr>
                  </a:outerShdw>
                </a:effectLst>
              </a:rPr>
              <a:t>MARCO </a:t>
            </a:r>
            <a:r>
              <a:rPr lang="es-ES" sz="2400" b="1" dirty="0" err="1" smtClean="0">
                <a:effectLst>
                  <a:outerShdw blurRad="38100" dist="38100" dir="2700000" algn="tl">
                    <a:srgbClr val="000000">
                      <a:alpha val="43137"/>
                    </a:srgbClr>
                  </a:outerShdw>
                </a:effectLst>
              </a:rPr>
              <a:t>TEORICO</a:t>
            </a:r>
            <a:endParaRPr lang="es-E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4617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2921" y="456684"/>
            <a:ext cx="6834409" cy="689535"/>
          </a:xfrm>
        </p:spPr>
        <p:txBody>
          <a:bodyPr/>
          <a:lstStyle/>
          <a:p>
            <a:r>
              <a:rPr lang="es-ES" b="1" dirty="0">
                <a:solidFill>
                  <a:schemeClr val="tx1"/>
                </a:solidFill>
                <a:effectLst>
                  <a:outerShdw blurRad="38100" dist="38100" dir="2700000" algn="tl">
                    <a:srgbClr val="000000">
                      <a:alpha val="43137"/>
                    </a:srgbClr>
                  </a:outerShdw>
                </a:effectLst>
              </a:rPr>
              <a:t>ASPECTOS </a:t>
            </a:r>
            <a:r>
              <a:rPr lang="es-ES" b="1" dirty="0" smtClean="0">
                <a:solidFill>
                  <a:schemeClr val="tx1"/>
                </a:solidFill>
                <a:effectLst>
                  <a:outerShdw blurRad="38100" dist="38100" dir="2700000" algn="tl">
                    <a:srgbClr val="000000">
                      <a:alpha val="43137"/>
                    </a:srgbClr>
                  </a:outerShdw>
                </a:effectLst>
              </a:rPr>
              <a:t>METODOLÓGICOS</a:t>
            </a:r>
            <a:endParaRPr lang="es-ES" b="1" dirty="0">
              <a:solidFill>
                <a:schemeClr val="tx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7686" y="1296473"/>
            <a:ext cx="10791936" cy="5207357"/>
          </a:xfrm>
          <a:solidFill>
            <a:schemeClr val="bg1"/>
          </a:solidFill>
        </p:spPr>
        <p:txBody>
          <a:bodyPr>
            <a:noAutofit/>
          </a:bodyPr>
          <a:lstStyle/>
          <a:p>
            <a:r>
              <a:rPr lang="es-ES" dirty="0" smtClean="0">
                <a:solidFill>
                  <a:schemeClr val="tx1"/>
                </a:solidFill>
              </a:rPr>
              <a:t>El </a:t>
            </a:r>
            <a:r>
              <a:rPr lang="es-ES" dirty="0">
                <a:solidFill>
                  <a:schemeClr val="tx1"/>
                </a:solidFill>
              </a:rPr>
              <a:t>presente documento consiste en un proyecto de investigación cualitativa, </a:t>
            </a:r>
            <a:r>
              <a:rPr lang="es-ES" dirty="0" smtClean="0">
                <a:solidFill>
                  <a:schemeClr val="tx1"/>
                </a:solidFill>
              </a:rPr>
              <a:t>que </a:t>
            </a:r>
            <a:r>
              <a:rPr lang="es-ES" dirty="0">
                <a:solidFill>
                  <a:schemeClr val="tx1"/>
                </a:solidFill>
              </a:rPr>
              <a:t>se genera a partir de las experiencias de algunos docentes del instituto educativo “Los chavitos” de la ciudad de </a:t>
            </a:r>
            <a:r>
              <a:rPr lang="es-ES" dirty="0" smtClean="0">
                <a:solidFill>
                  <a:schemeClr val="tx1"/>
                </a:solidFill>
              </a:rPr>
              <a:t>Cartagena, </a:t>
            </a:r>
            <a:r>
              <a:rPr lang="es-ES" dirty="0">
                <a:solidFill>
                  <a:schemeClr val="tx1"/>
                </a:solidFill>
              </a:rPr>
              <a:t>cuyas experiencias fueron socializadas en lo referente al tema de la desmotivación escolar. Por ser esta una de las más grandes barreras a superar para el desarrollo del aprendizaje autónomo.</a:t>
            </a:r>
          </a:p>
          <a:p>
            <a:r>
              <a:rPr lang="es-ES" dirty="0">
                <a:solidFill>
                  <a:schemeClr val="tx1"/>
                </a:solidFill>
              </a:rPr>
              <a:t>Las técnicas utilizadas para la recolección de información pertinente, que evidencien la necesidad del desarrollo de estrategias que promuevan el aprendizaje autónomo son:</a:t>
            </a:r>
          </a:p>
          <a:p>
            <a:r>
              <a:rPr lang="es-ES" b="1" dirty="0">
                <a:solidFill>
                  <a:schemeClr val="tx1"/>
                </a:solidFill>
              </a:rPr>
              <a:t>La entrevista: </a:t>
            </a:r>
            <a:r>
              <a:rPr lang="es-ES" dirty="0">
                <a:solidFill>
                  <a:schemeClr val="tx1"/>
                </a:solidFill>
              </a:rPr>
              <a:t>con el estudiante a fin de evaluar su desempeño y opinión sobre las actividades didácticas realizadas, ya sea individualmente, o en pequeños grupos, es un instrumento de gran utilidad, sobre todo en este tipo de actividades en las que predomina el trabajo práctico. </a:t>
            </a:r>
          </a:p>
          <a:p>
            <a:r>
              <a:rPr lang="es-ES" b="1" dirty="0">
                <a:solidFill>
                  <a:schemeClr val="tx1"/>
                </a:solidFill>
              </a:rPr>
              <a:t>La observación: </a:t>
            </a:r>
            <a:r>
              <a:rPr lang="es-ES" dirty="0">
                <a:solidFill>
                  <a:schemeClr val="tx1"/>
                </a:solidFill>
              </a:rPr>
              <a:t>en las actitudes personales del estudiante, de la forma de organizar su actividad académica, de las estrategias pedagógicas que utiliza el docente, la forma cómo el estudiante resuelve las dificultades que se presentan, etc. </a:t>
            </a:r>
          </a:p>
          <a:p>
            <a:r>
              <a:rPr lang="es-ES" b="1" dirty="0">
                <a:solidFill>
                  <a:schemeClr val="tx1"/>
                </a:solidFill>
              </a:rPr>
              <a:t>Diario de campo: </a:t>
            </a:r>
            <a:r>
              <a:rPr lang="es-ES" dirty="0">
                <a:solidFill>
                  <a:schemeClr val="tx1"/>
                </a:solidFill>
              </a:rPr>
              <a:t>documento que compila la información obtenida a través de la experiencia en el trato con docentes, estudiantes y personal administrativo de la institución.</a:t>
            </a:r>
          </a:p>
          <a:p>
            <a:endParaRPr lang="es-ES" dirty="0">
              <a:solidFill>
                <a:schemeClr val="tx1"/>
              </a:solidFill>
            </a:endParaRPr>
          </a:p>
        </p:txBody>
      </p:sp>
    </p:spTree>
    <p:extLst>
      <p:ext uri="{BB962C8B-B14F-4D97-AF65-F5344CB8AC3E}">
        <p14:creationId xmlns:p14="http://schemas.microsoft.com/office/powerpoint/2010/main" val="18604182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6402" y="211987"/>
            <a:ext cx="5031368" cy="650898"/>
          </a:xfrm>
        </p:spPr>
        <p:txBody>
          <a:bodyPr/>
          <a:lstStyle/>
          <a:p>
            <a:r>
              <a:rPr lang="es-ES" b="1" dirty="0" smtClean="0">
                <a:effectLst>
                  <a:outerShdw blurRad="38100" dist="38100" dir="2700000" algn="tl">
                    <a:srgbClr val="000000">
                      <a:alpha val="43137"/>
                    </a:srgbClr>
                  </a:outerShdw>
                </a:effectLst>
              </a:rPr>
              <a:t>CRITERIOS BÁSICOS</a:t>
            </a:r>
            <a:endParaRPr lang="es-ES" b="1" dirty="0">
              <a:effectLst>
                <a:outerShdw blurRad="38100" dist="38100" dir="2700000" algn="tl">
                  <a:srgbClr val="000000">
                    <a:alpha val="43137"/>
                  </a:srgbClr>
                </a:outerShdw>
              </a:effectLst>
            </a:endParaRPr>
          </a:p>
        </p:txBody>
      </p:sp>
      <p:sp>
        <p:nvSpPr>
          <p:cNvPr id="6" name="Rectángulo 5"/>
          <p:cNvSpPr/>
          <p:nvPr/>
        </p:nvSpPr>
        <p:spPr>
          <a:xfrm>
            <a:off x="412125" y="1080753"/>
            <a:ext cx="5988676" cy="5632311"/>
          </a:xfrm>
          <a:prstGeom prst="rect">
            <a:avLst/>
          </a:prstGeom>
          <a:solidFill>
            <a:schemeClr val="bg1"/>
          </a:solidFill>
        </p:spPr>
        <p:txBody>
          <a:bodyPr wrap="square">
            <a:spAutoFit/>
          </a:bodyPr>
          <a:lstStyle/>
          <a:p>
            <a:r>
              <a:rPr lang="es-ES" dirty="0"/>
              <a:t>La estrategia propuesta consiste en diseñar una serie de actividades pedagógicas basadas en los datos obtenidos a través </a:t>
            </a:r>
            <a:r>
              <a:rPr lang="es-ES" dirty="0" smtClean="0"/>
              <a:t>de técnicas tales como  la </a:t>
            </a:r>
            <a:r>
              <a:rPr lang="es-ES" dirty="0"/>
              <a:t>observación, la entrevista y el diario de campo, las que a través de la lúdica y la propuesta de actividades o acciones en clases permitan al estudiante adquirir los conocimientos pedagógicos de una forma amena, estas acciones, en la que se propone estimular el desarrollo cognitivo a través de la participación y la incentivación de iniciativas en la solución de situaciones problemas, permitirán incentivar el aprendizaje autónomo en cada estudiante</a:t>
            </a:r>
            <a:r>
              <a:rPr lang="es-ES" dirty="0" smtClean="0"/>
              <a:t>.</a:t>
            </a:r>
          </a:p>
          <a:p>
            <a:endParaRPr lang="es-ES" dirty="0"/>
          </a:p>
          <a:p>
            <a:r>
              <a:rPr lang="es-ES" dirty="0"/>
              <a:t>Las acciones están contempladas como complementos a las clases de forma que el estudiante no perciba el cambio radical en la dinámica de la clase, pero si adquiera más interés por esta, participando de las acciones propuestas dentro de la estrategia pedagógica.</a:t>
            </a:r>
          </a:p>
        </p:txBody>
      </p:sp>
      <p:sp>
        <p:nvSpPr>
          <p:cNvPr id="7" name="Título 1"/>
          <p:cNvSpPr txBox="1">
            <a:spLocks/>
          </p:cNvSpPr>
          <p:nvPr/>
        </p:nvSpPr>
        <p:spPr>
          <a:xfrm>
            <a:off x="7589927" y="1489937"/>
            <a:ext cx="3962421" cy="7281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effectLst>
                  <a:outerShdw blurRad="38100" dist="38100" dir="2700000" algn="tl">
                    <a:srgbClr val="000000">
                      <a:alpha val="43137"/>
                    </a:srgbClr>
                  </a:outerShdw>
                </a:effectLst>
              </a:rPr>
              <a:t>CRONOGRAMA</a:t>
            </a:r>
            <a:endParaRPr lang="es-ES" b="1" dirty="0">
              <a:effectLst>
                <a:outerShdw blurRad="38100" dist="38100" dir="2700000" algn="tl">
                  <a:srgbClr val="000000">
                    <a:alpha val="43137"/>
                  </a:srgbClr>
                </a:outerShdw>
              </a:effectLst>
            </a:endParaRPr>
          </a:p>
        </p:txBody>
      </p:sp>
      <p:pic>
        <p:nvPicPr>
          <p:cNvPr id="8" name="Imagen 7"/>
          <p:cNvPicPr>
            <a:picLocks noChangeAspect="1"/>
          </p:cNvPicPr>
          <p:nvPr/>
        </p:nvPicPr>
        <p:blipFill>
          <a:blip r:embed="rId2"/>
          <a:stretch>
            <a:fillRect/>
          </a:stretch>
        </p:blipFill>
        <p:spPr>
          <a:xfrm>
            <a:off x="6816948" y="2459867"/>
            <a:ext cx="5245118" cy="3067925"/>
          </a:xfrm>
          <a:prstGeom prst="rect">
            <a:avLst/>
          </a:prstGeom>
          <a:solidFill>
            <a:schemeClr val="bg1"/>
          </a:solidFill>
          <a:ln>
            <a:solidFill>
              <a:schemeClr val="tx1"/>
            </a:solidFill>
          </a:ln>
        </p:spPr>
      </p:pic>
    </p:spTree>
    <p:extLst>
      <p:ext uri="{BB962C8B-B14F-4D97-AF65-F5344CB8AC3E}">
        <p14:creationId xmlns:p14="http://schemas.microsoft.com/office/powerpoint/2010/main" val="21624784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6349447" y="3555946"/>
            <a:ext cx="5692300" cy="3156052"/>
          </a:xfrm>
          <a:prstGeom prst="rect">
            <a:avLst/>
          </a:prstGeom>
          <a:solidFill>
            <a:schemeClr val="bg1"/>
          </a:solidFill>
          <a:ln>
            <a:solidFill>
              <a:schemeClr val="tx1"/>
            </a:solidFill>
          </a:ln>
        </p:spPr>
      </p:pic>
      <p:sp>
        <p:nvSpPr>
          <p:cNvPr id="9" name="Título 1"/>
          <p:cNvSpPr txBox="1">
            <a:spLocks/>
          </p:cNvSpPr>
          <p:nvPr/>
        </p:nvSpPr>
        <p:spPr>
          <a:xfrm>
            <a:off x="7921704" y="2329932"/>
            <a:ext cx="2841960" cy="6637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effectLst>
                  <a:outerShdw blurRad="38100" dist="38100" dir="2700000" algn="tl">
                    <a:srgbClr val="000000">
                      <a:alpha val="43137"/>
                    </a:srgbClr>
                  </a:outerShdw>
                </a:effectLst>
              </a:rPr>
              <a:t>RECURSOS</a:t>
            </a:r>
            <a:endParaRPr lang="es-ES" b="1" dirty="0">
              <a:effectLst>
                <a:outerShdw blurRad="38100" dist="38100" dir="2700000" algn="tl">
                  <a:srgbClr val="000000">
                    <a:alpha val="43137"/>
                  </a:srgbClr>
                </a:outerShdw>
              </a:effectLst>
            </a:endParaRPr>
          </a:p>
        </p:txBody>
      </p:sp>
      <p:sp>
        <p:nvSpPr>
          <p:cNvPr id="11" name="Título 1"/>
          <p:cNvSpPr txBox="1">
            <a:spLocks/>
          </p:cNvSpPr>
          <p:nvPr/>
        </p:nvSpPr>
        <p:spPr>
          <a:xfrm>
            <a:off x="1343674" y="231766"/>
            <a:ext cx="5224551" cy="7152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effectLst>
                  <a:outerShdw blurRad="38100" dist="38100" dir="2700000" algn="tl">
                    <a:srgbClr val="000000">
                      <a:alpha val="43137"/>
                    </a:srgbClr>
                  </a:outerShdw>
                </a:effectLst>
              </a:rPr>
              <a:t>PRODUCTO ESPERADO</a:t>
            </a:r>
            <a:endParaRPr lang="es-ES" b="1" dirty="0">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3"/>
          <a:stretch>
            <a:fillRect/>
          </a:stretch>
        </p:blipFill>
        <p:spPr>
          <a:xfrm>
            <a:off x="296214" y="947059"/>
            <a:ext cx="5911404" cy="3998427"/>
          </a:xfrm>
          <a:prstGeom prst="rect">
            <a:avLst/>
          </a:prstGeom>
          <a:solidFill>
            <a:schemeClr val="bg1"/>
          </a:solidFill>
          <a:ln>
            <a:solidFill>
              <a:schemeClr val="tx1"/>
            </a:solidFill>
          </a:ln>
        </p:spPr>
      </p:pic>
    </p:spTree>
    <p:extLst>
      <p:ext uri="{BB962C8B-B14F-4D97-AF65-F5344CB8AC3E}">
        <p14:creationId xmlns:p14="http://schemas.microsoft.com/office/powerpoint/2010/main" val="2352237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User\Dropbox\Trabajo de grado\Infografia estrategia didactica.jpg"/>
          <p:cNvPicPr/>
          <p:nvPr/>
        </p:nvPicPr>
        <p:blipFill>
          <a:blip r:embed="rId2"/>
          <a:stretch>
            <a:fillRect/>
          </a:stretch>
        </p:blipFill>
        <p:spPr bwMode="auto">
          <a:xfrm>
            <a:off x="1249251" y="1"/>
            <a:ext cx="10942749" cy="6858000"/>
          </a:xfrm>
          <a:prstGeom prst="rect">
            <a:avLst/>
          </a:prstGeom>
        </p:spPr>
      </p:pic>
      <p:sp>
        <p:nvSpPr>
          <p:cNvPr id="5" name="Rectángulo 4"/>
          <p:cNvSpPr/>
          <p:nvPr/>
        </p:nvSpPr>
        <p:spPr>
          <a:xfrm>
            <a:off x="326244" y="745833"/>
            <a:ext cx="692497" cy="5170646"/>
          </a:xfrm>
          <a:prstGeom prst="rect">
            <a:avLst/>
          </a:prstGeom>
          <a:solidFill>
            <a:srgbClr val="92D050"/>
          </a:solidFill>
        </p:spPr>
        <p:txBody>
          <a:bodyPr vert="wordArtVert" wrap="none">
            <a:spAutoFit/>
          </a:bodyPr>
          <a:lstStyle/>
          <a:p>
            <a:r>
              <a:rPr lang="es-ES" sz="2800" b="1" dirty="0">
                <a:effectLst>
                  <a:outerShdw blurRad="38100" dist="38100" dir="2700000" algn="tl">
                    <a:srgbClr val="000000">
                      <a:alpha val="43137"/>
                    </a:srgbClr>
                  </a:outerShdw>
                </a:effectLst>
              </a:rPr>
              <a:t>INFOGRAFÍA</a:t>
            </a:r>
          </a:p>
        </p:txBody>
      </p:sp>
    </p:spTree>
    <p:extLst>
      <p:ext uri="{BB962C8B-B14F-4D97-AF65-F5344CB8AC3E}">
        <p14:creationId xmlns:p14="http://schemas.microsoft.com/office/powerpoint/2010/main" val="814174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87887" y="0"/>
            <a:ext cx="10663707" cy="6858000"/>
          </a:xfrm>
          <a:prstGeom prst="rect">
            <a:avLst/>
          </a:prstGeom>
        </p:spPr>
      </p:pic>
      <p:sp>
        <p:nvSpPr>
          <p:cNvPr id="5" name="Rectángulo 4"/>
          <p:cNvSpPr/>
          <p:nvPr/>
        </p:nvSpPr>
        <p:spPr>
          <a:xfrm>
            <a:off x="326244" y="745833"/>
            <a:ext cx="692497" cy="5678478"/>
          </a:xfrm>
          <a:prstGeom prst="rect">
            <a:avLst/>
          </a:prstGeom>
          <a:solidFill>
            <a:srgbClr val="92D050"/>
          </a:solidFill>
        </p:spPr>
        <p:txBody>
          <a:bodyPr vert="wordArtVert" wrap="none">
            <a:spAutoFit/>
          </a:bodyPr>
          <a:lstStyle/>
          <a:p>
            <a:r>
              <a:rPr lang="es-ES" sz="2800" b="1" dirty="0" err="1" smtClean="0">
                <a:effectLst>
                  <a:outerShdw blurRad="38100" dist="38100" dir="2700000" algn="tl">
                    <a:srgbClr val="000000">
                      <a:alpha val="43137"/>
                    </a:srgbClr>
                  </a:outerShdw>
                </a:effectLst>
              </a:rPr>
              <a:t>METODOLOGIA</a:t>
            </a:r>
            <a:endParaRPr lang="es-E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7490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CONCLUSIONES Y </a:t>
            </a:r>
            <a:r>
              <a:rPr lang="es-ES" b="1" dirty="0" smtClean="0"/>
              <a:t>RECOMENDACIONES</a:t>
            </a:r>
            <a:endParaRPr lang="es-ES" dirty="0"/>
          </a:p>
        </p:txBody>
      </p:sp>
      <p:sp>
        <p:nvSpPr>
          <p:cNvPr id="3" name="Marcador de contenido 2"/>
          <p:cNvSpPr>
            <a:spLocks noGrp="1"/>
          </p:cNvSpPr>
          <p:nvPr>
            <p:ph idx="1"/>
          </p:nvPr>
        </p:nvSpPr>
        <p:spPr>
          <a:xfrm>
            <a:off x="2434665" y="1502535"/>
            <a:ext cx="8915400" cy="4921775"/>
          </a:xfrm>
          <a:solidFill>
            <a:schemeClr val="bg1"/>
          </a:solidFill>
        </p:spPr>
        <p:txBody>
          <a:bodyPr>
            <a:noAutofit/>
          </a:bodyPr>
          <a:lstStyle/>
          <a:p>
            <a:r>
              <a:rPr lang="es-ES" sz="2000" b="1" dirty="0">
                <a:solidFill>
                  <a:schemeClr val="tx1"/>
                </a:solidFill>
              </a:rPr>
              <a:t>	</a:t>
            </a:r>
            <a:r>
              <a:rPr lang="es-ES" sz="2000" dirty="0">
                <a:solidFill>
                  <a:schemeClr val="tx1"/>
                </a:solidFill>
              </a:rPr>
              <a:t>Según autores de obras literarias pedagógicas tales como Ernesto Yturralde Tagle, Wesley </a:t>
            </a:r>
            <a:r>
              <a:rPr lang="es-ES" sz="2000" dirty="0" err="1">
                <a:solidFill>
                  <a:schemeClr val="tx1"/>
                </a:solidFill>
              </a:rPr>
              <a:t>Hiler</a:t>
            </a:r>
            <a:r>
              <a:rPr lang="es-ES" sz="2000" dirty="0">
                <a:solidFill>
                  <a:schemeClr val="tx1"/>
                </a:solidFill>
              </a:rPr>
              <a:t> y </a:t>
            </a:r>
            <a:r>
              <a:rPr lang="es-ES" sz="2000" dirty="0" err="1">
                <a:solidFill>
                  <a:schemeClr val="tx1"/>
                </a:solidFill>
              </a:rPr>
              <a:t>Richerd</a:t>
            </a:r>
            <a:r>
              <a:rPr lang="es-ES" sz="2000" dirty="0">
                <a:solidFill>
                  <a:schemeClr val="tx1"/>
                </a:solidFill>
              </a:rPr>
              <a:t> Paul, La Doctora. </a:t>
            </a:r>
            <a:r>
              <a:rPr lang="es-ES" sz="2000" dirty="0" err="1">
                <a:solidFill>
                  <a:schemeClr val="tx1"/>
                </a:solidFill>
              </a:rPr>
              <a:t>Shimi</a:t>
            </a:r>
            <a:r>
              <a:rPr lang="es-ES" sz="2000" dirty="0">
                <a:solidFill>
                  <a:schemeClr val="tx1"/>
                </a:solidFill>
              </a:rPr>
              <a:t> </a:t>
            </a:r>
            <a:r>
              <a:rPr lang="es-ES" sz="2000" dirty="0" err="1">
                <a:solidFill>
                  <a:schemeClr val="tx1"/>
                </a:solidFill>
              </a:rPr>
              <a:t>Kang</a:t>
            </a:r>
            <a:r>
              <a:rPr lang="es-ES" sz="2000" dirty="0">
                <a:solidFill>
                  <a:schemeClr val="tx1"/>
                </a:solidFill>
              </a:rPr>
              <a:t>, entre otros, el docente debe trabajar por diversos medios y estrategias a fin de lograr cautivar el interés del estudiante, la generación de estrategias didácticas en las que se emplea la lúdica como medio para captar la atención del estudiante, suele ser una buena idea para implementar.</a:t>
            </a:r>
          </a:p>
          <a:p>
            <a:r>
              <a:rPr lang="es-ES" sz="2000" dirty="0">
                <a:solidFill>
                  <a:schemeClr val="tx1"/>
                </a:solidFill>
              </a:rPr>
              <a:t>Al implementar actividades lúdicas o de otra índole a las actividades académicas es muy importante recordar estas deben ser cambiadas o modificadas continuamente sin perder el objetivo inicialmente propuesto a fin de evitar caer en la monotonía.</a:t>
            </a:r>
          </a:p>
          <a:p>
            <a:r>
              <a:rPr lang="es-ES" sz="2000" dirty="0">
                <a:solidFill>
                  <a:schemeClr val="tx1"/>
                </a:solidFill>
              </a:rPr>
              <a:t>	Al realizar jornadas académicas muy extensas es recomendable realizar pausas activas, aunque de preferencia estas no deben estar muy alejadas de la temática tratada.</a:t>
            </a:r>
          </a:p>
          <a:p>
            <a:endParaRPr lang="es-ES" sz="2000" dirty="0">
              <a:solidFill>
                <a:schemeClr val="tx1"/>
              </a:solidFill>
            </a:endParaRPr>
          </a:p>
        </p:txBody>
      </p:sp>
      <p:sp>
        <p:nvSpPr>
          <p:cNvPr id="4" name="Rectángulo 3"/>
          <p:cNvSpPr/>
          <p:nvPr/>
        </p:nvSpPr>
        <p:spPr>
          <a:xfrm>
            <a:off x="480790" y="745832"/>
            <a:ext cx="692497" cy="5678478"/>
          </a:xfrm>
          <a:prstGeom prst="rect">
            <a:avLst/>
          </a:prstGeom>
          <a:solidFill>
            <a:srgbClr val="92D050"/>
          </a:solidFill>
        </p:spPr>
        <p:txBody>
          <a:bodyPr vert="wordArtVert" wrap="none">
            <a:spAutoFit/>
          </a:bodyPr>
          <a:lstStyle/>
          <a:p>
            <a:r>
              <a:rPr lang="es-ES" sz="2800" b="1" dirty="0" err="1" smtClean="0">
                <a:effectLst>
                  <a:outerShdw blurRad="38100" dist="38100" dir="2700000" algn="tl">
                    <a:srgbClr val="000000">
                      <a:alpha val="43137"/>
                    </a:srgbClr>
                  </a:outerShdw>
                </a:effectLst>
              </a:rPr>
              <a:t>METODOLOGIA</a:t>
            </a:r>
            <a:endParaRPr lang="es-E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04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7885" y="128789"/>
            <a:ext cx="10740983" cy="6606862"/>
          </a:xfrm>
        </p:spPr>
        <p:txBody>
          <a:bodyPr>
            <a:noAutofit/>
          </a:bodyPr>
          <a:lstStyle/>
          <a:p>
            <a:r>
              <a:rPr lang="es-ES" sz="1100" dirty="0" err="1" smtClean="0"/>
              <a:t>Bara</a:t>
            </a:r>
            <a:r>
              <a:rPr lang="es-ES" sz="1100" dirty="0"/>
              <a:t>. P. (2001). Estrategias </a:t>
            </a:r>
            <a:r>
              <a:rPr lang="es-ES" sz="1100" dirty="0" err="1"/>
              <a:t>metacognitivas</a:t>
            </a:r>
            <a:r>
              <a:rPr lang="es-ES" sz="1100" dirty="0"/>
              <a:t> y de aprendizaje: estudio empírico sobre el efecto de la aplicación de un programa </a:t>
            </a:r>
            <a:r>
              <a:rPr lang="es-ES" sz="1100" dirty="0" err="1"/>
              <a:t>metacognitivo</a:t>
            </a:r>
            <a:r>
              <a:rPr lang="es-ES" sz="1100" dirty="0"/>
              <a:t>, y el dominio de las estrategias de aprendizaje en estudiantes de </a:t>
            </a:r>
            <a:r>
              <a:rPr lang="es-ES" sz="1100" dirty="0" err="1"/>
              <a:t>E.S.O</a:t>
            </a:r>
            <a:r>
              <a:rPr lang="es-ES" sz="1100" dirty="0"/>
              <a:t>, </a:t>
            </a:r>
            <a:r>
              <a:rPr lang="es-ES" sz="1100" dirty="0" err="1"/>
              <a:t>B.U.P</a:t>
            </a:r>
            <a:r>
              <a:rPr lang="es-ES" sz="1100" dirty="0"/>
              <a:t> y universidad. (Tesis de Doctorado). Recuperado de: http://biblioteca.ucm.es/tesis/edu/ucm-t25562.pdf</a:t>
            </a:r>
          </a:p>
          <a:p>
            <a:r>
              <a:rPr lang="es-ES" sz="1100" dirty="0"/>
              <a:t>Bedoya, L.; Giraldo, A.; Montoya, N.; Ramírez, </a:t>
            </a:r>
            <a:r>
              <a:rPr lang="es-ES" sz="1100" dirty="0" err="1"/>
              <a:t>L.M</a:t>
            </a:r>
            <a:r>
              <a:rPr lang="es-ES" sz="1100" dirty="0"/>
              <a:t>. (2013). “La autonomía en la primera infancia desde el trabajo por proyectos”. Disertación doctoral. Recuperado de https://www.google.com/url?sa=t&amp;rct=j&amp;q=&amp;esrc=s&amp;source=web&amp;cd=4&amp;cad=rja&amp;uact=8&amp;ved=2ahUKEwiLz-LxqJjmAhWs1FkKHTknAjIQFjADegQIBRAB&amp;url=https%3A%2F%2Frepository.upb.edu.co%2Fhandle%2F20.500.11912%2F1122%3Fshow%3Dfull&amp;usg=AOvVaw0VGd8gAcQN0XWEGjb3tbpr</a:t>
            </a:r>
          </a:p>
          <a:p>
            <a:r>
              <a:rPr lang="es-ES" sz="1100" dirty="0"/>
              <a:t>Díaz F. Hernández G. (s.f.) Estrategias docentes para un aprendizaje significativo. </a:t>
            </a:r>
            <a:r>
              <a:rPr lang="es-ES" sz="1100" dirty="0" smtClean="0"/>
              <a:t>Recuperado </a:t>
            </a:r>
            <a:r>
              <a:rPr lang="es-ES" sz="1100" dirty="0"/>
              <a:t>de:   http://mapas.eafit.edu.co/rid%3D1K28441NZ-1W3H2N9-19H/Estrategias%2520docentes%2520para-un-aprendizaje-significativo.pdf</a:t>
            </a:r>
          </a:p>
          <a:p>
            <a:r>
              <a:rPr lang="es-ES" sz="1100" dirty="0"/>
              <a:t>García. J (2013, agosto 18). De: Aprendizaje [Mensaje de Blog]. Recuperado de http://www.jlgcue.es/aprendizaje.htm</a:t>
            </a:r>
          </a:p>
          <a:p>
            <a:r>
              <a:rPr lang="es-ES" sz="1100" dirty="0" err="1"/>
              <a:t>Knowles</a:t>
            </a:r>
            <a:r>
              <a:rPr lang="es-ES" sz="1100" dirty="0"/>
              <a:t>, M. S., </a:t>
            </a:r>
            <a:r>
              <a:rPr lang="es-ES" sz="1100" dirty="0" err="1"/>
              <a:t>Holton</a:t>
            </a:r>
            <a:r>
              <a:rPr lang="es-ES" sz="1100" dirty="0"/>
              <a:t>, E. y </a:t>
            </a:r>
            <a:r>
              <a:rPr lang="es-ES" sz="1100" dirty="0" err="1"/>
              <a:t>Swanson</a:t>
            </a:r>
            <a:r>
              <a:rPr lang="es-ES" sz="1100" dirty="0"/>
              <a:t>, R. (2001). </a:t>
            </a:r>
            <a:r>
              <a:rPr lang="es-ES" sz="1100" dirty="0" err="1"/>
              <a:t>Andragogía</a:t>
            </a:r>
            <a:r>
              <a:rPr lang="es-ES" sz="1100" dirty="0"/>
              <a:t>. El aprendizaje de los adultos. Oxford: Universito </a:t>
            </a:r>
            <a:r>
              <a:rPr lang="es-ES" sz="1100" dirty="0" err="1"/>
              <a:t>Press</a:t>
            </a:r>
            <a:endParaRPr lang="es-ES" sz="1100" dirty="0"/>
          </a:p>
          <a:p>
            <a:r>
              <a:rPr lang="es-ES" sz="1100" dirty="0"/>
              <a:t>Manitos creativas ¿estrategias para un mejor aprendizaje? [Mensaje de Blog] Recuperado de http://www.eduteka.org/proyectos.php/2/7041</a:t>
            </a:r>
          </a:p>
          <a:p>
            <a:r>
              <a:rPr lang="es-ES" sz="1100" dirty="0"/>
              <a:t>María C (s. f.) </a:t>
            </a:r>
            <a:r>
              <a:rPr lang="es-ES" sz="1100" dirty="0" err="1"/>
              <a:t>Vigotsky</a:t>
            </a:r>
            <a:r>
              <a:rPr lang="es-ES" sz="1100" dirty="0"/>
              <a:t> y </a:t>
            </a:r>
            <a:r>
              <a:rPr lang="es-ES" sz="1100" dirty="0" err="1"/>
              <a:t>Krashen</a:t>
            </a:r>
            <a:r>
              <a:rPr lang="es-ES" sz="1100" dirty="0"/>
              <a:t>: Zona de desarrollo próximo y el aprendizaje de una lengua extranjera. Universidad Nacional del </a:t>
            </a:r>
            <a:r>
              <a:rPr lang="es-ES" sz="1100" dirty="0" err="1"/>
              <a:t>Comahue</a:t>
            </a:r>
            <a:r>
              <a:rPr lang="es-ES" sz="1100" dirty="0"/>
              <a:t>. Recuperado de http://www.fchst.unlpam.edu.ar/iciels/164.pdf</a:t>
            </a:r>
          </a:p>
          <a:p>
            <a:r>
              <a:rPr lang="es-ES" sz="1100" dirty="0"/>
              <a:t>Modelo pedagógico conceptual. [Mensaje de Blog]. Recuperado de: http://fundamerani.org/inicio/index.html</a:t>
            </a:r>
          </a:p>
          <a:p>
            <a:r>
              <a:rPr lang="es-ES" sz="1100" dirty="0"/>
              <a:t>Modelo pedagógico dialogante. [Mensaje de Blog]. Recuperado de: http://www.pedagogiadialogante.com.co/</a:t>
            </a:r>
          </a:p>
          <a:p>
            <a:r>
              <a:rPr lang="es-ES" sz="1100" dirty="0"/>
              <a:t>Pozo, J. I. (1989). Teorías cognitivas del aprendizaje. España: Ed. Morata, recuperado de http://connect.docuter.com/documents/6152846664a4a8db4afa7a1246399924.pdf</a:t>
            </a:r>
          </a:p>
          <a:p>
            <a:r>
              <a:rPr lang="es-ES" sz="1100" dirty="0"/>
              <a:t>RAE. Aprendizaje. Recuperado de: </a:t>
            </a:r>
            <a:r>
              <a:rPr lang="es-ES" sz="1100" dirty="0" smtClean="0"/>
              <a:t>https</a:t>
            </a:r>
            <a:r>
              <a:rPr lang="es-ES" sz="1100" dirty="0"/>
              <a:t>://www.rae.es</a:t>
            </a:r>
          </a:p>
          <a:p>
            <a:r>
              <a:rPr lang="es-ES" sz="1100" dirty="0"/>
              <a:t>Torres C. (s.f.)  El juego como estrategia de aprendizaje en el aula. Recuperado de: </a:t>
            </a:r>
            <a:r>
              <a:rPr lang="es-ES" sz="1100" dirty="0" smtClean="0"/>
              <a:t>http</a:t>
            </a:r>
            <a:r>
              <a:rPr lang="es-ES" sz="1100" dirty="0"/>
              <a:t>://www.saber.ula.ve/bitstream/123456789/17543/2/carmen_torres.pdf</a:t>
            </a:r>
          </a:p>
          <a:p>
            <a:r>
              <a:rPr lang="es-ES" sz="1100" dirty="0"/>
              <a:t>Ronald Feo (2010). ORIENTACIONES BÁSICAS PARA EL DISEÑO DE ESTRATEGIAS DIDÁCTICAS, recuperado de: http://148.202.167.116:8080/jspui/bitstream/123456789/175/3/Orientaciones%20b%c3%a1sicas%20para%20el%20dise%c3%b1o%20de%20estrategias%20did%c3%a1cticas.pdf</a:t>
            </a:r>
          </a:p>
          <a:p>
            <a:r>
              <a:rPr lang="es-ES" sz="1100" dirty="0" err="1"/>
              <a:t>Vigotsky</a:t>
            </a:r>
            <a:r>
              <a:rPr lang="es-ES" sz="1100" dirty="0"/>
              <a:t>, L. (1988). El desarrollo de los procesos psicológicos superiores</a:t>
            </a:r>
            <a:r>
              <a:rPr lang="es-ES" sz="1100" dirty="0" smtClean="0"/>
              <a:t>. México</a:t>
            </a:r>
            <a:r>
              <a:rPr lang="es-ES" sz="1100" dirty="0"/>
              <a:t>: Editorial Crítica, Grupo editorial Grijalbo. </a:t>
            </a:r>
          </a:p>
          <a:p>
            <a:r>
              <a:rPr lang="es-ES" sz="1100" dirty="0"/>
              <a:t>Wesley H. Richard P. (2003) Ideas prácticas para promover el aprendizaje activo y cooperativo: 27 maneras prácticas para mejorar la instrucción. Recuperado de: http://www.criticalthinking.org/resources/PDF/SP-Active_and_coop_learning.pdf</a:t>
            </a:r>
          </a:p>
          <a:p>
            <a:r>
              <a:rPr lang="es-ES" sz="1100" dirty="0"/>
              <a:t>Wikipedia. De: Zona de desarrollo próximo. [Mensaje de Blog]. </a:t>
            </a:r>
            <a:r>
              <a:rPr lang="es-ES" sz="1100" dirty="0" smtClean="0"/>
              <a:t>Recuperado </a:t>
            </a:r>
            <a:r>
              <a:rPr lang="es-ES" sz="1100" dirty="0"/>
              <a:t>de: http://</a:t>
            </a:r>
            <a:r>
              <a:rPr lang="es-ES" sz="1100" dirty="0" smtClean="0"/>
              <a:t>es.wikipedia.org/wiki/Zona_de_desarrollo_proximo</a:t>
            </a:r>
            <a:endParaRPr lang="es-ES" sz="1100" dirty="0"/>
          </a:p>
        </p:txBody>
      </p:sp>
      <p:sp>
        <p:nvSpPr>
          <p:cNvPr id="5" name="Rectángulo 4"/>
          <p:cNvSpPr/>
          <p:nvPr/>
        </p:nvSpPr>
        <p:spPr>
          <a:xfrm>
            <a:off x="326244" y="745833"/>
            <a:ext cx="692497" cy="5678478"/>
          </a:xfrm>
          <a:prstGeom prst="rect">
            <a:avLst/>
          </a:prstGeom>
          <a:solidFill>
            <a:srgbClr val="92D050"/>
          </a:solidFill>
        </p:spPr>
        <p:txBody>
          <a:bodyPr vert="wordArtVert" wrap="none">
            <a:spAutoFit/>
          </a:bodyPr>
          <a:lstStyle/>
          <a:p>
            <a:r>
              <a:rPr lang="es-ES" sz="2800" b="1" dirty="0" smtClean="0">
                <a:effectLst>
                  <a:outerShdw blurRad="38100" dist="38100" dir="2700000" algn="tl">
                    <a:srgbClr val="000000">
                      <a:alpha val="43137"/>
                    </a:srgbClr>
                  </a:outerShdw>
                </a:effectLst>
              </a:rPr>
              <a:t>REFERENCIAS</a:t>
            </a:r>
            <a:endParaRPr lang="es-E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72586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783143" y="3094795"/>
            <a:ext cx="5766580" cy="1019427"/>
          </a:xfrm>
          <a:solidFill>
            <a:srgbClr val="92D050"/>
          </a:solidFill>
        </p:spPr>
        <p:txBody>
          <a:bodyPr>
            <a:normAutofit/>
          </a:bodyPr>
          <a:lstStyle/>
          <a:p>
            <a:r>
              <a:rPr lang="es-ES" sz="2400" b="1" dirty="0">
                <a:solidFill>
                  <a:schemeClr val="tx1"/>
                </a:solidFill>
              </a:rPr>
              <a:t>ANEXO 1 Propuesta de formato de evidencia y </a:t>
            </a:r>
            <a:r>
              <a:rPr lang="es-ES" sz="2400" b="1" dirty="0" smtClean="0">
                <a:solidFill>
                  <a:schemeClr val="tx1"/>
                </a:solidFill>
              </a:rPr>
              <a:t>seguimiento</a:t>
            </a:r>
            <a:endParaRPr lang="es-ES" sz="2400" dirty="0">
              <a:solidFill>
                <a:schemeClr val="tx1"/>
              </a:solidFill>
            </a:endParaRPr>
          </a:p>
        </p:txBody>
      </p:sp>
      <p:sp>
        <p:nvSpPr>
          <p:cNvPr id="4" name="Rectángulo 3"/>
          <p:cNvSpPr/>
          <p:nvPr/>
        </p:nvSpPr>
        <p:spPr>
          <a:xfrm>
            <a:off x="2622998" y="533192"/>
            <a:ext cx="4138411" cy="6324808"/>
          </a:xfrm>
          <a:prstGeom prst="rect">
            <a:avLst/>
          </a:prstGeom>
        </p:spPr>
        <p:txBody>
          <a:bodyPr wrap="square">
            <a:spAutoFit/>
          </a:bodyPr>
          <a:lstStyle/>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Universidad Nacional Abierta y a Distancia</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Practica pedagógica: Informe cualitativo – Cuantitativo</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 </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Integrantes: </a:t>
            </a:r>
            <a:r>
              <a:rPr lang="es-ES" sz="900" spc="25" dirty="0">
                <a:solidFill>
                  <a:srgbClr val="000000"/>
                </a:solidFill>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spc="25"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Título del Proyecto:</a:t>
            </a:r>
            <a:r>
              <a:rPr lang="es-ES" sz="900" dirty="0">
                <a:latin typeface="Times New Roman" panose="02020603050405020304" pitchFamily="18" charset="0"/>
                <a:ea typeface="Calibri" panose="020F0502020204030204" pitchFamily="34" charset="0"/>
                <a:cs typeface="Calibri" panose="020F0502020204030204" pitchFamily="34" charset="0"/>
              </a:rPr>
              <a:t> 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 </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Institución educativa</a:t>
            </a:r>
            <a:r>
              <a:rPr lang="es-ES" sz="900" dirty="0">
                <a:latin typeface="Times New Roman" panose="02020603050405020304" pitchFamily="18" charset="0"/>
                <a:ea typeface="Calibri" panose="020F0502020204030204" pitchFamily="34" charset="0"/>
                <a:cs typeface="Calibri" panose="020F0502020204030204" pitchFamily="34" charset="0"/>
              </a:rPr>
              <a:t>: ________________________________ Fecha</a:t>
            </a:r>
            <a:r>
              <a:rPr lang="es-ES" sz="900" b="1" dirty="0">
                <a:latin typeface="Times New Roman" panose="02020603050405020304" pitchFamily="18" charset="0"/>
                <a:ea typeface="Calibri" panose="020F0502020204030204" pitchFamily="34" charset="0"/>
                <a:cs typeface="Calibri" panose="020F0502020204030204" pitchFamily="34" charset="0"/>
              </a:rPr>
              <a:t>:</a:t>
            </a:r>
            <a:r>
              <a:rPr lang="es-ES" sz="900" dirty="0">
                <a:latin typeface="Times New Roman" panose="02020603050405020304" pitchFamily="18" charset="0"/>
                <a:ea typeface="Calibri" panose="020F0502020204030204" pitchFamily="34" charset="0"/>
                <a:cs typeface="Calibri" panose="020F0502020204030204" pitchFamily="34" charset="0"/>
              </a:rPr>
              <a:t> 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 </a:t>
            </a:r>
            <a:endParaRPr lang="es-ES" sz="900" dirty="0">
              <a:latin typeface="Calibri" panose="020F0502020204030204" pitchFamily="34" charset="0"/>
              <a:ea typeface="Calibri" panose="020F0502020204030204" pitchFamily="34" charset="0"/>
              <a:cs typeface="Calibri" panose="020F0502020204030204" pitchFamily="34" charset="0"/>
            </a:endParaRPr>
          </a:p>
          <a:p>
            <a:pPr indent="448310">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Objetivo:</a:t>
            </a:r>
            <a:r>
              <a:rPr lang="es-ES" sz="900" dirty="0">
                <a:latin typeface="Times New Roman" panose="02020603050405020304" pitchFamily="18" charset="0"/>
                <a:ea typeface="Calibri" panose="020F0502020204030204" pitchFamily="34" charset="0"/>
                <a:cs typeface="Calibri" panose="020F0502020204030204" pitchFamily="34" charset="0"/>
              </a:rPr>
              <a:t> evidenciar y cualificar el desarrollo de las actividades didácticas, así como prácticas pedagógicas realizadas en la institución por el cuerpo docente.</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 </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b="1" dirty="0">
                <a:latin typeface="Times New Roman" panose="02020603050405020304" pitchFamily="18" charset="0"/>
                <a:ea typeface="Calibri" panose="020F0502020204030204" pitchFamily="34" charset="0"/>
                <a:cs typeface="Calibri" panose="020F0502020204030204" pitchFamily="34" charset="0"/>
              </a:rPr>
              <a:t>CRITERIOS</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 </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1) </a:t>
            </a:r>
            <a:r>
              <a:rPr lang="es-ES" sz="900" b="1" dirty="0">
                <a:latin typeface="Times New Roman" panose="02020603050405020304" pitchFamily="18" charset="0"/>
                <a:ea typeface="Calibri" panose="020F0502020204030204" pitchFamily="34" charset="0"/>
                <a:cs typeface="Calibri" panose="020F0502020204030204" pitchFamily="34" charset="0"/>
              </a:rPr>
              <a:t>VALORACIÓN PERSONAL.</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1.1) Presentación personal: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1.2) Responsabilidad: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1.3) Puntualidad: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1.4) Disposición Colaborativa: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a:latin typeface="Times New Roman" panose="02020603050405020304" pitchFamily="18" charset="0"/>
                <a:ea typeface="Calibri" panose="020F0502020204030204" pitchFamily="34" charset="0"/>
                <a:cs typeface="Calibri" panose="020F0502020204030204" pitchFamily="34" charset="0"/>
              </a:rPr>
              <a:t>1.5) Relaciones interpersonales “en el lugar de prácticas</a:t>
            </a:r>
            <a:r>
              <a:rPr lang="es-ES" sz="900" dirty="0" smtClean="0">
                <a:latin typeface="Times New Roman" panose="02020603050405020304" pitchFamily="18" charset="0"/>
                <a:ea typeface="Calibri" panose="020F0502020204030204" pitchFamily="34" charset="0"/>
                <a:cs typeface="Calibri" panose="020F0502020204030204" pitchFamily="34" charset="0"/>
              </a:rPr>
              <a:t>”:</a:t>
            </a:r>
            <a:r>
              <a:rPr lang="es-ES" sz="900" dirty="0" smtClean="0">
                <a:latin typeface="Calibri" panose="020F0502020204030204" pitchFamily="34" charset="0"/>
                <a:ea typeface="Calibri" panose="020F0502020204030204" pitchFamily="34" charset="0"/>
                <a:cs typeface="Calibri" panose="020F0502020204030204" pitchFamily="34" charset="0"/>
              </a:rPr>
              <a:t>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smtClean="0">
                <a:latin typeface="Times New Roman" panose="02020603050405020304" pitchFamily="18" charset="0"/>
                <a:ea typeface="Calibri" panose="020F0502020204030204" pitchFamily="34" charset="0"/>
                <a:cs typeface="Calibri" panose="020F0502020204030204" pitchFamily="34" charset="0"/>
              </a:rPr>
              <a:t>Con </a:t>
            </a:r>
            <a:r>
              <a:rPr lang="es-ES" sz="900" dirty="0">
                <a:latin typeface="Times New Roman" panose="02020603050405020304" pitchFamily="18" charset="0"/>
                <a:ea typeface="Calibri" panose="020F0502020204030204" pitchFamily="34" charset="0"/>
                <a:cs typeface="Calibri" panose="020F0502020204030204" pitchFamily="34" charset="0"/>
              </a:rPr>
              <a:t>los docentes de la institución: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smtClean="0">
                <a:latin typeface="Times New Roman" panose="02020603050405020304" pitchFamily="18" charset="0"/>
                <a:ea typeface="Calibri" panose="020F0502020204030204" pitchFamily="34" charset="0"/>
                <a:cs typeface="Calibri" panose="020F0502020204030204" pitchFamily="34" charset="0"/>
              </a:rPr>
              <a:t>Con </a:t>
            </a:r>
            <a:r>
              <a:rPr lang="es-ES" sz="900" dirty="0">
                <a:latin typeface="Times New Roman" panose="02020603050405020304" pitchFamily="18" charset="0"/>
                <a:ea typeface="Calibri" panose="020F0502020204030204" pitchFamily="34" charset="0"/>
                <a:cs typeface="Calibri" panose="020F0502020204030204" pitchFamily="34" charset="0"/>
              </a:rPr>
              <a:t>los administrativos: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smtClean="0">
                <a:latin typeface="Times New Roman" panose="02020603050405020304" pitchFamily="18" charset="0"/>
                <a:ea typeface="Calibri" panose="020F0502020204030204" pitchFamily="34" charset="0"/>
                <a:cs typeface="Calibri" panose="020F0502020204030204" pitchFamily="34" charset="0"/>
              </a:rPr>
              <a:t>Aceptación </a:t>
            </a:r>
            <a:r>
              <a:rPr lang="es-ES" sz="900" dirty="0">
                <a:latin typeface="Times New Roman" panose="02020603050405020304" pitchFamily="18" charset="0"/>
                <a:ea typeface="Calibri" panose="020F0502020204030204" pitchFamily="34" charset="0"/>
                <a:cs typeface="Calibri" panose="020F0502020204030204" pitchFamily="34" charset="0"/>
              </a:rPr>
              <a:t>de sugerencias u opiniones: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smtClean="0">
                <a:latin typeface="Times New Roman" panose="02020603050405020304" pitchFamily="18" charset="0"/>
                <a:ea typeface="Calibri" panose="020F0502020204030204" pitchFamily="34" charset="0"/>
                <a:cs typeface="Calibri" panose="020F0502020204030204" pitchFamily="34" charset="0"/>
              </a:rPr>
              <a:t>Forma </a:t>
            </a:r>
            <a:r>
              <a:rPr lang="es-ES" sz="900" dirty="0">
                <a:latin typeface="Times New Roman" panose="02020603050405020304" pitchFamily="18" charset="0"/>
                <a:ea typeface="Calibri" panose="020F0502020204030204" pitchFamily="34" charset="0"/>
                <a:cs typeface="Calibri" panose="020F0502020204030204" pitchFamily="34" charset="0"/>
              </a:rPr>
              <a:t>de expresarse: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900" dirty="0" smtClean="0">
                <a:latin typeface="Times New Roman" panose="02020603050405020304" pitchFamily="18" charset="0"/>
                <a:ea typeface="Calibri" panose="020F0502020204030204" pitchFamily="34" charset="0"/>
                <a:cs typeface="Calibri" panose="020F0502020204030204" pitchFamily="34" charset="0"/>
              </a:rPr>
              <a:t>Otros</a:t>
            </a:r>
            <a:r>
              <a:rPr lang="es-ES" sz="900" dirty="0">
                <a:latin typeface="Times New Roman" panose="02020603050405020304" pitchFamily="18" charset="0"/>
                <a:ea typeface="Calibri" panose="020F0502020204030204" pitchFamily="34" charset="0"/>
                <a:cs typeface="Calibri" panose="020F0502020204030204" pitchFamily="34" charset="0"/>
              </a:rPr>
              <a:t>: </a:t>
            </a:r>
            <a:r>
              <a:rPr lang="es-ES" sz="9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a:t>
            </a:r>
            <a:endParaRPr lang="es-ES" sz="9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ángulo 4"/>
          <p:cNvSpPr/>
          <p:nvPr/>
        </p:nvSpPr>
        <p:spPr>
          <a:xfrm>
            <a:off x="7280319" y="533192"/>
            <a:ext cx="4297788" cy="5786199"/>
          </a:xfrm>
          <a:prstGeom prst="rect">
            <a:avLst/>
          </a:prstGeom>
        </p:spPr>
        <p:txBody>
          <a:bodyPr wrap="square">
            <a:spAutoFit/>
          </a:bodyPr>
          <a:lstStyle/>
          <a:p>
            <a:pPr>
              <a:spcAft>
                <a:spcPts val="0"/>
              </a:spcAft>
            </a:pPr>
            <a:r>
              <a:rPr lang="es-ES" sz="1000" b="1" dirty="0">
                <a:latin typeface="Times New Roman" panose="02020603050405020304" pitchFamily="18" charset="0"/>
                <a:ea typeface="Calibri" panose="020F0502020204030204" pitchFamily="34" charset="0"/>
                <a:cs typeface="Calibri" panose="020F0502020204030204" pitchFamily="34" charset="0"/>
              </a:rPr>
              <a:t>2) ACEPTACIÓN PEDAGÓGICA</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2.1) Existe pertinencia entre el proyecto y el contexto al cual va dirigido: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2.2) El proyecto es coherente con las necesidades e interés de los educandos: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2.3) Desempeño en las prácticas pedagógicas realizadas: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2.4) Se desarrollan actividades creativas que evidencien la aceptación del proyecto: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b="1" dirty="0">
                <a:latin typeface="Times New Roman" panose="02020603050405020304" pitchFamily="18" charset="0"/>
                <a:ea typeface="Calibri" panose="020F0502020204030204" pitchFamily="34" charset="0"/>
                <a:cs typeface="Calibri" panose="020F0502020204030204" pitchFamily="34" charset="0"/>
              </a:rPr>
              <a:t>3) CRITERIO EVALUATIVO GENERAL</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3.1) Aspectos a destacar: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________________________________________________________________________________________________________________________________3.2</a:t>
            </a:r>
            <a:r>
              <a:rPr lang="es-ES" sz="1000" dirty="0">
                <a:latin typeface="Times New Roman" panose="02020603050405020304" pitchFamily="18" charset="0"/>
                <a:ea typeface="Calibri" panose="020F0502020204030204" pitchFamily="34" charset="0"/>
                <a:cs typeface="Calibri" panose="020F0502020204030204" pitchFamily="34" charset="0"/>
              </a:rPr>
              <a:t>) Aspectos a fortalecer: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3.3) Sugerencias:</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3.4) Observaciones: </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3.5) Valoración de las actividades: </a:t>
            </a:r>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________________________________________________________________________________________________________________________________</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 </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Firmas:</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a:latin typeface="Times New Roman" panose="02020603050405020304" pitchFamily="18" charset="0"/>
                <a:ea typeface="Calibri" panose="020F0502020204030204" pitchFamily="34" charset="0"/>
                <a:cs typeface="Calibri" panose="020F0502020204030204" pitchFamily="34" charset="0"/>
              </a:rPr>
              <a:t> </a:t>
            </a:r>
            <a:endParaRPr lang="es-ES" sz="1000" dirty="0">
              <a:latin typeface="Calibri" panose="020F0502020204030204" pitchFamily="34" charset="0"/>
              <a:ea typeface="Calibri" panose="020F0502020204030204" pitchFamily="34" charset="0"/>
              <a:cs typeface="Calibri" panose="020F0502020204030204" pitchFamily="34" charset="0"/>
            </a:endParaRPr>
          </a:p>
          <a:p>
            <a:r>
              <a:rPr lang="es-ES" sz="1000" dirty="0" smtClean="0">
                <a:latin typeface="Times New Roman" panose="02020603050405020304" pitchFamily="18" charset="0"/>
                <a:ea typeface="Calibri" panose="020F0502020204030204" pitchFamily="34" charset="0"/>
                <a:cs typeface="Calibri" panose="020F0502020204030204" pitchFamily="34" charset="0"/>
              </a:rPr>
              <a:t>_____________________      </a:t>
            </a:r>
            <a:r>
              <a:rPr lang="es-ES" sz="1000" dirty="0">
                <a:latin typeface="Times New Roman" panose="02020603050405020304" pitchFamily="18" charset="0"/>
                <a:ea typeface="Calibri" panose="020F0502020204030204" pitchFamily="34" charset="0"/>
                <a:cs typeface="Calibri" panose="020F0502020204030204" pitchFamily="34" charset="0"/>
              </a:rPr>
              <a:t>	____________________________ </a:t>
            </a:r>
            <a:endParaRPr lang="es-ES" sz="1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s-ES" sz="1000" dirty="0" smtClean="0">
                <a:latin typeface="Times New Roman" panose="02020603050405020304" pitchFamily="18" charset="0"/>
                <a:ea typeface="Calibri" panose="020F0502020204030204" pitchFamily="34" charset="0"/>
                <a:cs typeface="Calibri" panose="020F0502020204030204" pitchFamily="34" charset="0"/>
              </a:rPr>
              <a:t>Docente </a:t>
            </a:r>
            <a:r>
              <a:rPr lang="es-ES" sz="1000" dirty="0">
                <a:latin typeface="Times New Roman" panose="02020603050405020304" pitchFamily="18" charset="0"/>
                <a:ea typeface="Calibri" panose="020F0502020204030204" pitchFamily="34" charset="0"/>
                <a:cs typeface="Calibri" panose="020F0502020204030204" pitchFamily="34" charset="0"/>
              </a:rPr>
              <a:t>asesor		</a:t>
            </a:r>
            <a:r>
              <a:rPr lang="es-ES" sz="1000" dirty="0" smtClean="0">
                <a:latin typeface="Times New Roman" panose="02020603050405020304" pitchFamily="18" charset="0"/>
                <a:ea typeface="Calibri" panose="020F0502020204030204" pitchFamily="34" charset="0"/>
                <a:cs typeface="Calibri" panose="020F0502020204030204" pitchFamily="34" charset="0"/>
              </a:rPr>
              <a:t>Participantes </a:t>
            </a:r>
            <a:r>
              <a:rPr lang="es-ES" sz="1000" dirty="0">
                <a:latin typeface="Times New Roman" panose="02020603050405020304" pitchFamily="18" charset="0"/>
                <a:ea typeface="Calibri" panose="020F0502020204030204" pitchFamily="34" charset="0"/>
                <a:cs typeface="Calibri" panose="020F0502020204030204" pitchFamily="34" charset="0"/>
              </a:rPr>
              <a:t>de las actividades</a:t>
            </a:r>
            <a:endParaRPr lang="es-ES" sz="1000" dirty="0">
              <a:latin typeface="Calibri" panose="020F0502020204030204" pitchFamily="34" charset="0"/>
              <a:ea typeface="Calibri" panose="020F0502020204030204" pitchFamily="34" charset="0"/>
              <a:cs typeface="Calibri" panose="020F0502020204030204" pitchFamily="34" charset="0"/>
            </a:endParaRPr>
          </a:p>
          <a:p>
            <a:pPr marL="3143250" indent="-3143250">
              <a:spcAft>
                <a:spcPts val="0"/>
              </a:spcAft>
            </a:pPr>
            <a:r>
              <a:rPr lang="es-ES" sz="1000" dirty="0" err="1">
                <a:latin typeface="Times New Roman" panose="02020603050405020304" pitchFamily="18" charset="0"/>
                <a:ea typeface="Calibri" panose="020F0502020204030204" pitchFamily="34" charset="0"/>
                <a:cs typeface="Calibri" panose="020F0502020204030204" pitchFamily="34" charset="0"/>
              </a:rPr>
              <a:t>I.E</a:t>
            </a:r>
            <a:r>
              <a:rPr lang="es-ES" sz="1000" dirty="0">
                <a:latin typeface="Times New Roman" panose="02020603050405020304" pitchFamily="18" charset="0"/>
                <a:ea typeface="Calibri" panose="020F0502020204030204" pitchFamily="34" charset="0"/>
                <a:cs typeface="Calibri" panose="020F0502020204030204" pitchFamily="34" charset="0"/>
              </a:rPr>
              <a:t> Los </a:t>
            </a:r>
            <a:r>
              <a:rPr lang="es-ES" sz="1000" dirty="0" smtClean="0">
                <a:latin typeface="Times New Roman" panose="02020603050405020304" pitchFamily="18" charset="0"/>
                <a:ea typeface="Calibri" panose="020F0502020204030204" pitchFamily="34" charset="0"/>
                <a:cs typeface="Calibri" panose="020F0502020204030204" pitchFamily="34" charset="0"/>
              </a:rPr>
              <a:t>Chavitos                              Universidad </a:t>
            </a:r>
            <a:r>
              <a:rPr lang="es-ES" sz="1000" dirty="0">
                <a:latin typeface="Times New Roman" panose="02020603050405020304" pitchFamily="18" charset="0"/>
                <a:ea typeface="Calibri" panose="020F0502020204030204" pitchFamily="34" charset="0"/>
                <a:cs typeface="Calibri" panose="020F0502020204030204" pitchFamily="34" charset="0"/>
              </a:rPr>
              <a:t>Nacional Abierta y a Distancia</a:t>
            </a:r>
            <a:endParaRPr lang="es-ES" sz="1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673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6734" y="1476776"/>
            <a:ext cx="9969858" cy="4782355"/>
          </a:xfrm>
        </p:spPr>
        <p:txBody>
          <a:bodyPr>
            <a:normAutofit/>
          </a:bodyPr>
          <a:lstStyle/>
          <a:p>
            <a:r>
              <a:rPr lang="es-ES" sz="2000" dirty="0" smtClean="0">
                <a:solidFill>
                  <a:schemeClr val="tx1"/>
                </a:solidFill>
              </a:rPr>
              <a:t>El presente documento comprende </a:t>
            </a:r>
            <a:r>
              <a:rPr lang="es-ES" sz="2000" dirty="0">
                <a:solidFill>
                  <a:schemeClr val="tx1"/>
                </a:solidFill>
              </a:rPr>
              <a:t>la necesidad del educador en implementar estímulos educativos a los estudiantes </a:t>
            </a:r>
            <a:r>
              <a:rPr lang="es-ES" sz="2000" dirty="0" smtClean="0">
                <a:solidFill>
                  <a:schemeClr val="tx1"/>
                </a:solidFill>
              </a:rPr>
              <a:t>preferiblemente basados </a:t>
            </a:r>
            <a:r>
              <a:rPr lang="es-ES" sz="2000" dirty="0">
                <a:solidFill>
                  <a:schemeClr val="tx1"/>
                </a:solidFill>
              </a:rPr>
              <a:t>en la lúdica y la didáctica, así como el planteamiento de un mejoramiento en el diseño de estrategias pedagógicas que fomenten el desarrollo cognitivo del estudiante facilitando el medio para obtener la información a la vez que se estimule la creatividad y el desarrollo intelectual en el estudiante a través del aprendizaje </a:t>
            </a:r>
            <a:r>
              <a:rPr lang="es-ES" sz="2000" dirty="0" smtClean="0">
                <a:solidFill>
                  <a:schemeClr val="tx1"/>
                </a:solidFill>
              </a:rPr>
              <a:t>autónomo</a:t>
            </a:r>
          </a:p>
          <a:p>
            <a:r>
              <a:rPr lang="es-ES" sz="2000" dirty="0">
                <a:solidFill>
                  <a:schemeClr val="tx1"/>
                </a:solidFill>
              </a:rPr>
              <a:t>Esta necesidad fehaciente sobre un cambio en los métodos de enseñanza </a:t>
            </a:r>
            <a:r>
              <a:rPr lang="es-ES" sz="2000" dirty="0" smtClean="0">
                <a:solidFill>
                  <a:schemeClr val="tx1"/>
                </a:solidFill>
              </a:rPr>
              <a:t>se </a:t>
            </a:r>
            <a:r>
              <a:rPr lang="es-ES" sz="2000" dirty="0">
                <a:solidFill>
                  <a:schemeClr val="tx1"/>
                </a:solidFill>
              </a:rPr>
              <a:t>encuentra basado en los estudios de otros educadores y autores de obras literarias pedagógicas tales como Ernesto Yturralde </a:t>
            </a:r>
            <a:r>
              <a:rPr lang="es-ES" sz="2000" dirty="0" smtClean="0">
                <a:solidFill>
                  <a:schemeClr val="tx1"/>
                </a:solidFill>
              </a:rPr>
              <a:t>Tagle, </a:t>
            </a:r>
            <a:r>
              <a:rPr lang="es-ES" sz="2000" dirty="0">
                <a:solidFill>
                  <a:schemeClr val="tx1"/>
                </a:solidFill>
              </a:rPr>
              <a:t>Wesley </a:t>
            </a:r>
            <a:r>
              <a:rPr lang="es-ES" sz="2000" dirty="0" err="1">
                <a:solidFill>
                  <a:schemeClr val="tx1"/>
                </a:solidFill>
              </a:rPr>
              <a:t>Hiler</a:t>
            </a:r>
            <a:r>
              <a:rPr lang="es-ES" sz="2000" dirty="0">
                <a:solidFill>
                  <a:schemeClr val="tx1"/>
                </a:solidFill>
              </a:rPr>
              <a:t> y </a:t>
            </a:r>
            <a:r>
              <a:rPr lang="es-ES" sz="2000" dirty="0" err="1">
                <a:solidFill>
                  <a:schemeClr val="tx1"/>
                </a:solidFill>
              </a:rPr>
              <a:t>Richerd</a:t>
            </a:r>
            <a:r>
              <a:rPr lang="es-ES" sz="2000" dirty="0">
                <a:solidFill>
                  <a:schemeClr val="tx1"/>
                </a:solidFill>
              </a:rPr>
              <a:t> </a:t>
            </a:r>
            <a:r>
              <a:rPr lang="es-ES" sz="2000" dirty="0" smtClean="0">
                <a:solidFill>
                  <a:schemeClr val="tx1"/>
                </a:solidFill>
              </a:rPr>
              <a:t>Paul</a:t>
            </a:r>
            <a:r>
              <a:rPr lang="es-CO" sz="2000" dirty="0" smtClean="0">
                <a:solidFill>
                  <a:schemeClr val="tx1"/>
                </a:solidFill>
              </a:rPr>
              <a:t>,  </a:t>
            </a:r>
            <a:r>
              <a:rPr lang="es-ES" sz="2000" dirty="0">
                <a:solidFill>
                  <a:schemeClr val="tx1"/>
                </a:solidFill>
              </a:rPr>
              <a:t>La Doctora. </a:t>
            </a:r>
            <a:r>
              <a:rPr lang="es-ES" sz="2000" dirty="0" err="1">
                <a:solidFill>
                  <a:schemeClr val="tx1"/>
                </a:solidFill>
              </a:rPr>
              <a:t>Shimi</a:t>
            </a:r>
            <a:r>
              <a:rPr lang="es-ES" sz="2000" dirty="0">
                <a:solidFill>
                  <a:schemeClr val="tx1"/>
                </a:solidFill>
              </a:rPr>
              <a:t> </a:t>
            </a:r>
            <a:r>
              <a:rPr lang="es-ES" sz="2000" dirty="0" err="1" smtClean="0">
                <a:solidFill>
                  <a:schemeClr val="tx1"/>
                </a:solidFill>
              </a:rPr>
              <a:t>Kang</a:t>
            </a:r>
            <a:r>
              <a:rPr lang="es-ES" sz="2000" dirty="0" smtClean="0">
                <a:solidFill>
                  <a:schemeClr val="tx1"/>
                </a:solidFill>
              </a:rPr>
              <a:t>,  los cuales </a:t>
            </a:r>
            <a:r>
              <a:rPr lang="es-ES" sz="2000" dirty="0">
                <a:solidFill>
                  <a:schemeClr val="tx1"/>
                </a:solidFill>
              </a:rPr>
              <a:t>basan sus teorías en la necesidad de que el estudiante despierte el interés por el estudio, que sea participativo e investigador. </a:t>
            </a:r>
          </a:p>
        </p:txBody>
      </p:sp>
      <p:sp>
        <p:nvSpPr>
          <p:cNvPr id="4" name="Título 1"/>
          <p:cNvSpPr txBox="1">
            <a:spLocks/>
          </p:cNvSpPr>
          <p:nvPr/>
        </p:nvSpPr>
        <p:spPr>
          <a:xfrm>
            <a:off x="1884588" y="539882"/>
            <a:ext cx="3691965" cy="7024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effectLst>
                  <a:outerShdw blurRad="38100" dist="38100" dir="2700000" algn="tl">
                    <a:srgbClr val="000000">
                      <a:alpha val="43137"/>
                    </a:srgbClr>
                  </a:outerShdw>
                </a:effectLst>
              </a:rPr>
              <a:t>INTRODUCCIÓN</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5364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331" y="191840"/>
            <a:ext cx="11322413" cy="477861"/>
          </a:xfrm>
          <a:solidFill>
            <a:srgbClr val="92D050"/>
          </a:solidFill>
        </p:spPr>
        <p:txBody>
          <a:bodyPr>
            <a:normAutofit fontScale="90000"/>
          </a:bodyPr>
          <a:lstStyle/>
          <a:p>
            <a:r>
              <a:rPr lang="es-ES" sz="2400" b="1" dirty="0">
                <a:solidFill>
                  <a:schemeClr val="tx1"/>
                </a:solidFill>
              </a:rPr>
              <a:t>ANEXO </a:t>
            </a:r>
            <a:r>
              <a:rPr lang="es-ES" sz="2400" b="1" dirty="0" smtClean="0">
                <a:solidFill>
                  <a:schemeClr val="tx1"/>
                </a:solidFill>
              </a:rPr>
              <a:t>2 y 3 </a:t>
            </a:r>
            <a:r>
              <a:rPr lang="es-ES" sz="2400" b="1" dirty="0">
                <a:solidFill>
                  <a:schemeClr val="tx1"/>
                </a:solidFill>
              </a:rPr>
              <a:t>Propuesta de formato para diseño de estrategias </a:t>
            </a:r>
            <a:r>
              <a:rPr lang="es-ES" sz="2400" b="1" dirty="0" smtClean="0">
                <a:solidFill>
                  <a:schemeClr val="tx1"/>
                </a:solidFill>
              </a:rPr>
              <a:t>y diario de campo</a:t>
            </a:r>
            <a:endParaRPr lang="es-ES" sz="2400" dirty="0">
              <a:solidFill>
                <a:schemeClr val="tx1"/>
              </a:solidFill>
            </a:endParaRPr>
          </a:p>
        </p:txBody>
      </p:sp>
      <p:pic>
        <p:nvPicPr>
          <p:cNvPr id="6" name="Imagen 5"/>
          <p:cNvPicPr>
            <a:picLocks noChangeAspect="1"/>
          </p:cNvPicPr>
          <p:nvPr/>
        </p:nvPicPr>
        <p:blipFill>
          <a:blip r:embed="rId2"/>
          <a:stretch>
            <a:fillRect/>
          </a:stretch>
        </p:blipFill>
        <p:spPr>
          <a:xfrm>
            <a:off x="1001517" y="801162"/>
            <a:ext cx="4472004" cy="5956478"/>
          </a:xfrm>
          <a:prstGeom prst="rect">
            <a:avLst/>
          </a:prstGeom>
          <a:solidFill>
            <a:schemeClr val="bg1"/>
          </a:solidFill>
          <a:ln>
            <a:solidFill>
              <a:schemeClr val="tx1"/>
            </a:solidFill>
          </a:ln>
        </p:spPr>
      </p:pic>
      <p:pic>
        <p:nvPicPr>
          <p:cNvPr id="7" name="Imagen 6"/>
          <p:cNvPicPr>
            <a:picLocks noChangeAspect="1"/>
          </p:cNvPicPr>
          <p:nvPr/>
        </p:nvPicPr>
        <p:blipFill>
          <a:blip r:embed="rId3"/>
          <a:stretch>
            <a:fillRect/>
          </a:stretch>
        </p:blipFill>
        <p:spPr>
          <a:xfrm>
            <a:off x="6387921" y="801162"/>
            <a:ext cx="5228823" cy="5956478"/>
          </a:xfrm>
          <a:prstGeom prst="rect">
            <a:avLst/>
          </a:prstGeom>
          <a:solidFill>
            <a:schemeClr val="bg1"/>
          </a:solidFill>
          <a:ln>
            <a:solidFill>
              <a:schemeClr val="tx1"/>
            </a:solidFill>
          </a:ln>
        </p:spPr>
      </p:pic>
    </p:spTree>
    <p:extLst>
      <p:ext uri="{BB962C8B-B14F-4D97-AF65-F5344CB8AC3E}">
        <p14:creationId xmlns:p14="http://schemas.microsoft.com/office/powerpoint/2010/main" val="25440598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951" y="134713"/>
            <a:ext cx="4464697" cy="599383"/>
          </a:xfrm>
        </p:spPr>
        <p:txBody>
          <a:bodyPr>
            <a:normAutofit fontScale="90000"/>
          </a:bodyPr>
          <a:lstStyle/>
          <a:p>
            <a:r>
              <a:rPr lang="es-ES" b="1" dirty="0"/>
              <a:t>Plan de actividades</a:t>
            </a:r>
          </a:p>
        </p:txBody>
      </p:sp>
      <p:graphicFrame>
        <p:nvGraphicFramePr>
          <p:cNvPr id="4" name="Tabla 3"/>
          <p:cNvGraphicFramePr>
            <a:graphicFrameLocks noGrp="1"/>
          </p:cNvGraphicFramePr>
          <p:nvPr>
            <p:extLst>
              <p:ext uri="{D42A27DB-BD31-4B8C-83A1-F6EECF244321}">
                <p14:modId xmlns:p14="http://schemas.microsoft.com/office/powerpoint/2010/main" val="1345539189"/>
              </p:ext>
            </p:extLst>
          </p:nvPr>
        </p:nvGraphicFramePr>
        <p:xfrm>
          <a:off x="618186" y="734094"/>
          <a:ext cx="11127347" cy="5750852"/>
        </p:xfrm>
        <a:graphic>
          <a:graphicData uri="http://schemas.openxmlformats.org/drawingml/2006/table">
            <a:tbl>
              <a:tblPr firstRow="1" firstCol="1" bandRow="1">
                <a:tableStyleId>{7DF18680-E054-41AD-8BC1-D1AEF772440D}</a:tableStyleId>
              </a:tblPr>
              <a:tblGrid>
                <a:gridCol w="1574373"/>
                <a:gridCol w="2454954"/>
                <a:gridCol w="4603039"/>
                <a:gridCol w="1521005"/>
                <a:gridCol w="973976"/>
              </a:tblGrid>
              <a:tr h="271711">
                <a:tc>
                  <a:txBody>
                    <a:bodyPr/>
                    <a:lstStyle/>
                    <a:p>
                      <a:pPr algn="ctr">
                        <a:lnSpc>
                          <a:spcPct val="100000"/>
                        </a:lnSpc>
                        <a:spcAft>
                          <a:spcPts val="1000"/>
                        </a:spcAft>
                      </a:pPr>
                      <a:r>
                        <a:rPr lang="es-ES" sz="1000" dirty="0">
                          <a:effectLst/>
                        </a:rPr>
                        <a:t>EJES TEMÁTICOS</a:t>
                      </a:r>
                      <a:endParaRPr lang="es-ES" sz="10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ctr">
                        <a:lnSpc>
                          <a:spcPct val="100000"/>
                        </a:lnSpc>
                        <a:spcAft>
                          <a:spcPts val="0"/>
                        </a:spcAft>
                      </a:pPr>
                      <a:r>
                        <a:rPr lang="es-ES" sz="1000">
                          <a:effectLst/>
                        </a:rPr>
                        <a:t>COMPETENCIAS</a:t>
                      </a:r>
                    </a:p>
                    <a:p>
                      <a:pPr algn="ctr">
                        <a:lnSpc>
                          <a:spcPct val="100000"/>
                        </a:lnSpc>
                        <a:spcAft>
                          <a:spcPts val="1000"/>
                        </a:spcAft>
                      </a:pPr>
                      <a:r>
                        <a:rPr lang="es-ES" sz="1000">
                          <a:effectLst/>
                        </a:rPr>
                        <a:t>(SABER-HACER-SABER SER)</a:t>
                      </a:r>
                      <a:endParaRPr lang="es-ES" sz="10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ctr">
                        <a:lnSpc>
                          <a:spcPct val="100000"/>
                        </a:lnSpc>
                        <a:spcAft>
                          <a:spcPts val="1000"/>
                        </a:spcAft>
                      </a:pPr>
                      <a:r>
                        <a:rPr lang="es-ES" sz="1000">
                          <a:effectLst/>
                        </a:rPr>
                        <a:t>ACCIONES, TÉCNICAS Y ACTIVIDADES</a:t>
                      </a:r>
                      <a:endParaRPr lang="es-ES" sz="10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ctr">
                        <a:lnSpc>
                          <a:spcPct val="100000"/>
                        </a:lnSpc>
                        <a:spcAft>
                          <a:spcPts val="1000"/>
                        </a:spcAft>
                      </a:pPr>
                      <a:r>
                        <a:rPr lang="es-ES" sz="1000">
                          <a:effectLst/>
                        </a:rPr>
                        <a:t>RECURSOS</a:t>
                      </a:r>
                      <a:endParaRPr lang="es-ES" sz="10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ctr">
                        <a:lnSpc>
                          <a:spcPct val="100000"/>
                        </a:lnSpc>
                        <a:spcAft>
                          <a:spcPts val="1000"/>
                        </a:spcAft>
                      </a:pPr>
                      <a:r>
                        <a:rPr lang="es-ES" sz="1000" dirty="0">
                          <a:effectLst/>
                        </a:rPr>
                        <a:t>FECHAS</a:t>
                      </a:r>
                      <a:endParaRPr lang="es-ES" sz="10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r>
              <a:tr h="1054815">
                <a:tc>
                  <a:txBody>
                    <a:bodyPr/>
                    <a:lstStyle/>
                    <a:p>
                      <a:pPr algn="ctr">
                        <a:lnSpc>
                          <a:spcPct val="100000"/>
                        </a:lnSpc>
                        <a:spcAft>
                          <a:spcPts val="0"/>
                        </a:spcAft>
                      </a:pPr>
                      <a:r>
                        <a:rPr lang="es-ES" sz="800" dirty="0">
                          <a:effectLst/>
                        </a:rPr>
                        <a:t>GRAMÁTICA</a:t>
                      </a:r>
                    </a:p>
                    <a:p>
                      <a:pPr algn="ctr">
                        <a:lnSpc>
                          <a:spcPct val="100000"/>
                        </a:lnSpc>
                        <a:spcAft>
                          <a:spcPts val="1000"/>
                        </a:spcAft>
                      </a:pPr>
                      <a:r>
                        <a:rPr lang="es-ES" sz="800" dirty="0">
                          <a:effectLst/>
                        </a:rPr>
                        <a:t>Los sinónimos y los antónimos</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0"/>
                        </a:spcAft>
                      </a:pPr>
                      <a:r>
                        <a:rPr lang="es-ES" sz="800" dirty="0">
                          <a:effectLst/>
                        </a:rPr>
                        <a:t>Interpreta de forma adecuada el concepto de palabras sinónimas y antónimas</a:t>
                      </a:r>
                    </a:p>
                    <a:p>
                      <a:pPr algn="ctr">
                        <a:lnSpc>
                          <a:spcPct val="100000"/>
                        </a:lnSpc>
                        <a:spcAft>
                          <a:spcPts val="0"/>
                        </a:spcAft>
                      </a:pPr>
                      <a:r>
                        <a:rPr lang="es-ES" sz="800" dirty="0">
                          <a:effectLst/>
                        </a:rPr>
                        <a:t> </a:t>
                      </a:r>
                    </a:p>
                    <a:p>
                      <a:pPr>
                        <a:lnSpc>
                          <a:spcPct val="100000"/>
                        </a:lnSpc>
                        <a:spcAft>
                          <a:spcPts val="1000"/>
                        </a:spcAft>
                      </a:pPr>
                      <a:r>
                        <a:rPr lang="es-ES" sz="800" dirty="0">
                          <a:effectLst/>
                        </a:rPr>
                        <a:t>Comprende el uso de sinónimos y antónimos, como elemento importante para una adecuada comunicación.</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just">
                        <a:lnSpc>
                          <a:spcPct val="100000"/>
                        </a:lnSpc>
                        <a:spcAft>
                          <a:spcPts val="0"/>
                        </a:spcAft>
                      </a:pPr>
                      <a:r>
                        <a:rPr lang="es-ES" sz="1000" dirty="0">
                          <a:effectLst/>
                        </a:rPr>
                        <a:t> </a:t>
                      </a:r>
                      <a:r>
                        <a:rPr lang="es-ES" sz="1000" b="1" dirty="0" smtClean="0">
                          <a:effectLst/>
                        </a:rPr>
                        <a:t>Encuentra </a:t>
                      </a:r>
                      <a:r>
                        <a:rPr lang="es-ES" sz="1000" b="1" dirty="0">
                          <a:effectLst/>
                        </a:rPr>
                        <a:t>la palabra</a:t>
                      </a:r>
                    </a:p>
                    <a:p>
                      <a:pPr>
                        <a:lnSpc>
                          <a:spcPct val="100000"/>
                        </a:lnSpc>
                        <a:spcAft>
                          <a:spcPts val="0"/>
                        </a:spcAft>
                      </a:pPr>
                      <a:r>
                        <a:rPr lang="es-ES" sz="800" dirty="0">
                          <a:effectLst/>
                        </a:rPr>
                        <a:t>Se inicia con la lectura de varios textos, que contienen muchos sinónimos y antónimos, </a:t>
                      </a:r>
                    </a:p>
                    <a:p>
                      <a:pPr algn="just">
                        <a:lnSpc>
                          <a:spcPct val="100000"/>
                        </a:lnSpc>
                        <a:spcAft>
                          <a:spcPts val="0"/>
                        </a:spcAft>
                      </a:pPr>
                      <a:r>
                        <a:rPr lang="es-ES" sz="800" dirty="0">
                          <a:effectLst/>
                        </a:rPr>
                        <a:t> </a:t>
                      </a:r>
                    </a:p>
                    <a:p>
                      <a:pPr>
                        <a:lnSpc>
                          <a:spcPct val="100000"/>
                        </a:lnSpc>
                        <a:spcAft>
                          <a:spcPts val="0"/>
                        </a:spcAft>
                      </a:pPr>
                      <a:r>
                        <a:rPr lang="es-ES" sz="800" dirty="0">
                          <a:effectLst/>
                        </a:rPr>
                        <a:t>luego se hace una comprensión lectora a través de fichas de parejas </a:t>
                      </a:r>
                    </a:p>
                    <a:p>
                      <a:pPr algn="just">
                        <a:lnSpc>
                          <a:spcPct val="100000"/>
                        </a:lnSpc>
                        <a:spcAft>
                          <a:spcPts val="0"/>
                        </a:spcAft>
                      </a:pPr>
                      <a:r>
                        <a:rPr lang="es-ES" sz="800" dirty="0">
                          <a:effectLst/>
                        </a:rPr>
                        <a:t> </a:t>
                      </a:r>
                    </a:p>
                    <a:p>
                      <a:pPr>
                        <a:lnSpc>
                          <a:spcPct val="100000"/>
                        </a:lnSpc>
                        <a:spcAft>
                          <a:spcPts val="0"/>
                        </a:spcAft>
                      </a:pPr>
                      <a:r>
                        <a:rPr lang="es-ES" sz="800" dirty="0">
                          <a:effectLst/>
                        </a:rPr>
                        <a:t>Posteriormente el estudiante levantará una ficha en donde encontrará una palabra y deberá escoger del tablero cuál es su sinónimo y su antónimo.</a:t>
                      </a:r>
                    </a:p>
                    <a:p>
                      <a:pPr>
                        <a:lnSpc>
                          <a:spcPct val="100000"/>
                        </a:lnSpc>
                        <a:spcAft>
                          <a:spcPts val="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c>
                  <a:txBody>
                    <a:bodyPr/>
                    <a:lstStyle/>
                    <a:p>
                      <a:pPr algn="ctr">
                        <a:lnSpc>
                          <a:spcPct val="100000"/>
                        </a:lnSpc>
                        <a:spcAft>
                          <a:spcPts val="0"/>
                        </a:spcAft>
                      </a:pPr>
                      <a:r>
                        <a:rPr lang="es-ES" sz="800" dirty="0">
                          <a:effectLst/>
                        </a:rPr>
                        <a:t>-Fichas de cartulina</a:t>
                      </a:r>
                    </a:p>
                    <a:p>
                      <a:pPr algn="ctr">
                        <a:lnSpc>
                          <a:spcPct val="100000"/>
                        </a:lnSpc>
                        <a:spcAft>
                          <a:spcPts val="0"/>
                        </a:spcAft>
                      </a:pPr>
                      <a:r>
                        <a:rPr lang="es-ES" sz="800" dirty="0">
                          <a:effectLst/>
                        </a:rPr>
                        <a:t>-Colores</a:t>
                      </a:r>
                    </a:p>
                    <a:p>
                      <a:pPr algn="ctr">
                        <a:lnSpc>
                          <a:spcPct val="100000"/>
                        </a:lnSpc>
                        <a:spcAft>
                          <a:spcPts val="0"/>
                        </a:spcAft>
                      </a:pPr>
                      <a:r>
                        <a:rPr lang="es-ES" sz="800" dirty="0">
                          <a:effectLst/>
                        </a:rPr>
                        <a:t>-Tijeras</a:t>
                      </a:r>
                    </a:p>
                    <a:p>
                      <a:pPr algn="ctr">
                        <a:lnSpc>
                          <a:spcPct val="100000"/>
                        </a:lnSpc>
                        <a:spcAft>
                          <a:spcPts val="0"/>
                        </a:spcAft>
                      </a:pPr>
                      <a:r>
                        <a:rPr lang="es-ES" sz="800" dirty="0">
                          <a:effectLst/>
                        </a:rPr>
                        <a:t>-Lecturas preparadas</a:t>
                      </a:r>
                    </a:p>
                    <a:p>
                      <a:pPr algn="ctr">
                        <a:lnSpc>
                          <a:spcPct val="100000"/>
                        </a:lnSpc>
                        <a:spcAft>
                          <a:spcPts val="0"/>
                        </a:spcAft>
                      </a:pPr>
                      <a:r>
                        <a:rPr lang="es-ES" sz="800" dirty="0">
                          <a:effectLst/>
                        </a:rPr>
                        <a:t>-Tablero de clases</a:t>
                      </a:r>
                    </a:p>
                    <a:p>
                      <a:pPr algn="ctr">
                        <a:lnSpc>
                          <a:spcPct val="100000"/>
                        </a:lnSpc>
                        <a:spcAft>
                          <a:spcPts val="0"/>
                        </a:spcAft>
                      </a:pPr>
                      <a:r>
                        <a:rPr lang="es-ES" sz="800" dirty="0">
                          <a:effectLst/>
                        </a:rPr>
                        <a:t> </a:t>
                      </a:r>
                    </a:p>
                    <a:p>
                      <a:pPr algn="ct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r>
              <a:tr h="543421">
                <a:tc>
                  <a:txBody>
                    <a:bodyPr/>
                    <a:lstStyle/>
                    <a:p>
                      <a:pPr algn="ctr">
                        <a:lnSpc>
                          <a:spcPct val="100000"/>
                        </a:lnSpc>
                        <a:spcAft>
                          <a:spcPts val="0"/>
                        </a:spcAft>
                      </a:pPr>
                      <a:r>
                        <a:rPr lang="es-ES" sz="800" dirty="0">
                          <a:effectLst/>
                        </a:rPr>
                        <a:t>TEXTOS NARRATIVOS</a:t>
                      </a:r>
                    </a:p>
                    <a:p>
                      <a:pPr algn="ctr">
                        <a:lnSpc>
                          <a:spcPct val="100000"/>
                        </a:lnSpc>
                        <a:spcAft>
                          <a:spcPts val="1000"/>
                        </a:spcAft>
                      </a:pPr>
                      <a:r>
                        <a:rPr lang="es-ES" sz="800" dirty="0">
                          <a:effectLst/>
                        </a:rPr>
                        <a:t>cuentos</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0"/>
                        </a:spcAft>
                      </a:pPr>
                      <a:r>
                        <a:rPr lang="es-ES" sz="800" dirty="0">
                          <a:effectLst/>
                        </a:rPr>
                        <a:t>Hay que reconocer que el cuento es parte del género narrativo.</a:t>
                      </a:r>
                    </a:p>
                    <a:p>
                      <a:pPr algn="ctr">
                        <a:lnSpc>
                          <a:spcPct val="100000"/>
                        </a:lnSpc>
                        <a:spcAft>
                          <a:spcPts val="0"/>
                        </a:spcAft>
                      </a:pPr>
                      <a:r>
                        <a:rPr lang="es-ES" sz="800" dirty="0">
                          <a:effectLst/>
                        </a:rPr>
                        <a:t> </a:t>
                      </a:r>
                    </a:p>
                    <a:p>
                      <a:pPr algn="l">
                        <a:lnSpc>
                          <a:spcPct val="100000"/>
                        </a:lnSpc>
                        <a:spcAft>
                          <a:spcPts val="0"/>
                        </a:spcAft>
                      </a:pPr>
                      <a:r>
                        <a:rPr lang="es-ES" sz="800" dirty="0">
                          <a:effectLst/>
                        </a:rPr>
                        <a:t>-Crea una historia propia</a:t>
                      </a:r>
                      <a:r>
                        <a:rPr lang="es-ES" sz="800" dirty="0" smtClean="0">
                          <a:effectLst/>
                        </a:rPr>
                        <a:t>,</a:t>
                      </a:r>
                      <a:endParaRPr lang="es-ES" sz="800" dirty="0">
                        <a:effectLst/>
                      </a:endParaRPr>
                    </a:p>
                  </a:txBody>
                  <a:tcPr marL="5973" marR="5973" marT="0" marB="0" anchor="ctr"/>
                </a:tc>
                <a:tc>
                  <a:txBody>
                    <a:bodyPr/>
                    <a:lstStyle/>
                    <a:p>
                      <a:pPr algn="just">
                        <a:lnSpc>
                          <a:spcPct val="100000"/>
                        </a:lnSpc>
                        <a:spcAft>
                          <a:spcPts val="0"/>
                        </a:spcAft>
                      </a:pPr>
                      <a:r>
                        <a:rPr lang="es-ES" sz="1000" dirty="0">
                          <a:effectLst/>
                        </a:rPr>
                        <a:t> </a:t>
                      </a:r>
                      <a:r>
                        <a:rPr lang="es-ES" sz="1000" b="1" dirty="0" smtClean="0">
                          <a:effectLst/>
                        </a:rPr>
                        <a:t>Mi </a:t>
                      </a:r>
                      <a:r>
                        <a:rPr lang="es-ES" sz="1000" b="1" dirty="0">
                          <a:effectLst/>
                        </a:rPr>
                        <a:t>cuento</a:t>
                      </a:r>
                    </a:p>
                    <a:p>
                      <a:pPr>
                        <a:lnSpc>
                          <a:spcPct val="100000"/>
                        </a:lnSpc>
                        <a:spcAft>
                          <a:spcPts val="0"/>
                        </a:spcAft>
                      </a:pPr>
                      <a:r>
                        <a:rPr lang="es-ES" sz="800" dirty="0">
                          <a:effectLst/>
                        </a:rPr>
                        <a:t>El docente inicia la actividad narrando un cuento, posteriormente indicara a los estudiantes los elementos del cuento (inicio, nudo y desenlace), para luego incentivar a los estudiantes en crear su propio </a:t>
                      </a:r>
                      <a:r>
                        <a:rPr lang="es-ES" sz="800" dirty="0" smtClean="0">
                          <a:effectLst/>
                        </a:rPr>
                        <a:t>cuento</a:t>
                      </a:r>
                      <a:endParaRPr lang="es-ES" sz="800" dirty="0">
                        <a:effectLst/>
                      </a:endParaRPr>
                    </a:p>
                  </a:txBody>
                  <a:tcPr marL="5973" marR="5973" marT="0" marB="0"/>
                </a:tc>
                <a:tc>
                  <a:txBody>
                    <a:bodyPr/>
                    <a:lstStyle/>
                    <a:p>
                      <a:pPr algn="ctr">
                        <a:lnSpc>
                          <a:spcPct val="100000"/>
                        </a:lnSpc>
                        <a:spcAft>
                          <a:spcPts val="0"/>
                        </a:spcAft>
                      </a:pPr>
                      <a:r>
                        <a:rPr lang="es-ES" sz="800">
                          <a:effectLst/>
                        </a:rPr>
                        <a:t>-Cuaderno</a:t>
                      </a:r>
                    </a:p>
                    <a:p>
                      <a:pPr algn="ctr">
                        <a:lnSpc>
                          <a:spcPct val="100000"/>
                        </a:lnSpc>
                        <a:spcAft>
                          <a:spcPts val="0"/>
                        </a:spcAft>
                      </a:pPr>
                      <a:r>
                        <a:rPr lang="es-ES" sz="800">
                          <a:effectLst/>
                        </a:rPr>
                        <a:t>-Lápices y colores</a:t>
                      </a:r>
                    </a:p>
                    <a:p>
                      <a:pPr algn="ctr">
                        <a:lnSpc>
                          <a:spcPct val="100000"/>
                        </a:lnSpc>
                        <a:spcAft>
                          <a:spcPts val="0"/>
                        </a:spcAft>
                      </a:pPr>
                      <a:r>
                        <a:rPr lang="es-ES" sz="800">
                          <a:effectLst/>
                        </a:rPr>
                        <a:t>-Marcadores</a:t>
                      </a:r>
                    </a:p>
                    <a:p>
                      <a:pPr algn="ctr">
                        <a:lnSpc>
                          <a:spcPct val="100000"/>
                        </a:lnSpc>
                        <a:spcAft>
                          <a:spcPts val="1000"/>
                        </a:spcAft>
                      </a:pPr>
                      <a:r>
                        <a:rPr lang="es-ES" sz="800">
                          <a:effectLst/>
                        </a:rPr>
                        <a:t>-Tablero</a:t>
                      </a:r>
                      <a:endParaRPr lang="es-ES" sz="8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1000"/>
                        </a:spcAft>
                      </a:pPr>
                      <a:r>
                        <a:rPr lang="es-ES" sz="800">
                          <a:effectLst/>
                        </a:rPr>
                        <a:t> </a:t>
                      </a:r>
                      <a:endParaRPr lang="es-ES" sz="8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r>
              <a:tr h="815132">
                <a:tc>
                  <a:txBody>
                    <a:bodyPr/>
                    <a:lstStyle/>
                    <a:p>
                      <a:pPr algn="ctr">
                        <a:lnSpc>
                          <a:spcPct val="100000"/>
                        </a:lnSpc>
                        <a:spcAft>
                          <a:spcPts val="0"/>
                        </a:spcAft>
                      </a:pPr>
                      <a:r>
                        <a:rPr lang="es-ES" sz="800" dirty="0">
                          <a:effectLst/>
                        </a:rPr>
                        <a:t>GÉNERO LÍRICO</a:t>
                      </a:r>
                    </a:p>
                    <a:p>
                      <a:pPr algn="ct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0"/>
                        </a:spcAft>
                      </a:pPr>
                      <a:r>
                        <a:rPr lang="es-ES" sz="800">
                          <a:effectLst/>
                        </a:rPr>
                        <a:t> </a:t>
                      </a:r>
                    </a:p>
                    <a:p>
                      <a:pPr>
                        <a:lnSpc>
                          <a:spcPct val="100000"/>
                        </a:lnSpc>
                        <a:spcAft>
                          <a:spcPts val="1000"/>
                        </a:spcAft>
                      </a:pPr>
                      <a:r>
                        <a:rPr lang="es-ES" sz="800">
                          <a:effectLst/>
                        </a:rPr>
                        <a:t>Adecua la entonación y la pronunciación a las exigencias de las situaciones comunicativas en que participo.</a:t>
                      </a:r>
                      <a:endParaRPr lang="es-ES" sz="8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just">
                        <a:lnSpc>
                          <a:spcPct val="100000"/>
                        </a:lnSpc>
                        <a:spcAft>
                          <a:spcPts val="0"/>
                        </a:spcAft>
                      </a:pPr>
                      <a:r>
                        <a:rPr lang="es-ES" sz="800" dirty="0">
                          <a:effectLst/>
                        </a:rPr>
                        <a:t> </a:t>
                      </a:r>
                      <a:r>
                        <a:rPr lang="es-ES" sz="1000" b="1" dirty="0" smtClean="0">
                          <a:effectLst/>
                        </a:rPr>
                        <a:t>Creando </a:t>
                      </a:r>
                      <a:r>
                        <a:rPr lang="es-ES" sz="1000" b="1" dirty="0">
                          <a:effectLst/>
                        </a:rPr>
                        <a:t>mi canción</a:t>
                      </a:r>
                    </a:p>
                    <a:p>
                      <a:pPr>
                        <a:lnSpc>
                          <a:spcPct val="100000"/>
                        </a:lnSpc>
                        <a:spcAft>
                          <a:spcPts val="0"/>
                        </a:spcAft>
                      </a:pPr>
                      <a:r>
                        <a:rPr lang="es-ES" sz="800" dirty="0">
                          <a:effectLst/>
                        </a:rPr>
                        <a:t>Se inicia la clase, cantando, luego se analizan los conceptos utilizados en las canciones escuchadas </a:t>
                      </a:r>
                    </a:p>
                    <a:p>
                      <a:pPr algn="just">
                        <a:lnSpc>
                          <a:spcPct val="100000"/>
                        </a:lnSpc>
                        <a:spcAft>
                          <a:spcPts val="0"/>
                        </a:spcAft>
                      </a:pPr>
                      <a:r>
                        <a:rPr lang="es-ES" sz="800" dirty="0">
                          <a:effectLst/>
                        </a:rPr>
                        <a:t> </a:t>
                      </a:r>
                    </a:p>
                    <a:p>
                      <a:pPr>
                        <a:lnSpc>
                          <a:spcPct val="100000"/>
                        </a:lnSpc>
                        <a:spcAft>
                          <a:spcPts val="0"/>
                        </a:spcAft>
                      </a:pPr>
                      <a:r>
                        <a:rPr lang="es-ES" sz="800" dirty="0">
                          <a:effectLst/>
                        </a:rPr>
                        <a:t>Posteriormente los estudiantes realizaran en una hoja su creación lírica de su preferencia (poema, canción etc.) Por último, expondrán esa creación a sus compañeros, </a:t>
                      </a:r>
                    </a:p>
                  </a:txBody>
                  <a:tcPr marL="5973" marR="5973" marT="0" marB="0"/>
                </a:tc>
                <a:tc>
                  <a:txBody>
                    <a:bodyPr/>
                    <a:lstStyle/>
                    <a:p>
                      <a:pPr algn="ctr">
                        <a:lnSpc>
                          <a:spcPct val="100000"/>
                        </a:lnSpc>
                        <a:spcAft>
                          <a:spcPts val="0"/>
                        </a:spcAft>
                      </a:pPr>
                      <a:r>
                        <a:rPr lang="es-ES" sz="800" dirty="0">
                          <a:effectLst/>
                        </a:rPr>
                        <a:t> </a:t>
                      </a:r>
                    </a:p>
                    <a:p>
                      <a:pPr algn="ctr">
                        <a:lnSpc>
                          <a:spcPct val="100000"/>
                        </a:lnSpc>
                        <a:spcAft>
                          <a:spcPts val="0"/>
                        </a:spcAft>
                      </a:pPr>
                      <a:r>
                        <a:rPr lang="es-ES" sz="800" dirty="0">
                          <a:effectLst/>
                        </a:rPr>
                        <a:t>-Grabadora</a:t>
                      </a:r>
                    </a:p>
                    <a:p>
                      <a:pPr algn="ctr">
                        <a:lnSpc>
                          <a:spcPct val="100000"/>
                        </a:lnSpc>
                        <a:spcAft>
                          <a:spcPts val="0"/>
                        </a:spcAft>
                      </a:pPr>
                      <a:r>
                        <a:rPr lang="es-ES" sz="800" dirty="0">
                          <a:effectLst/>
                        </a:rPr>
                        <a:t>-USB</a:t>
                      </a:r>
                    </a:p>
                    <a:p>
                      <a:pPr algn="ctr">
                        <a:lnSpc>
                          <a:spcPct val="100000"/>
                        </a:lnSpc>
                        <a:spcAft>
                          <a:spcPts val="0"/>
                        </a:spcAft>
                      </a:pPr>
                      <a:r>
                        <a:rPr lang="es-ES" sz="800" dirty="0">
                          <a:effectLst/>
                        </a:rPr>
                        <a:t>-Hojas de block</a:t>
                      </a:r>
                    </a:p>
                    <a:p>
                      <a:pPr algn="ct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r>
              <a:tr h="1266565">
                <a:tc>
                  <a:txBody>
                    <a:bodyPr/>
                    <a:lstStyle/>
                    <a:p>
                      <a:pPr algn="ctr">
                        <a:lnSpc>
                          <a:spcPct val="100000"/>
                        </a:lnSpc>
                        <a:spcAft>
                          <a:spcPts val="0"/>
                        </a:spcAft>
                      </a:pPr>
                      <a:r>
                        <a:rPr lang="es-ES" sz="800" dirty="0">
                          <a:effectLst/>
                        </a:rPr>
                        <a:t>Pensamiento variacional y</a:t>
                      </a:r>
                    </a:p>
                    <a:p>
                      <a:pPr algn="ctr">
                        <a:lnSpc>
                          <a:spcPct val="100000"/>
                        </a:lnSpc>
                        <a:spcAft>
                          <a:spcPts val="1000"/>
                        </a:spcAft>
                      </a:pPr>
                      <a:r>
                        <a:rPr lang="es-ES" sz="800" dirty="0">
                          <a:effectLst/>
                        </a:rPr>
                        <a:t>sistemas algebraicos y analíticos</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l">
                        <a:lnSpc>
                          <a:spcPct val="100000"/>
                        </a:lnSpc>
                        <a:spcAft>
                          <a:spcPts val="0"/>
                        </a:spcAft>
                      </a:pPr>
                      <a:r>
                        <a:rPr lang="es-ES" sz="800" dirty="0">
                          <a:effectLst/>
                        </a:rPr>
                        <a:t>Predice patrones de variación en una secuencia numérica, geométrica o gráfica.</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just">
                        <a:lnSpc>
                          <a:spcPct val="100000"/>
                        </a:lnSpc>
                        <a:spcAft>
                          <a:spcPts val="0"/>
                        </a:spcAft>
                      </a:pPr>
                      <a:r>
                        <a:rPr lang="es-ES" sz="800" dirty="0">
                          <a:effectLst/>
                        </a:rPr>
                        <a:t> </a:t>
                      </a:r>
                      <a:r>
                        <a:rPr lang="es-ES" sz="1000" b="1" dirty="0" smtClean="0">
                          <a:effectLst/>
                        </a:rPr>
                        <a:t>El </a:t>
                      </a:r>
                      <a:r>
                        <a:rPr lang="es-ES" sz="1000" b="1" dirty="0">
                          <a:effectLst/>
                        </a:rPr>
                        <a:t>acertijo</a:t>
                      </a:r>
                    </a:p>
                    <a:p>
                      <a:pPr>
                        <a:lnSpc>
                          <a:spcPct val="100000"/>
                        </a:lnSpc>
                        <a:spcAft>
                          <a:spcPts val="0"/>
                        </a:spcAft>
                      </a:pPr>
                      <a:r>
                        <a:rPr lang="es-ES" sz="800" dirty="0">
                          <a:effectLst/>
                        </a:rPr>
                        <a:t>Se inicia la clase proponiendo un acertijo numérico, y se asigna un tiempo de 5 minutos para ser resuelto en el cuaderno, teniendo en cuenta que difícilmente un estudiante podría solucionarlo.</a:t>
                      </a:r>
                    </a:p>
                    <a:p>
                      <a:pPr>
                        <a:lnSpc>
                          <a:spcPct val="100000"/>
                        </a:lnSpc>
                        <a:spcAft>
                          <a:spcPts val="0"/>
                        </a:spcAft>
                      </a:pPr>
                      <a:r>
                        <a:rPr lang="es-ES" sz="800" dirty="0">
                          <a:effectLst/>
                        </a:rPr>
                        <a:t>Se continua la clase exponiendo las propiedades de la suma, con las que sutilmente se le brinda al estudiante la forma de solucionar el acertijo numérico sin decirlo directamente, al finalizar la clase se les propone nuevamente un tiempo de 5 minutos para que con los nuevos conocimientos adquiridos intenten resolver el acertijo matemático, sabiendo el docente que en esta ocasión podrá ser resuelto</a:t>
                      </a:r>
                      <a:r>
                        <a:rPr lang="es-ES" sz="800" dirty="0" smtClean="0">
                          <a:effectLst/>
                        </a:rPr>
                        <a:t>.</a:t>
                      </a:r>
                      <a:endParaRPr lang="es-ES" sz="800" dirty="0">
                        <a:effectLst/>
                      </a:endParaRPr>
                    </a:p>
                  </a:txBody>
                  <a:tcPr marL="5973" marR="5973" marT="0" marB="0"/>
                </a:tc>
                <a:tc>
                  <a:txBody>
                    <a:bodyPr/>
                    <a:lstStyle/>
                    <a:p>
                      <a:pPr algn="ctr">
                        <a:lnSpc>
                          <a:spcPct val="100000"/>
                        </a:lnSpc>
                        <a:spcAft>
                          <a:spcPts val="0"/>
                        </a:spcAft>
                      </a:pPr>
                      <a:r>
                        <a:rPr lang="es-ES" sz="800" dirty="0">
                          <a:effectLst/>
                        </a:rPr>
                        <a:t>-Lecturas preparadas</a:t>
                      </a:r>
                    </a:p>
                    <a:p>
                      <a:pPr algn="ctr">
                        <a:lnSpc>
                          <a:spcPct val="100000"/>
                        </a:lnSpc>
                        <a:spcAft>
                          <a:spcPts val="0"/>
                        </a:spcAft>
                      </a:pPr>
                      <a:r>
                        <a:rPr lang="es-ES" sz="800" dirty="0">
                          <a:effectLst/>
                        </a:rPr>
                        <a:t>-Tablero de clases</a:t>
                      </a:r>
                    </a:p>
                    <a:p>
                      <a:pPr algn="ctr">
                        <a:lnSpc>
                          <a:spcPct val="100000"/>
                        </a:lnSpc>
                        <a:spcAft>
                          <a:spcPts val="0"/>
                        </a:spcAft>
                      </a:pPr>
                      <a:r>
                        <a:rPr lang="es-ES" sz="800" dirty="0">
                          <a:effectLst/>
                        </a:rPr>
                        <a:t>-Lápiz</a:t>
                      </a:r>
                    </a:p>
                    <a:p>
                      <a:pPr algn="ctr">
                        <a:lnSpc>
                          <a:spcPct val="100000"/>
                        </a:lnSpc>
                        <a:spcAft>
                          <a:spcPts val="0"/>
                        </a:spcAft>
                      </a:pPr>
                      <a:r>
                        <a:rPr lang="es-ES" sz="800" dirty="0">
                          <a:effectLst/>
                        </a:rPr>
                        <a:t>-Cuaderno</a:t>
                      </a:r>
                    </a:p>
                    <a:p>
                      <a:pPr algn="ct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r>
              <a:tr h="950987">
                <a:tc>
                  <a:txBody>
                    <a:bodyPr/>
                    <a:lstStyle/>
                    <a:p>
                      <a:pPr algn="ctr">
                        <a:lnSpc>
                          <a:spcPct val="100000"/>
                        </a:lnSpc>
                        <a:spcAft>
                          <a:spcPts val="0"/>
                        </a:spcAft>
                      </a:pPr>
                      <a:r>
                        <a:rPr lang="es-ES" sz="800" dirty="0">
                          <a:effectLst/>
                        </a:rPr>
                        <a:t>Pensamiento variacional y</a:t>
                      </a:r>
                    </a:p>
                    <a:p>
                      <a:pPr algn="ctr">
                        <a:lnSpc>
                          <a:spcPct val="100000"/>
                        </a:lnSpc>
                        <a:spcAft>
                          <a:spcPts val="1000"/>
                        </a:spcAft>
                      </a:pPr>
                      <a:r>
                        <a:rPr lang="es-ES" sz="800" dirty="0">
                          <a:effectLst/>
                        </a:rPr>
                        <a:t>sistemas algebraicos y analíticos</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0"/>
                        </a:spcAft>
                      </a:pPr>
                      <a:r>
                        <a:rPr lang="es-ES" sz="800">
                          <a:effectLst/>
                        </a:rPr>
                        <a:t>Predice patrones de variación en una secuencia numérica, geométrica o gráfica.</a:t>
                      </a:r>
                      <a:endParaRPr lang="es-ES" sz="8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just">
                        <a:lnSpc>
                          <a:spcPct val="100000"/>
                        </a:lnSpc>
                        <a:spcAft>
                          <a:spcPts val="0"/>
                        </a:spcAft>
                      </a:pPr>
                      <a:r>
                        <a:rPr lang="es-ES" sz="800" dirty="0">
                          <a:effectLst/>
                        </a:rPr>
                        <a:t> </a:t>
                      </a:r>
                      <a:r>
                        <a:rPr lang="es-ES" sz="1000" b="1" dirty="0" smtClean="0">
                          <a:effectLst/>
                        </a:rPr>
                        <a:t>El </a:t>
                      </a:r>
                      <a:r>
                        <a:rPr lang="es-ES" sz="1000" b="1" dirty="0">
                          <a:effectLst/>
                        </a:rPr>
                        <a:t>valor desconocido</a:t>
                      </a:r>
                    </a:p>
                    <a:p>
                      <a:pPr algn="just">
                        <a:lnSpc>
                          <a:spcPct val="100000"/>
                        </a:lnSpc>
                        <a:spcAft>
                          <a:spcPts val="0"/>
                        </a:spcAft>
                      </a:pPr>
                      <a:r>
                        <a:rPr lang="es-ES" sz="800" dirty="0">
                          <a:effectLst/>
                        </a:rPr>
                        <a:t>En el intermedio de la clase de matemáticas, Se asigna a cada estudiante una ficha de cartulina en la que aparecen figuras que deben ser relacionadas para obtener un resultado y se les propone que lo resuelvan en menos de 5 minutos, ofreciendo al primero que lo resuelva una nota compensatoria.</a:t>
                      </a:r>
                    </a:p>
                    <a:p>
                      <a:pPr algn="just">
                        <a:lnSpc>
                          <a:spcPct val="100000"/>
                        </a:lnSpc>
                        <a:spcAft>
                          <a:spcPts val="0"/>
                        </a:spcAft>
                      </a:pPr>
                      <a:r>
                        <a:rPr lang="es-ES" sz="800" dirty="0">
                          <a:effectLst/>
                        </a:rPr>
                        <a:t>Esta actividad puede funcionar como pausa activa y podría ser realizada por los estudiantes en grupo</a:t>
                      </a:r>
                      <a:r>
                        <a:rPr lang="es-ES" sz="800" dirty="0" smtClean="0">
                          <a:effectLst/>
                        </a:rPr>
                        <a:t>.</a:t>
                      </a:r>
                      <a:endParaRPr lang="es-ES" sz="800" dirty="0">
                        <a:effectLst/>
                      </a:endParaRPr>
                    </a:p>
                  </a:txBody>
                  <a:tcPr marL="5973" marR="5973" marT="0" marB="0"/>
                </a:tc>
                <a:tc>
                  <a:txBody>
                    <a:bodyPr/>
                    <a:lstStyle/>
                    <a:p>
                      <a:pPr algn="ctr">
                        <a:lnSpc>
                          <a:spcPct val="100000"/>
                        </a:lnSpc>
                        <a:spcAft>
                          <a:spcPts val="0"/>
                        </a:spcAft>
                      </a:pPr>
                      <a:r>
                        <a:rPr lang="es-ES" sz="800" dirty="0">
                          <a:effectLst/>
                        </a:rPr>
                        <a:t>-Fichas de cartulina</a:t>
                      </a:r>
                    </a:p>
                    <a:p>
                      <a:pPr algn="ctr">
                        <a:lnSpc>
                          <a:spcPct val="100000"/>
                        </a:lnSpc>
                        <a:spcAft>
                          <a:spcPts val="0"/>
                        </a:spcAft>
                      </a:pPr>
                      <a:r>
                        <a:rPr lang="es-ES" sz="800" dirty="0">
                          <a:effectLst/>
                        </a:rPr>
                        <a:t>-Lecturas preparadas</a:t>
                      </a:r>
                    </a:p>
                    <a:p>
                      <a:pPr algn="ctr">
                        <a:lnSpc>
                          <a:spcPct val="100000"/>
                        </a:lnSpc>
                        <a:spcAft>
                          <a:spcPts val="0"/>
                        </a:spcAft>
                      </a:pPr>
                      <a:r>
                        <a:rPr lang="es-ES" sz="800" dirty="0">
                          <a:effectLst/>
                        </a:rPr>
                        <a:t>-Tablero de clases</a:t>
                      </a:r>
                    </a:p>
                    <a:p>
                      <a:pPr algn="ctr">
                        <a:lnSpc>
                          <a:spcPct val="100000"/>
                        </a:lnSpc>
                        <a:spcAft>
                          <a:spcPts val="0"/>
                        </a:spcAft>
                      </a:pPr>
                      <a:r>
                        <a:rPr lang="es-ES" sz="800" dirty="0">
                          <a:effectLst/>
                        </a:rPr>
                        <a:t>-Lápiz</a:t>
                      </a:r>
                    </a:p>
                    <a:p>
                      <a:pPr algn="ctr">
                        <a:lnSpc>
                          <a:spcPct val="100000"/>
                        </a:lnSpc>
                        <a:spcAft>
                          <a:spcPts val="0"/>
                        </a:spcAft>
                      </a:pPr>
                      <a:r>
                        <a:rPr lang="es-ES" sz="800" dirty="0">
                          <a:effectLst/>
                        </a:rPr>
                        <a:t>-Cuaderno</a:t>
                      </a:r>
                    </a:p>
                    <a:p>
                      <a:pPr algn="ct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1000"/>
                        </a:spcAft>
                      </a:pPr>
                      <a:r>
                        <a:rPr lang="es-ES" sz="800">
                          <a:effectLst/>
                        </a:rPr>
                        <a:t> </a:t>
                      </a:r>
                      <a:endParaRPr lang="es-ES" sz="8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r>
              <a:tr h="815132">
                <a:tc>
                  <a:txBody>
                    <a:bodyPr/>
                    <a:lstStyle/>
                    <a:p>
                      <a:pPr algn="ctr">
                        <a:lnSpc>
                          <a:spcPct val="100000"/>
                        </a:lnSpc>
                        <a:spcAft>
                          <a:spcPts val="0"/>
                        </a:spcAft>
                      </a:pPr>
                      <a:r>
                        <a:rPr lang="es-ES" sz="800" dirty="0">
                          <a:effectLst/>
                        </a:rPr>
                        <a:t>Pensamiento variacional y</a:t>
                      </a:r>
                    </a:p>
                    <a:p>
                      <a:pPr algn="ctr">
                        <a:lnSpc>
                          <a:spcPct val="100000"/>
                        </a:lnSpc>
                        <a:spcAft>
                          <a:spcPts val="1000"/>
                        </a:spcAft>
                      </a:pPr>
                      <a:r>
                        <a:rPr lang="es-ES" sz="800" dirty="0">
                          <a:effectLst/>
                        </a:rPr>
                        <a:t>sistemas algebraicos y analíticos</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ctr">
                        <a:lnSpc>
                          <a:spcPct val="100000"/>
                        </a:lnSpc>
                        <a:spcAft>
                          <a:spcPts val="0"/>
                        </a:spcAft>
                      </a:pPr>
                      <a:r>
                        <a:rPr lang="es-ES" sz="800">
                          <a:effectLst/>
                        </a:rPr>
                        <a:t>Predice patrones de variación en una secuencia numérica, geométrica o gráfica.</a:t>
                      </a:r>
                      <a:endParaRPr lang="es-ES" sz="80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gn="just">
                        <a:lnSpc>
                          <a:spcPct val="100000"/>
                        </a:lnSpc>
                        <a:spcAft>
                          <a:spcPts val="0"/>
                        </a:spcAft>
                      </a:pPr>
                      <a:r>
                        <a:rPr lang="es-ES" sz="1000" dirty="0">
                          <a:effectLst/>
                        </a:rPr>
                        <a:t> </a:t>
                      </a:r>
                      <a:r>
                        <a:rPr lang="es-ES" sz="1000" b="1" dirty="0" smtClean="0">
                          <a:effectLst/>
                        </a:rPr>
                        <a:t>Sopa </a:t>
                      </a:r>
                      <a:r>
                        <a:rPr lang="es-ES" sz="1000" b="1" dirty="0">
                          <a:effectLst/>
                        </a:rPr>
                        <a:t>de números</a:t>
                      </a:r>
                    </a:p>
                    <a:p>
                      <a:pPr algn="just">
                        <a:lnSpc>
                          <a:spcPct val="100000"/>
                        </a:lnSpc>
                        <a:spcAft>
                          <a:spcPts val="0"/>
                        </a:spcAft>
                      </a:pPr>
                      <a:r>
                        <a:rPr lang="es-ES" sz="800" dirty="0">
                          <a:effectLst/>
                        </a:rPr>
                        <a:t>En el intermedio de la clase de matemáticas, Se asigna a cada estudiante una ficha de cartulina en la que aparece una sopa de números que podría ser resuelta usando las operaciones básicas de la aritmética.</a:t>
                      </a:r>
                    </a:p>
                    <a:p>
                      <a:pPr algn="just">
                        <a:lnSpc>
                          <a:spcPct val="100000"/>
                        </a:lnSpc>
                        <a:spcAft>
                          <a:spcPts val="0"/>
                        </a:spcAft>
                      </a:pPr>
                      <a:r>
                        <a:rPr lang="es-ES" sz="800" dirty="0">
                          <a:effectLst/>
                        </a:rPr>
                        <a:t>Esta actividad puede funcionar como pausa activa y podría ser realizada por los estudiantes en grupo</a:t>
                      </a:r>
                      <a:r>
                        <a:rPr lang="es-ES" sz="800" dirty="0" smtClean="0">
                          <a:effectLst/>
                        </a:rPr>
                        <a:t>.</a:t>
                      </a:r>
                      <a:endParaRPr lang="es-ES" sz="800" dirty="0">
                        <a:effectLst/>
                      </a:endParaRPr>
                    </a:p>
                  </a:txBody>
                  <a:tcPr marL="5973" marR="5973" marT="0" marB="0"/>
                </a:tc>
                <a:tc>
                  <a:txBody>
                    <a:bodyPr/>
                    <a:lstStyle/>
                    <a:p>
                      <a:pPr algn="ctr">
                        <a:lnSpc>
                          <a:spcPct val="100000"/>
                        </a:lnSpc>
                        <a:spcAft>
                          <a:spcPts val="0"/>
                        </a:spcAft>
                      </a:pPr>
                      <a:r>
                        <a:rPr lang="es-ES" sz="800" dirty="0">
                          <a:effectLst/>
                        </a:rPr>
                        <a:t>-Fichas de cartulina</a:t>
                      </a:r>
                    </a:p>
                    <a:p>
                      <a:pPr algn="ctr">
                        <a:lnSpc>
                          <a:spcPct val="100000"/>
                        </a:lnSpc>
                        <a:spcAft>
                          <a:spcPts val="0"/>
                        </a:spcAft>
                      </a:pPr>
                      <a:r>
                        <a:rPr lang="es-ES" sz="800" dirty="0">
                          <a:effectLst/>
                        </a:rPr>
                        <a:t>-Lecturas preparadas</a:t>
                      </a:r>
                    </a:p>
                    <a:p>
                      <a:pPr algn="ctr">
                        <a:lnSpc>
                          <a:spcPct val="100000"/>
                        </a:lnSpc>
                        <a:spcAft>
                          <a:spcPts val="0"/>
                        </a:spcAft>
                      </a:pPr>
                      <a:r>
                        <a:rPr lang="es-ES" sz="800" dirty="0">
                          <a:effectLst/>
                        </a:rPr>
                        <a:t>-Tablero de clases</a:t>
                      </a:r>
                    </a:p>
                    <a:p>
                      <a:pPr algn="ctr">
                        <a:lnSpc>
                          <a:spcPct val="100000"/>
                        </a:lnSpc>
                        <a:spcAft>
                          <a:spcPts val="0"/>
                        </a:spcAft>
                      </a:pPr>
                      <a:r>
                        <a:rPr lang="es-ES" sz="800" dirty="0">
                          <a:effectLst/>
                        </a:rPr>
                        <a:t>-Lápiz</a:t>
                      </a:r>
                    </a:p>
                    <a:p>
                      <a:pPr algn="ctr">
                        <a:lnSpc>
                          <a:spcPct val="100000"/>
                        </a:lnSpc>
                        <a:spcAft>
                          <a:spcPts val="1000"/>
                        </a:spcAft>
                      </a:pPr>
                      <a:r>
                        <a:rPr lang="es-ES" sz="800" dirty="0">
                          <a:effectLst/>
                        </a:rPr>
                        <a:t>-Cuaderno</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nchor="ctr"/>
                </a:tc>
                <a:tc>
                  <a:txBody>
                    <a:bodyPr/>
                    <a:lstStyle/>
                    <a:p>
                      <a:pPr>
                        <a:lnSpc>
                          <a:spcPct val="100000"/>
                        </a:lnSpc>
                        <a:spcAft>
                          <a:spcPts val="1000"/>
                        </a:spcAft>
                      </a:pPr>
                      <a:r>
                        <a:rPr lang="es-ES" sz="800" dirty="0">
                          <a:effectLst/>
                        </a:rPr>
                        <a:t> </a:t>
                      </a:r>
                      <a:endParaRPr lang="es-ES" sz="800" dirty="0">
                        <a:effectLst/>
                        <a:latin typeface="Calibri" panose="020F0502020204030204" pitchFamily="34" charset="0"/>
                        <a:ea typeface="Calibri" panose="020F0502020204030204" pitchFamily="34" charset="0"/>
                        <a:cs typeface="Calibri" panose="020F0502020204030204" pitchFamily="34" charset="0"/>
                      </a:endParaRPr>
                    </a:p>
                  </a:txBody>
                  <a:tcPr marL="5973" marR="5973" marT="0" marB="0"/>
                </a:tc>
              </a:tr>
            </a:tbl>
          </a:graphicData>
        </a:graphic>
      </p:graphicFrame>
    </p:spTree>
    <p:extLst>
      <p:ext uri="{BB962C8B-B14F-4D97-AF65-F5344CB8AC3E}">
        <p14:creationId xmlns:p14="http://schemas.microsoft.com/office/powerpoint/2010/main" val="3893421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6295" y="18803"/>
            <a:ext cx="4056472" cy="625141"/>
          </a:xfrm>
        </p:spPr>
        <p:txBody>
          <a:bodyPr>
            <a:normAutofit fontScale="90000"/>
          </a:bodyPr>
          <a:lstStyle/>
          <a:p>
            <a:r>
              <a:rPr lang="es-ES" b="1" dirty="0" smtClean="0">
                <a:effectLst>
                  <a:outerShdw blurRad="38100" dist="38100" dir="2700000" algn="tl">
                    <a:srgbClr val="000000">
                      <a:alpha val="43137"/>
                    </a:srgbClr>
                  </a:outerShdw>
                </a:effectLst>
              </a:rPr>
              <a:t>RESULTADOS</a:t>
            </a:r>
            <a:endParaRPr lang="es-ES" b="1" dirty="0">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1816294" y="884033"/>
            <a:ext cx="455813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7675"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A</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ctividad 1. Encuentra la palabra</a:t>
            </a:r>
            <a:r>
              <a:rPr kumimoji="0" lang="es-CO" altLang="es-ES"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CO" altLang="es-ES"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Esta actividad fue diseñada con el objetivo específico, de </a:t>
            </a:r>
            <a:r>
              <a:rPr kumimoji="0" lang="es-ES" altLang="es-ES"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estimular los procesos cognitivos involucrados en la lectura como la asociación, el análisis y la memoria, además de fortalecer el objetivo específico</a:t>
            </a:r>
            <a:r>
              <a:rPr kumimoji="0" lang="es-ES" altLang="es-ES" sz="1400"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cuyo fin es interpretar adecuadamente las palabras sinónimas y antónimas, reforzando la clase con una actividad lúdica, la cual estimula la participación del estudiante en clase y permite poner en práctica los conocimientos adquiridos de una forma agradable para el estudiante, el cual a través de esta estrategia no se sentirá frustrado si fallara en su interpretación, si no que por el contrario espera su turno para intentarlo de nuevo.</a:t>
            </a:r>
            <a:endParaRPr kumimoji="0" lang="es-ES" altLang="es-ES" sz="1400" b="0" i="0" u="none" strike="noStrike" cap="none" normalizeH="0" baseline="0" dirty="0" smtClean="0">
              <a:ln>
                <a:noFill/>
              </a:ln>
              <a:solidFill>
                <a:schemeClr val="tx1"/>
              </a:solidFill>
              <a:effectLst/>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2705456135"/>
              </p:ext>
            </p:extLst>
          </p:nvPr>
        </p:nvGraphicFramePr>
        <p:xfrm>
          <a:off x="2038350" y="3777133"/>
          <a:ext cx="4057650" cy="27622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0" y="322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8"/>
          <p:cNvSpPr>
            <a:spLocks noChangeArrowheads="1"/>
          </p:cNvSpPr>
          <p:nvPr/>
        </p:nvSpPr>
        <p:spPr bwMode="auto">
          <a:xfrm>
            <a:off x="7189097" y="849669"/>
            <a:ext cx="435354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7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7675"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A</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ctividad 2, Mi cuento</a:t>
            </a:r>
            <a:r>
              <a:rPr kumimoji="0" lang="es-ES" altLang="es-ES" sz="1400" b="1"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400"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Esta actividad permitió a los estudiantes plasmar su creatividad e imaginación en la elaboración del cuento, además permitió corroborar el escaso léxico que emplean para la expresión de sus ideas. Esta actividad permite al docente elaborar acciones que permitan a los estudiantes ampliar su léxico.</a:t>
            </a:r>
            <a:endParaRPr kumimoji="0" lang="es-ES" altLang="es-ES" sz="1400" b="0" i="0" u="none" strike="noStrike" cap="none" normalizeH="0" baseline="0" dirty="0" smtClean="0">
              <a:ln>
                <a:noFill/>
              </a:ln>
              <a:solidFill>
                <a:schemeClr val="tx1"/>
              </a:solidFill>
              <a:effectLst/>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endParaRPr>
          </a:p>
        </p:txBody>
      </p:sp>
      <p:graphicFrame>
        <p:nvGraphicFramePr>
          <p:cNvPr id="11" name="Gráfico 10"/>
          <p:cNvGraphicFramePr/>
          <p:nvPr>
            <p:extLst>
              <p:ext uri="{D42A27DB-BD31-4B8C-83A1-F6EECF244321}">
                <p14:modId xmlns:p14="http://schemas.microsoft.com/office/powerpoint/2010/main" val="2792054336"/>
              </p:ext>
            </p:extLst>
          </p:nvPr>
        </p:nvGraphicFramePr>
        <p:xfrm>
          <a:off x="7189097" y="3777133"/>
          <a:ext cx="4353548"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9"/>
          <p:cNvSpPr>
            <a:spLocks noChangeArrowheads="1"/>
          </p:cNvSpPr>
          <p:nvPr/>
        </p:nvSpPr>
        <p:spPr bwMode="auto">
          <a:xfrm>
            <a:off x="4631981" y="53997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7008906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07096" y="920822"/>
            <a:ext cx="404900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7675"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A</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ctividad 3, Creando mi canci</a:t>
            </a:r>
            <a:r>
              <a:rPr kumimoji="0" lang="es-ES" altLang="es-ES" sz="1400" b="0" i="0" u="none" strike="noStrike" cap="none" normalizeH="0" baseline="0" dirty="0" smtClean="0" bmk="">
                <a:ln>
                  <a:noFill/>
                </a:ln>
                <a:solidFill>
                  <a:srgbClr val="243F60"/>
                </a:solidFill>
                <a:effectLst/>
                <a:latin typeface="Cambria" panose="02040503050406030204" pitchFamily="18" charset="0"/>
                <a:ea typeface="Cambria" panose="02040503050406030204" pitchFamily="18" charset="0"/>
                <a:cs typeface="Times New Roman" panose="02020603050405020304" pitchFamily="18" charset="0"/>
              </a:rPr>
              <a:t>ó</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n</a:t>
            </a:r>
            <a:r>
              <a:rPr kumimoji="0" lang="es-ES" altLang="es-ES" sz="1400" b="1"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400"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Esta actividad permitió a los estudiantes plasmar su creatividad e imaginación en la elaboración del género lírico de su preferencia (canción, poesía, etc.), permitiendo también practicar el concepto de las rimas. Se aprecia la participación en los estudiantes para este tipo de actividades dado a que se utilizó la música los estudiantes mostraron su entusiasmo e interés en participar, los cuales, aunque presentaron algunas dificultades sus sentimientos en las canciones no se desilusionaron.</a:t>
            </a:r>
            <a:endParaRPr kumimoji="0" lang="es-ES" altLang="es-ES" sz="1400" b="0" i="0" u="none" strike="noStrike" cap="none" normalizeH="0" baseline="0" dirty="0" smtClean="0">
              <a:ln>
                <a:noFill/>
              </a:ln>
              <a:solidFill>
                <a:schemeClr val="tx1"/>
              </a:solidFill>
              <a:effectLst/>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4170902768"/>
              </p:ext>
            </p:extLst>
          </p:nvPr>
        </p:nvGraphicFramePr>
        <p:xfrm>
          <a:off x="2107096" y="3747752"/>
          <a:ext cx="4049005" cy="286930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2107096" y="70894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5"/>
          <p:cNvSpPr>
            <a:spLocks noChangeArrowheads="1"/>
          </p:cNvSpPr>
          <p:nvPr/>
        </p:nvSpPr>
        <p:spPr bwMode="auto">
          <a:xfrm>
            <a:off x="6881030" y="890044"/>
            <a:ext cx="45423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7675"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A</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ctividad 4, El acertijo</a:t>
            </a:r>
            <a:r>
              <a:rPr kumimoji="0" lang="es-ES" altLang="es-ES" sz="1400" b="1"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400"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Esta actividad permite al docente evidenciar la utilidad de los conocimientos impartidos durante la clase, motivando al estudiante a continuar su proceso académico a través de una estrategia lúdica que desafía la capacidad cognitiva del estudiante y que después de la clase podrá observar los logros alcanzados.</a:t>
            </a:r>
            <a:endParaRPr kumimoji="0" lang="es-ES" altLang="es-ES" sz="1400" b="0" i="0" u="none" strike="noStrike" cap="none" normalizeH="0" baseline="0" dirty="0" smtClean="0">
              <a:ln>
                <a:noFill/>
              </a:ln>
              <a:solidFill>
                <a:schemeClr val="tx1"/>
              </a:solidFill>
              <a:effectLst/>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694452872"/>
              </p:ext>
            </p:extLst>
          </p:nvPr>
        </p:nvGraphicFramePr>
        <p:xfrm>
          <a:off x="6881030" y="3747752"/>
          <a:ext cx="4542344" cy="286930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ChangeArrowheads="1"/>
          </p:cNvSpPr>
          <p:nvPr/>
        </p:nvSpPr>
        <p:spPr bwMode="auto">
          <a:xfrm>
            <a:off x="6271430" y="54235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Título 1"/>
          <p:cNvSpPr>
            <a:spLocks noGrp="1"/>
          </p:cNvSpPr>
          <p:nvPr>
            <p:ph type="title"/>
          </p:nvPr>
        </p:nvSpPr>
        <p:spPr>
          <a:xfrm>
            <a:off x="1816295" y="18803"/>
            <a:ext cx="4056472" cy="625141"/>
          </a:xfrm>
        </p:spPr>
        <p:txBody>
          <a:bodyPr>
            <a:normAutofit fontScale="90000"/>
          </a:bodyPr>
          <a:lstStyle/>
          <a:p>
            <a:r>
              <a:rPr lang="es-ES" b="1" dirty="0" smtClean="0">
                <a:effectLst>
                  <a:outerShdw blurRad="38100" dist="38100" dir="2700000" algn="tl">
                    <a:srgbClr val="000000">
                      <a:alpha val="43137"/>
                    </a:srgbClr>
                  </a:outerShdw>
                </a:effectLst>
              </a:rPr>
              <a:t>RESULTADOS</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113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39647" y="1120414"/>
            <a:ext cx="511963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7675"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A</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ctividad 5, El valor desconocido</a:t>
            </a:r>
            <a:r>
              <a:rPr kumimoji="0" lang="es-ES" altLang="es-ES" sz="1400" b="1"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400"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Esta actividad se propone como estrategia de intermedio con el fin de evitar la monotonía durante la clase, proponiendo una actividad que genera una especie de pausa activa. Sin permitir que el estudiante se aleje demasiado de la temática tratada, haciendo más gratificante la participación en clase.</a:t>
            </a:r>
            <a:endParaRPr kumimoji="0" lang="es-ES" altLang="es-ES" sz="1400" b="0" i="0" u="none" strike="noStrike" cap="none" normalizeH="0" baseline="0" dirty="0" smtClean="0">
              <a:ln>
                <a:noFill/>
              </a:ln>
              <a:solidFill>
                <a:schemeClr val="tx1"/>
              </a:solidFill>
              <a:effectLst/>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2786394801"/>
              </p:ext>
            </p:extLst>
          </p:nvPr>
        </p:nvGraphicFramePr>
        <p:xfrm>
          <a:off x="1590261" y="3344028"/>
          <a:ext cx="5018405" cy="317944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590261" y="71466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5"/>
          <p:cNvSpPr>
            <a:spLocks noChangeArrowheads="1"/>
          </p:cNvSpPr>
          <p:nvPr/>
        </p:nvSpPr>
        <p:spPr bwMode="auto">
          <a:xfrm>
            <a:off x="6709893" y="50999"/>
            <a:ext cx="534958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7675"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A</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ctividad 6, Sopa de n</a:t>
            </a:r>
            <a:r>
              <a:rPr kumimoji="0" lang="es-ES" altLang="es-ES" sz="1400" b="0" i="0" u="none" strike="noStrike" cap="none" normalizeH="0" baseline="0" dirty="0" smtClean="0" bmk="">
                <a:ln>
                  <a:noFill/>
                </a:ln>
                <a:solidFill>
                  <a:srgbClr val="243F60"/>
                </a:solidFill>
                <a:effectLst/>
                <a:latin typeface="Cambria" panose="02040503050406030204" pitchFamily="18" charset="0"/>
                <a:ea typeface="Cambria" panose="02040503050406030204" pitchFamily="18" charset="0"/>
                <a:cs typeface="Times New Roman" panose="02020603050405020304" pitchFamily="18" charset="0"/>
              </a:rPr>
              <a:t>ú</a:t>
            </a:r>
            <a:r>
              <a:rPr kumimoji="0" lang="es-ES" altLang="es-ES" sz="1400" b="0" i="0" u="none" strike="noStrike" cap="none" normalizeH="0" baseline="0" dirty="0" smtClean="0" bmk="">
                <a:ln>
                  <a:noFill/>
                </a:ln>
                <a:solidFill>
                  <a:srgbClr val="243F60"/>
                </a:solidFill>
                <a:effectLst/>
                <a:latin typeface="Times New Roman" panose="02020603050405020304" pitchFamily="18" charset="0"/>
                <a:ea typeface="Cambria" panose="02040503050406030204" pitchFamily="18" charset="0"/>
                <a:cs typeface="Times New Roman" panose="02020603050405020304" pitchFamily="18" charset="0"/>
              </a:rPr>
              <a:t>meros</a:t>
            </a:r>
            <a:r>
              <a:rPr kumimoji="0" lang="es-ES" altLang="es-ES" sz="1400" b="1"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S" altLang="es-ES" sz="1400"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Esta actividad se propone como estrategia de intermedio con el fin de evitar la monotonía durante la clase, proponiendo una actividad que funciona como una especie de pausa activa para la clase, la cual puede ser más dinámica si se realiza a través de competencias proponiendo una competencia para saber quién la puede solucionar primero. Este tipo de estrategias estimulan el desarrollo lógico y la agilidad mental. Para motivar la participación de todos los estudiantes, en especial aquellos con dificultades o más lentos en estos procesos se les indico que las actividades serian evaluadas, evidenciando que, pese a considerar que no serían más rápidos que sus compañeros de estudio participaron de forma activa logrando la realización de la actividad.</a:t>
            </a:r>
            <a:endParaRPr kumimoji="0" lang="es-ES" altLang="es-ES" sz="1400" b="0" i="0" u="none" strike="noStrike" cap="none" normalizeH="0" baseline="0" dirty="0" smtClean="0">
              <a:ln>
                <a:noFill/>
              </a:ln>
              <a:solidFill>
                <a:schemeClr val="tx1"/>
              </a:solidFill>
              <a:effectLst/>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338654522"/>
              </p:ext>
            </p:extLst>
          </p:nvPr>
        </p:nvGraphicFramePr>
        <p:xfrm>
          <a:off x="6983895" y="3313817"/>
          <a:ext cx="4797287" cy="317944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ChangeArrowheads="1"/>
          </p:cNvSpPr>
          <p:nvPr/>
        </p:nvSpPr>
        <p:spPr bwMode="auto">
          <a:xfrm flipV="1">
            <a:off x="6983895" y="6958717"/>
            <a:ext cx="112725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0" name="Título 1"/>
          <p:cNvSpPr>
            <a:spLocks noGrp="1"/>
          </p:cNvSpPr>
          <p:nvPr>
            <p:ph type="title"/>
          </p:nvPr>
        </p:nvSpPr>
        <p:spPr>
          <a:xfrm>
            <a:off x="1816295" y="18803"/>
            <a:ext cx="4056472" cy="625141"/>
          </a:xfrm>
        </p:spPr>
        <p:txBody>
          <a:bodyPr>
            <a:normAutofit fontScale="90000"/>
          </a:bodyPr>
          <a:lstStyle/>
          <a:p>
            <a:r>
              <a:rPr lang="es-ES" b="1" dirty="0" smtClean="0">
                <a:effectLst>
                  <a:outerShdw blurRad="38100" dist="38100" dir="2700000" algn="tl">
                    <a:srgbClr val="000000">
                      <a:alpha val="43137"/>
                    </a:srgbClr>
                  </a:outerShdw>
                </a:effectLst>
              </a:rPr>
              <a:t>RESULTADOS</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591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8045" y="2414273"/>
            <a:ext cx="8435662" cy="2260758"/>
          </a:xfrm>
          <a:effectLst>
            <a:glow rad="101600">
              <a:schemeClr val="accent3">
                <a:satMod val="175000"/>
                <a:alpha val="40000"/>
              </a:schemeClr>
            </a:glow>
          </a:effectLst>
        </p:spPr>
        <p:txBody>
          <a:bodyPr>
            <a:noAutofit/>
          </a:bodyPr>
          <a:lstStyle/>
          <a:p>
            <a:r>
              <a:rPr lang="es-ES" sz="12800" b="1" dirty="0" smtClean="0">
                <a:ln w="9525">
                  <a:solidFill>
                    <a:schemeClr val="bg1"/>
                  </a:solidFill>
                  <a:prstDash val="solid"/>
                </a:ln>
                <a:solidFill>
                  <a:schemeClr val="tx1"/>
                </a:solidFill>
                <a:effectLst>
                  <a:outerShdw blurRad="12700" dist="38100" dir="2700000" algn="tl" rotWithShape="0">
                    <a:schemeClr val="bg1">
                      <a:lumMod val="50000"/>
                    </a:schemeClr>
                  </a:outerShdw>
                  <a:reflection blurRad="6350" stA="60000" endA="900" endPos="58000" dir="5400000" sy="-100000" algn="bl" rotWithShape="0"/>
                </a:effectLst>
              </a:rPr>
              <a:t>GRACIAS</a:t>
            </a:r>
            <a:endParaRPr lang="es-ES" sz="12800" b="1" dirty="0">
              <a:ln w="9525">
                <a:solidFill>
                  <a:schemeClr val="bg1"/>
                </a:solidFill>
                <a:prstDash val="solid"/>
              </a:ln>
              <a:solidFill>
                <a:schemeClr val="tx1"/>
              </a:solidFill>
              <a:effectLst>
                <a:outerShdw blurRad="12700" dist="38100" dir="2700000" algn="tl" rotWithShape="0">
                  <a:schemeClr val="bg1">
                    <a:lumMod val="50000"/>
                  </a:schemeClr>
                </a:outerShdw>
                <a:reflection blurRad="6350" stA="60000" endA="900" endPos="58000" dir="5400000" sy="-100000" algn="bl" rotWithShape="0"/>
              </a:effectLst>
            </a:endParaRPr>
          </a:p>
        </p:txBody>
      </p:sp>
    </p:spTree>
    <p:extLst>
      <p:ext uri="{BB962C8B-B14F-4D97-AF65-F5344CB8AC3E}">
        <p14:creationId xmlns:p14="http://schemas.microsoft.com/office/powerpoint/2010/main" val="2966103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3550297" cy="741051"/>
          </a:xfrm>
        </p:spPr>
        <p:txBody>
          <a:bodyPr>
            <a:normAutofit/>
          </a:bodyPr>
          <a:lstStyle/>
          <a:p>
            <a:r>
              <a:rPr lang="es-ES" b="1" dirty="0" smtClean="0">
                <a:solidFill>
                  <a:schemeClr val="tx1"/>
                </a:solidFill>
                <a:effectLst>
                  <a:outerShdw blurRad="38100" dist="38100" dir="2700000" algn="tl">
                    <a:srgbClr val="000000">
                      <a:alpha val="43137"/>
                    </a:srgbClr>
                  </a:outerShdw>
                </a:effectLst>
              </a:rPr>
              <a:t>JUSTIFICACIÓN</a:t>
            </a:r>
            <a:endParaRPr lang="es-ES" b="1" dirty="0">
              <a:solidFill>
                <a:schemeClr val="tx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700011" y="1365161"/>
            <a:ext cx="9418234" cy="4653566"/>
          </a:xfrm>
        </p:spPr>
        <p:txBody>
          <a:bodyPr>
            <a:noAutofit/>
          </a:bodyPr>
          <a:lstStyle/>
          <a:p>
            <a:r>
              <a:rPr lang="es-ES" sz="1600" dirty="0">
                <a:solidFill>
                  <a:schemeClr val="tx1"/>
                </a:solidFill>
              </a:rPr>
              <a:t>La apatía por el estudio en los estudiantes se debe en muchas ocasiones a la ineficiente metodología o pedagogía de enseñanza implementada por el educador, la falta de motivación del estudiante y la poca comprensión de las temáticas expuestas ahondan más esta situación</a:t>
            </a:r>
            <a:r>
              <a:rPr lang="es-ES" sz="1600" dirty="0" smtClean="0">
                <a:solidFill>
                  <a:schemeClr val="tx1"/>
                </a:solidFill>
              </a:rPr>
              <a:t>.</a:t>
            </a:r>
          </a:p>
          <a:p>
            <a:r>
              <a:rPr lang="es-ES" sz="1600" dirty="0">
                <a:solidFill>
                  <a:schemeClr val="tx1"/>
                </a:solidFill>
              </a:rPr>
              <a:t>Ante esta problemática según, Ernesto Yturralde </a:t>
            </a:r>
            <a:r>
              <a:rPr lang="es-ES" sz="1600" dirty="0" smtClean="0">
                <a:solidFill>
                  <a:schemeClr val="tx1"/>
                </a:solidFill>
              </a:rPr>
              <a:t>Tagle así como otros autores consideran </a:t>
            </a:r>
            <a:r>
              <a:rPr lang="es-ES" sz="1600" dirty="0">
                <a:solidFill>
                  <a:schemeClr val="tx1"/>
                </a:solidFill>
              </a:rPr>
              <a:t>recomendable implementar una estrategia que despierte el interés del estudiante a través de la lúdica o en forma de retos, de manera que el conocimiento de forma sutil adquiera un sentido desafiante y atractivo. Este tipo de actividades académicas deben elaborarse a partir de los elementos disponibles en la institución, los cuáles serán sus herramientas para despertar el interés y curiosidad de sus aprehendientes</a:t>
            </a:r>
            <a:r>
              <a:rPr lang="es-ES" sz="1600" dirty="0" smtClean="0">
                <a:solidFill>
                  <a:schemeClr val="tx1"/>
                </a:solidFill>
              </a:rPr>
              <a:t>.</a:t>
            </a:r>
          </a:p>
          <a:p>
            <a:r>
              <a:rPr lang="es-ES" sz="1600" dirty="0" smtClean="0"/>
              <a:t>Ley 115 de 1994 (Ley general de educación) ARTICULO </a:t>
            </a:r>
            <a:r>
              <a:rPr lang="es-ES" sz="1600" dirty="0"/>
              <a:t>21. Objetivos específicos de la educación básica en el ciclo de primaria</a:t>
            </a:r>
            <a:r>
              <a:rPr lang="es-ES" sz="1600" dirty="0" smtClean="0"/>
              <a:t>.</a:t>
            </a:r>
          </a:p>
          <a:p>
            <a:r>
              <a:rPr lang="es-ES" sz="1600" dirty="0" smtClean="0"/>
              <a:t> a</a:t>
            </a:r>
            <a:r>
              <a:rPr lang="es-ES" sz="1600" dirty="0"/>
              <a:t>) La formación de los valores fundamentales para la convivencia en una sociedad democrática, participativa y pluralista; </a:t>
            </a:r>
            <a:endParaRPr lang="es-ES" sz="1600" dirty="0" smtClean="0"/>
          </a:p>
          <a:p>
            <a:r>
              <a:rPr lang="es-ES" sz="1600" dirty="0" smtClean="0"/>
              <a:t>b</a:t>
            </a:r>
            <a:r>
              <a:rPr lang="es-ES" sz="1600" dirty="0"/>
              <a:t>) </a:t>
            </a:r>
            <a:r>
              <a:rPr lang="es-ES" sz="1600" b="1" dirty="0"/>
              <a:t>El fomento del deseo de saber</a:t>
            </a:r>
            <a:r>
              <a:rPr lang="es-ES" sz="1600" dirty="0"/>
              <a:t>, de la iniciativa personal frente al conocimiento y frente a la realidad social, así como del espíritu crítico;</a:t>
            </a:r>
            <a:endParaRPr lang="es-ES" sz="1600" dirty="0">
              <a:solidFill>
                <a:schemeClr val="tx1"/>
              </a:solidFill>
            </a:endParaRPr>
          </a:p>
          <a:p>
            <a:pPr marL="0" indent="0">
              <a:buNone/>
            </a:pPr>
            <a:endParaRPr lang="es-ES" sz="1600" dirty="0">
              <a:solidFill>
                <a:schemeClr val="tx1"/>
              </a:solidFill>
            </a:endParaRPr>
          </a:p>
        </p:txBody>
      </p:sp>
    </p:spTree>
    <p:extLst>
      <p:ext uri="{BB962C8B-B14F-4D97-AF65-F5344CB8AC3E}">
        <p14:creationId xmlns:p14="http://schemas.microsoft.com/office/powerpoint/2010/main" val="3028660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0041" y="443806"/>
            <a:ext cx="6473801" cy="895597"/>
          </a:xfrm>
        </p:spPr>
        <p:txBody>
          <a:bodyPr/>
          <a:lstStyle/>
          <a:p>
            <a:r>
              <a:rPr lang="es-ES" b="1" dirty="0" smtClean="0">
                <a:effectLst>
                  <a:outerShdw blurRad="38100" dist="38100" dir="2700000" algn="tl">
                    <a:srgbClr val="000000">
                      <a:alpha val="43137"/>
                    </a:srgbClr>
                  </a:outerShdw>
                </a:effectLst>
              </a:rPr>
              <a:t>DEFINICIÓN DEL PROBLEMA</a:t>
            </a:r>
            <a:endParaRPr lang="es-ES"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6880368" y="1519707"/>
            <a:ext cx="4968671" cy="3079959"/>
          </a:xfrm>
          <a:prstGeom prst="rect">
            <a:avLst/>
          </a:prstGeom>
        </p:spPr>
      </p:pic>
      <p:sp>
        <p:nvSpPr>
          <p:cNvPr id="5" name="Rectángulo 4"/>
          <p:cNvSpPr/>
          <p:nvPr/>
        </p:nvSpPr>
        <p:spPr>
          <a:xfrm>
            <a:off x="6818741" y="4679478"/>
            <a:ext cx="5091924" cy="461665"/>
          </a:xfrm>
          <a:prstGeom prst="rect">
            <a:avLst/>
          </a:prstGeom>
        </p:spPr>
        <p:txBody>
          <a:bodyPr wrap="square">
            <a:spAutoFit/>
          </a:bodyPr>
          <a:lstStyle/>
          <a:p>
            <a:pPr algn="ctr"/>
            <a:r>
              <a:rPr lang="es-ES" sz="1200" dirty="0"/>
              <a:t>ubicación geográfica de la institución educativa los chavitos en la ciudad de Cartagena</a:t>
            </a:r>
          </a:p>
        </p:txBody>
      </p:sp>
      <p:sp>
        <p:nvSpPr>
          <p:cNvPr id="7" name="Marcador de contenido 2"/>
          <p:cNvSpPr>
            <a:spLocks noGrp="1"/>
          </p:cNvSpPr>
          <p:nvPr>
            <p:ph idx="1"/>
          </p:nvPr>
        </p:nvSpPr>
        <p:spPr>
          <a:xfrm>
            <a:off x="502834" y="1352282"/>
            <a:ext cx="6199997" cy="4868214"/>
          </a:xfrm>
        </p:spPr>
        <p:txBody>
          <a:bodyPr>
            <a:normAutofit lnSpcReduction="10000"/>
          </a:bodyPr>
          <a:lstStyle/>
          <a:p>
            <a:r>
              <a:rPr lang="es-ES" sz="2000" dirty="0">
                <a:solidFill>
                  <a:schemeClr val="tx1"/>
                </a:solidFill>
              </a:rPr>
              <a:t>Partiendo del concepto de la necesidad del docente del instituto educativo “Los chavitos” en la ciudad de Cartagena, en lo concerniente a realizar el acto educativo de forma más amena y eficiente, a fin de disminuir la desmotivación escolar y lograr un avance cognitivo en sus estudiantes, surge el interrogante:</a:t>
            </a:r>
          </a:p>
          <a:p>
            <a:r>
              <a:rPr lang="es-ES" sz="2000" dirty="0">
                <a:solidFill>
                  <a:schemeClr val="tx1"/>
                </a:solidFill>
              </a:rPr>
              <a:t>¿Cómo elaborar una estrategia didáctica para estimular el aprendizaje en los estudiantes de cuarto y quinto grado del Instituto Educativo “Los Chavitos” en la ciudad de Cartagena, que les permita desarrollar y adquirir conocimientos de forma amena incentivando el aprendizaje autónomo? </a:t>
            </a:r>
          </a:p>
          <a:p>
            <a:endParaRPr lang="es-ES" sz="2000" dirty="0">
              <a:solidFill>
                <a:schemeClr val="tx1"/>
              </a:solidFill>
            </a:endParaRPr>
          </a:p>
        </p:txBody>
      </p:sp>
    </p:spTree>
    <p:extLst>
      <p:ext uri="{BB962C8B-B14F-4D97-AF65-F5344CB8AC3E}">
        <p14:creationId xmlns:p14="http://schemas.microsoft.com/office/powerpoint/2010/main" val="10672748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4435" y="521079"/>
            <a:ext cx="2597261" cy="640445"/>
          </a:xfrm>
        </p:spPr>
        <p:txBody>
          <a:bodyPr/>
          <a:lstStyle/>
          <a:p>
            <a:r>
              <a:rPr lang="es-ES" b="1" dirty="0" smtClean="0">
                <a:effectLst>
                  <a:outerShdw blurRad="38100" dist="38100" dir="2700000" algn="tl">
                    <a:srgbClr val="000000">
                      <a:alpha val="43137"/>
                    </a:srgbClr>
                  </a:outerShdw>
                </a:effectLst>
              </a:rPr>
              <a:t>OBJETIVOS</a:t>
            </a:r>
            <a:endParaRPr lang="es-E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056069" y="1264555"/>
            <a:ext cx="10036420" cy="5342307"/>
          </a:xfrm>
        </p:spPr>
        <p:txBody>
          <a:bodyPr>
            <a:noAutofit/>
          </a:bodyPr>
          <a:lstStyle/>
          <a:p>
            <a:pPr marL="0" indent="0">
              <a:buNone/>
            </a:pPr>
            <a:r>
              <a:rPr lang="es-ES" sz="1400" b="1" dirty="0">
                <a:solidFill>
                  <a:schemeClr val="tx1"/>
                </a:solidFill>
              </a:rPr>
              <a:t>OBJETIVO GENERAL.</a:t>
            </a:r>
          </a:p>
          <a:p>
            <a:r>
              <a:rPr lang="es-ES" sz="1400" dirty="0">
                <a:solidFill>
                  <a:schemeClr val="tx1"/>
                </a:solidFill>
              </a:rPr>
              <a:t>Diseñar una estrategia didáctica que permita a los estudiantes de cuarto y quinto grado de primaria, en el instituto educativo “Los chavitos” de la ciudad de Cartagena, incentivar el deseo de adquirir conocimientos, estimulando la participación del estudiante en las actividades académicas del aula de una forma amena, logrando la adquisición de saberes a través de la curiosidad y la participación a través de propuestas pedagógicas que permitan el desarrollo del aprendizaje autónomo. </a:t>
            </a:r>
            <a:endParaRPr lang="es-ES" sz="1400" dirty="0" smtClean="0">
              <a:solidFill>
                <a:schemeClr val="tx1"/>
              </a:solidFill>
            </a:endParaRPr>
          </a:p>
          <a:p>
            <a:pPr marL="0" indent="0">
              <a:buNone/>
            </a:pPr>
            <a:r>
              <a:rPr lang="es-ES" sz="1400" b="1" dirty="0" smtClean="0">
                <a:solidFill>
                  <a:schemeClr val="tx1"/>
                </a:solidFill>
              </a:rPr>
              <a:t>OBJETIVOS </a:t>
            </a:r>
            <a:r>
              <a:rPr lang="es-ES" sz="1400" b="1" dirty="0">
                <a:solidFill>
                  <a:schemeClr val="tx1"/>
                </a:solidFill>
              </a:rPr>
              <a:t>ESPECÍFICOS.</a:t>
            </a:r>
          </a:p>
          <a:p>
            <a:r>
              <a:rPr lang="es-ES" sz="1400" dirty="0">
                <a:solidFill>
                  <a:schemeClr val="tx1"/>
                </a:solidFill>
              </a:rPr>
              <a:t>Diseñar acciones didácticas que favorezcan el aprendizaje autónomo en niños y niñas de cuarto y quinto grado de primaria, en el instituto educativo “Los chavitos” en la ciudad de Cartagena., por medio de complementos lúdico-académicos tal como la lúdica “el acertijo” la cual es descrita en este documento, que satisfaga las motivaciones requeridas en la información obtenida a través de la entrevista, la observación y el diario de campo</a:t>
            </a:r>
          </a:p>
          <a:p>
            <a:r>
              <a:rPr lang="es-ES" sz="1400" dirty="0">
                <a:solidFill>
                  <a:schemeClr val="tx1"/>
                </a:solidFill>
              </a:rPr>
              <a:t>Generar las herramientas que permitan evaluar las acciones pedagógicas, didácticas y lúdicas utilizadas por los docentes de grado cuarto y quinto de primaria en la enseñanza a sus aprehendientes en el aula de clases. </a:t>
            </a:r>
          </a:p>
          <a:p>
            <a:r>
              <a:rPr lang="es-ES" sz="1400" dirty="0">
                <a:solidFill>
                  <a:schemeClr val="tx1"/>
                </a:solidFill>
              </a:rPr>
              <a:t>Identificar las motivaciones necesarias a través de la entrevista, la observación y el diario de campo, para estimular el aprendizaje autónomo en aprehendientes de cuarto y quinto grado de primaria, en el instituto educativo “Los chavitos” de la ciudad en Cartagena</a:t>
            </a:r>
            <a:r>
              <a:rPr lang="es-ES" sz="1400" dirty="0" smtClean="0">
                <a:solidFill>
                  <a:schemeClr val="tx1"/>
                </a:solidFill>
              </a:rPr>
              <a:t>.</a:t>
            </a:r>
            <a:endParaRPr lang="es-ES" sz="1400" dirty="0">
              <a:solidFill>
                <a:schemeClr val="tx1"/>
              </a:solidFill>
            </a:endParaRPr>
          </a:p>
          <a:p>
            <a:r>
              <a:rPr lang="es-ES" sz="1400" dirty="0">
                <a:solidFill>
                  <a:schemeClr val="tx1"/>
                </a:solidFill>
              </a:rPr>
              <a:t>Estimular a los docentes de los grados de primaria a través de talleres, para generar estrategias y acciones que permitan un mejor desarrollo académico en sus estudiantes.</a:t>
            </a:r>
          </a:p>
        </p:txBody>
      </p:sp>
    </p:spTree>
    <p:extLst>
      <p:ext uri="{BB962C8B-B14F-4D97-AF65-F5344CB8AC3E}">
        <p14:creationId xmlns:p14="http://schemas.microsoft.com/office/powerpoint/2010/main" val="130434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3112416" cy="702414"/>
          </a:xfrm>
        </p:spPr>
        <p:txBody>
          <a:bodyPr/>
          <a:lstStyle/>
          <a:p>
            <a:r>
              <a:rPr lang="es-ES" b="1" dirty="0" smtClean="0">
                <a:solidFill>
                  <a:schemeClr val="tx1"/>
                </a:solidFill>
                <a:effectLst>
                  <a:outerShdw blurRad="38100" dist="38100" dir="2700000" algn="tl">
                    <a:srgbClr val="000000">
                      <a:alpha val="43137"/>
                    </a:srgbClr>
                  </a:outerShdw>
                </a:effectLst>
              </a:rPr>
              <a:t>ESTRATEGIA</a:t>
            </a:r>
            <a:endParaRPr lang="es-ES" b="1" dirty="0">
              <a:solidFill>
                <a:schemeClr val="tx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597539" y="1760112"/>
            <a:ext cx="8915400" cy="3777622"/>
          </a:xfrm>
        </p:spPr>
        <p:txBody>
          <a:bodyPr>
            <a:normAutofit/>
          </a:bodyPr>
          <a:lstStyle/>
          <a:p>
            <a:r>
              <a:rPr lang="es-ES" sz="2000" dirty="0">
                <a:solidFill>
                  <a:schemeClr val="tx1"/>
                </a:solidFill>
              </a:rPr>
              <a:t>La estrategia propuesta consiste en diseñar una serie de actividades pedagógicas basadas en los datos obtenidos a través de la observación, la entrevista y el diario de campo, en las que a través de la lúdica y la propuesta de actividades o acciones en clases, permitan al estudiante adquirir los conocimientos pedagógicos de una forma amena, estas acciones, en la que se propone estimular el desarrollo cognitivo a través de la participación y la incentivación de iniciativas en la solución de situaciones problemas, permitirán incentivar el aprendizaje autónomo en cada estudiante.</a:t>
            </a:r>
          </a:p>
        </p:txBody>
      </p:sp>
    </p:spTree>
    <p:extLst>
      <p:ext uri="{BB962C8B-B14F-4D97-AF65-F5344CB8AC3E}">
        <p14:creationId xmlns:p14="http://schemas.microsoft.com/office/powerpoint/2010/main" val="5645863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29358" y="1605566"/>
            <a:ext cx="8915400" cy="3777622"/>
          </a:xfrm>
        </p:spPr>
        <p:txBody>
          <a:bodyPr>
            <a:noAutofit/>
          </a:bodyPr>
          <a:lstStyle/>
          <a:p>
            <a:r>
              <a:rPr lang="es-CO" sz="2000" b="1" dirty="0">
                <a:solidFill>
                  <a:schemeClr val="tx1"/>
                </a:solidFill>
              </a:rPr>
              <a:t>El</a:t>
            </a:r>
            <a:r>
              <a:rPr lang="es-ES" sz="2000" b="1" dirty="0">
                <a:solidFill>
                  <a:schemeClr val="tx1"/>
                </a:solidFill>
              </a:rPr>
              <a:t> modelo constructivista </a:t>
            </a:r>
            <a:r>
              <a:rPr lang="es-ES" sz="2000" dirty="0">
                <a:solidFill>
                  <a:schemeClr val="tx1"/>
                </a:solidFill>
              </a:rPr>
              <a:t>propuesto por </a:t>
            </a:r>
            <a:r>
              <a:rPr lang="es-ES" sz="2000" dirty="0" err="1">
                <a:solidFill>
                  <a:schemeClr val="tx1"/>
                </a:solidFill>
              </a:rPr>
              <a:t>Vygotski</a:t>
            </a:r>
            <a:r>
              <a:rPr lang="es-ES" sz="2000" dirty="0">
                <a:solidFill>
                  <a:schemeClr val="tx1"/>
                </a:solidFill>
              </a:rPr>
              <a:t> está centrado en el esquema del pensamiento, para llegar al aprendizaje real se debe tener en cuenta: el estudiante, el contexto, los contenidos, sin olvidar aquellos conocimientos previos que el estudiante trae consigo.</a:t>
            </a:r>
          </a:p>
          <a:p>
            <a:r>
              <a:rPr lang="es-ES" sz="2000" dirty="0">
                <a:solidFill>
                  <a:schemeClr val="tx1"/>
                </a:solidFill>
              </a:rPr>
              <a:t>El estudiante no solo aprende en la escuela, es influenciado por diversos factores sociales y con las experiencias vividas. Esto implica que el conocimiento se da a través de la mediación con otros y el contexto cultural.</a:t>
            </a:r>
          </a:p>
          <a:p>
            <a:r>
              <a:rPr lang="es-ES" sz="2000" dirty="0">
                <a:solidFill>
                  <a:schemeClr val="tx1"/>
                </a:solidFill>
              </a:rPr>
              <a:t>El docente no es el centro de atención o eje central en proceso de aprendizaje, este solo es un transmisor de conocimiento, quía en el proceso de enseñanza, animador para los estudiantes. </a:t>
            </a:r>
          </a:p>
        </p:txBody>
      </p:sp>
      <p:sp>
        <p:nvSpPr>
          <p:cNvPr id="4" name="Título 1"/>
          <p:cNvSpPr txBox="1">
            <a:spLocks/>
          </p:cNvSpPr>
          <p:nvPr/>
        </p:nvSpPr>
        <p:spPr>
          <a:xfrm>
            <a:off x="2592926" y="418048"/>
            <a:ext cx="4413182" cy="6637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solidFill>
                  <a:schemeClr val="tx1"/>
                </a:solidFill>
                <a:effectLst>
                  <a:outerShdw blurRad="38100" dist="38100" dir="2700000" algn="tl">
                    <a:srgbClr val="000000">
                      <a:alpha val="43137"/>
                    </a:srgbClr>
                  </a:outerShdw>
                </a:effectLst>
              </a:rPr>
              <a:t>MARCO TEÓRICO</a:t>
            </a:r>
            <a:endParaRPr lang="es-E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204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71781" y="1476777"/>
            <a:ext cx="8915400" cy="3777622"/>
          </a:xfrm>
        </p:spPr>
        <p:txBody>
          <a:bodyPr>
            <a:normAutofit lnSpcReduction="10000"/>
          </a:bodyPr>
          <a:lstStyle/>
          <a:p>
            <a:r>
              <a:rPr lang="es-ES" sz="2000" dirty="0">
                <a:solidFill>
                  <a:schemeClr val="tx1"/>
                </a:solidFill>
              </a:rPr>
              <a:t>El Constructivismo considera que la </a:t>
            </a:r>
            <a:r>
              <a:rPr lang="es-ES" sz="2000" dirty="0" smtClean="0">
                <a:solidFill>
                  <a:schemeClr val="tx1"/>
                </a:solidFill>
              </a:rPr>
              <a:t>construcción del conocimiento </a:t>
            </a:r>
            <a:r>
              <a:rPr lang="es-ES" sz="2000" dirty="0">
                <a:solidFill>
                  <a:schemeClr val="tx1"/>
                </a:solidFill>
              </a:rPr>
              <a:t>se produce: </a:t>
            </a:r>
            <a:endParaRPr lang="es-ES" sz="2000" dirty="0" smtClean="0">
              <a:solidFill>
                <a:schemeClr val="tx1"/>
              </a:solidFill>
            </a:endParaRPr>
          </a:p>
          <a:p>
            <a:r>
              <a:rPr lang="es-ES" sz="2000" dirty="0" smtClean="0">
                <a:solidFill>
                  <a:schemeClr val="tx1"/>
                </a:solidFill>
              </a:rPr>
              <a:t>Según </a:t>
            </a:r>
            <a:r>
              <a:rPr lang="es-ES" sz="2000" dirty="0">
                <a:solidFill>
                  <a:schemeClr val="tx1"/>
                </a:solidFill>
              </a:rPr>
              <a:t>Piaget: Cuando el sujeto interactúa con el objeto del </a:t>
            </a:r>
            <a:r>
              <a:rPr lang="es-ES" sz="2000" dirty="0" smtClean="0">
                <a:solidFill>
                  <a:schemeClr val="tx1"/>
                </a:solidFill>
              </a:rPr>
              <a:t>conocimiento.</a:t>
            </a:r>
          </a:p>
          <a:p>
            <a:r>
              <a:rPr lang="es-ES" sz="2000" dirty="0" smtClean="0">
                <a:solidFill>
                  <a:schemeClr val="tx1"/>
                </a:solidFill>
              </a:rPr>
              <a:t>Según </a:t>
            </a:r>
            <a:r>
              <a:rPr lang="es-ES" sz="2000" dirty="0">
                <a:solidFill>
                  <a:schemeClr val="tx1"/>
                </a:solidFill>
              </a:rPr>
              <a:t>Vygotsky: Cuando el aprendizaje se realiza en interacción con </a:t>
            </a:r>
            <a:r>
              <a:rPr lang="es-ES" sz="2000" dirty="0" smtClean="0">
                <a:solidFill>
                  <a:schemeClr val="tx1"/>
                </a:solidFill>
              </a:rPr>
              <a:t>otros. </a:t>
            </a:r>
            <a:endParaRPr lang="es-ES" sz="2000" dirty="0">
              <a:solidFill>
                <a:schemeClr val="tx1"/>
              </a:solidFill>
            </a:endParaRPr>
          </a:p>
          <a:p>
            <a:r>
              <a:rPr lang="es-ES" sz="2000" dirty="0" smtClean="0">
                <a:solidFill>
                  <a:schemeClr val="tx1"/>
                </a:solidFill>
              </a:rPr>
              <a:t>según </a:t>
            </a:r>
            <a:r>
              <a:rPr lang="es-ES" sz="2000" dirty="0">
                <a:solidFill>
                  <a:schemeClr val="tx1"/>
                </a:solidFill>
              </a:rPr>
              <a:t>Ausubel: cuando es significativo para el sujeto”. </a:t>
            </a:r>
          </a:p>
          <a:p>
            <a:r>
              <a:rPr lang="es-ES" sz="2000" dirty="0">
                <a:solidFill>
                  <a:schemeClr val="tx1"/>
                </a:solidFill>
              </a:rPr>
              <a:t>Considerando lo anteriormente expuesto se puede agregar que en el aprendizaje se presentan elementos variables claramente definidos tales como: una condición, una experiencia, un tiempo, etc.</a:t>
            </a:r>
          </a:p>
          <a:p>
            <a:endParaRPr lang="es-ES" sz="2000" dirty="0">
              <a:solidFill>
                <a:schemeClr val="tx1"/>
              </a:solidFill>
            </a:endParaRPr>
          </a:p>
        </p:txBody>
      </p:sp>
      <p:sp>
        <p:nvSpPr>
          <p:cNvPr id="4" name="Título 1"/>
          <p:cNvSpPr txBox="1">
            <a:spLocks/>
          </p:cNvSpPr>
          <p:nvPr/>
        </p:nvSpPr>
        <p:spPr>
          <a:xfrm>
            <a:off x="2592926" y="418048"/>
            <a:ext cx="4413182" cy="6637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solidFill>
                  <a:schemeClr val="tx1"/>
                </a:solidFill>
                <a:effectLst>
                  <a:outerShdw blurRad="38100" dist="38100" dir="2700000" algn="tl">
                    <a:srgbClr val="000000">
                      <a:alpha val="43137"/>
                    </a:srgbClr>
                  </a:outerShdw>
                </a:effectLst>
              </a:rPr>
              <a:t>MARCO TEÓRICO</a:t>
            </a:r>
            <a:endParaRPr lang="es-E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511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404" y="195887"/>
            <a:ext cx="8911687" cy="1280890"/>
          </a:xfrm>
        </p:spPr>
        <p:txBody>
          <a:bodyPr/>
          <a:lstStyle/>
          <a:p>
            <a:r>
              <a:rPr lang="es-ES" b="1" dirty="0" smtClean="0">
                <a:solidFill>
                  <a:schemeClr val="tx1"/>
                </a:solidFill>
                <a:effectLst>
                  <a:outerShdw blurRad="38100" dist="38100" dir="2700000" algn="tl">
                    <a:srgbClr val="000000">
                      <a:alpha val="43137"/>
                    </a:srgbClr>
                  </a:outerShdw>
                </a:effectLst>
              </a:rPr>
              <a:t>EL APRENDIZAJE EN SITUACIONES ESCOLARES</a:t>
            </a:r>
            <a:endParaRPr lang="es-ES" b="1" dirty="0">
              <a:solidFill>
                <a:schemeClr val="tx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87691" y="1566929"/>
            <a:ext cx="8915400" cy="3777622"/>
          </a:xfrm>
        </p:spPr>
        <p:txBody>
          <a:bodyPr>
            <a:noAutofit/>
          </a:bodyPr>
          <a:lstStyle/>
          <a:p>
            <a:r>
              <a:rPr lang="es-ES" sz="2000" dirty="0" smtClean="0">
                <a:solidFill>
                  <a:schemeClr val="tx1"/>
                </a:solidFill>
              </a:rPr>
              <a:t>Se </a:t>
            </a:r>
            <a:r>
              <a:rPr lang="es-ES" sz="2000" dirty="0">
                <a:solidFill>
                  <a:schemeClr val="tx1"/>
                </a:solidFill>
              </a:rPr>
              <a:t>puede inferir a través de Vygotsky y su modelo constructivista que en el proceso de la enseñanza se complementa en la escuela por ello no se puede considerar el aula como único espacio para el desarrollo de la enseñanza aprendizaje, ya el aprendizaje es sistemático según Ausubel. El proceso, la organización cognitiva, se lleva a cabo en la estructura mental del individuo alimentado por las vivencias en un contexto social y cultural.</a:t>
            </a:r>
          </a:p>
          <a:p>
            <a:r>
              <a:rPr lang="es-ES" sz="2000" dirty="0">
                <a:solidFill>
                  <a:schemeClr val="tx1"/>
                </a:solidFill>
              </a:rPr>
              <a:t>Se desprende un aprendizaje por descubrimiento según Ausubel el niño adquiere conocimientos, conceptos que le permiten crear cosas nuevas como por ejemplo realizar una multiplicación, al no recordar cuanto es 6x8, el aprendió que la multiplicación es una suma abreviada por lo tanto suma seis veces ocho para llegar a un resultado exacto. En esta situación el estudiante está desarrollando aquellos conocimientos ya adquiridos.</a:t>
            </a:r>
          </a:p>
          <a:p>
            <a:endParaRPr lang="es-ES" sz="2000" dirty="0">
              <a:solidFill>
                <a:schemeClr val="tx1"/>
              </a:solidFill>
            </a:endParaRPr>
          </a:p>
        </p:txBody>
      </p:sp>
    </p:spTree>
    <p:extLst>
      <p:ext uri="{BB962C8B-B14F-4D97-AF65-F5344CB8AC3E}">
        <p14:creationId xmlns:p14="http://schemas.microsoft.com/office/powerpoint/2010/main" val="3851526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482</TotalTime>
  <Words>3029</Words>
  <Application>Microsoft Office PowerPoint</Application>
  <PresentationFormat>Panorámica</PresentationFormat>
  <Paragraphs>233</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Cambria</vt:lpstr>
      <vt:lpstr>Century Gothic</vt:lpstr>
      <vt:lpstr>Times New Roman</vt:lpstr>
      <vt:lpstr>Wingdings 3</vt:lpstr>
      <vt:lpstr>Espiral</vt:lpstr>
      <vt:lpstr>ESTRATEGIA DIDÁCTICA PARA EL DESARROLLO DEL APRENDIZAJE AUTÓNOMO EN LOS ESTUDIANTES DE CUARTO Y QUINTO GRADO DE PRIMARIA DEL INSTITUTO EDUCATIVO “LOS CHAVITOS” EN LA CIUDAD DE CARTAGENA </vt:lpstr>
      <vt:lpstr>Presentación de PowerPoint</vt:lpstr>
      <vt:lpstr>JUSTIFICACIÓN</vt:lpstr>
      <vt:lpstr>DEFINICIÓN DEL PROBLEMA</vt:lpstr>
      <vt:lpstr>OBJETIVOS</vt:lpstr>
      <vt:lpstr>ESTRATEGIA</vt:lpstr>
      <vt:lpstr>Presentación de PowerPoint</vt:lpstr>
      <vt:lpstr>Presentación de PowerPoint</vt:lpstr>
      <vt:lpstr>EL APRENDIZAJE EN SITUACIONES ESCOLARES</vt:lpstr>
      <vt:lpstr>LA LÚDICA Y SU IMPORTANCIA EN EL APRENDIZAJE  </vt:lpstr>
      <vt:lpstr>Presentación de PowerPoint</vt:lpstr>
      <vt:lpstr>ASPECTOS METODOLÓGICOS</vt:lpstr>
      <vt:lpstr>CRITERIOS BÁSICOS</vt:lpstr>
      <vt:lpstr>Presentación de PowerPoint</vt:lpstr>
      <vt:lpstr>Presentación de PowerPoint</vt:lpstr>
      <vt:lpstr>Presentación de PowerPoint</vt:lpstr>
      <vt:lpstr>CONCLUSIONES Y RECOMENDACIONES</vt:lpstr>
      <vt:lpstr>Presentación de PowerPoint</vt:lpstr>
      <vt:lpstr>ANEXO 1 Propuesta de formato de evidencia y seguimiento</vt:lpstr>
      <vt:lpstr>ANEXO 2 y 3 Propuesta de formato para diseño de estrategias y diario de campo</vt:lpstr>
      <vt:lpstr>Plan de actividades</vt:lpstr>
      <vt:lpstr>RESULTADOS</vt:lpstr>
      <vt:lpstr>RESULTADOS</vt:lpstr>
      <vt:lpstr>RESULTADOS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DIDÁCTICA PARA EL DESARROLLO DEL APRENDIZAJE AUTÓNOMO EN LOS ESTUDIANTES DE CUARTO Y QUINTO GRADO DE PRIMARIA DEL INSTITUTO EDUCATIVO “LOS CHAVITOS” EN LA CIUDAD DE CARTAGENA</dc:title>
  <dc:creator>Alumno</dc:creator>
  <cp:lastModifiedBy>Alumno</cp:lastModifiedBy>
  <cp:revision>32</cp:revision>
  <dcterms:created xsi:type="dcterms:W3CDTF">2020-03-27T23:41:49Z</dcterms:created>
  <dcterms:modified xsi:type="dcterms:W3CDTF">2020-03-31T14:13:39Z</dcterms:modified>
</cp:coreProperties>
</file>