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</p:sldIdLst>
  <p:sldSz cx="7772400" cy="10058400"/>
  <p:notesSz cx="7772400" cy="10058400"/>
  <p:defaultTextStyle>
    <a:defPPr>
      <a:defRPr lang="es-419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4" d="100"/>
          <a:sy n="44" d="100"/>
        </p:scale>
        <p:origin x="2322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theme" Target="theme/theme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61" Type="http://schemas.openxmlformats.org/officeDocument/2006/relationships/slide" Target="slides/slide60.xml"/><Relationship Id="rId8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3118104"/>
            <a:ext cx="6606540" cy="21122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5632704"/>
            <a:ext cx="5440680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spc="-5" dirty="0"/>
              <a:t>‹Nº›</a:t>
            </a:fld>
            <a:endParaRPr spc="-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spc="-5" dirty="0"/>
              <a:t>‹Nº›</a:t>
            </a:fld>
            <a:endParaRPr spc="-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88620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002786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5/20/2024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spc="-5" dirty="0"/>
              <a:t>‹Nº›</a:t>
            </a:fld>
            <a:endParaRPr spc="-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5/20/2024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spc="-5" dirty="0"/>
              <a:t>‹Nº›</a:t>
            </a:fld>
            <a:endParaRPr spc="-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5/20/2024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spc="-5" dirty="0"/>
              <a:t>‹Nº›</a:t>
            </a:fld>
            <a:endParaRPr spc="-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8620" y="402336"/>
            <a:ext cx="6995160" cy="16093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8620" y="2313432"/>
            <a:ext cx="6995160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642616" y="9354312"/>
            <a:ext cx="2487168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123690" y="9252098"/>
            <a:ext cx="243839" cy="1962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spc="-5" dirty="0"/>
              <a:t>‹Nº›</a:t>
            </a:fld>
            <a:endParaRPr spc="-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cibe.es/empresas/blog/amenaza-vs-vulnerabilidad-sabes-se-diferencian" TargetMode="External"/><Relationship Id="rId7" Type="http://schemas.openxmlformats.org/officeDocument/2006/relationships/hyperlink" Target="http://www.microsoft.com/es-" TargetMode="External"/><Relationship Id="rId2" Type="http://schemas.openxmlformats.org/officeDocument/2006/relationships/slide" Target="slide11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www.microsoft.com/es-es/security/" TargetMode="External"/><Relationship Id="rId5" Type="http://schemas.openxmlformats.org/officeDocument/2006/relationships/hyperlink" Target="http://www.redhat.com/es/topics/linux" TargetMode="External"/><Relationship Id="rId4" Type="http://schemas.openxmlformats.org/officeDocument/2006/relationships/hyperlink" Target="http://www.incibe.es/empresas/blog/son-y-sirven-los-siem-ids-e-ips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cit.org.co/wp-content/uploads/informe-safe-tendencias-del-cibercrimen-2021-" TargetMode="External"/><Relationship Id="rId2" Type="http://schemas.openxmlformats.org/officeDocument/2006/relationships/slide" Target="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crosoft.com/es-es/security/" TargetMode="External"/><Relationship Id="rId2" Type="http://schemas.openxmlformats.org/officeDocument/2006/relationships/slide" Target="slide19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www.microsoft.com/es-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racle.com/es/database/security/que-es-un-soc.html" TargetMode="External"/><Relationship Id="rId2" Type="http://schemas.openxmlformats.org/officeDocument/2006/relationships/slide" Target="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mware.com/latam/topics/glossary/content/cloud-computing-infrastructure.html" TargetMode="External"/><Relationship Id="rId2" Type="http://schemas.openxmlformats.org/officeDocument/2006/relationships/slide" Target="slide22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www.ovhcloud.com/es/about-us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crosoft.com/" TargetMode="External"/><Relationship Id="rId2" Type="http://schemas.openxmlformats.org/officeDocument/2006/relationships/slide" Target="slide23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://www.juniper.net/mx/es/research-topics/what-is-sd-wan.html" TargetMode="External"/><Relationship Id="rId4" Type="http://schemas.openxmlformats.org/officeDocument/2006/relationships/hyperlink" Target="http://www.microsoft.com/es-es/security/business/security-101/what-is-sase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2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26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searchgate.net/publication/363737877_A_SIEM_Architecture_for_Advanced_Ano" TargetMode="External"/><Relationship Id="rId2" Type="http://schemas.openxmlformats.org/officeDocument/2006/relationships/slide" Target="slide27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www.ibm.com/topics/siem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" Target="slide28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uncionpublica.gov.co/eva/gestornormativo/norma.php?i=49981" TargetMode="External"/><Relationship Id="rId2" Type="http://schemas.openxmlformats.org/officeDocument/2006/relationships/slide" Target="slide29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www.sic.gov.co/recursos_user/documentos/normatividad/Ley_1273_2009.pdf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zmo.com/learn-observability/5-open-source-siem-solutions" TargetMode="External"/><Relationship Id="rId2" Type="http://schemas.openxmlformats.org/officeDocument/2006/relationships/slide" Target="slide38.xml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mezmo.com/learn-observability/5-open-source-siem-" TargetMode="Externa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" Target="slide41.xml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ysadminsdecuba.com/2022/02/servidor-wazuh-siem/" TargetMode="External"/><Relationship Id="rId2" Type="http://schemas.openxmlformats.org/officeDocument/2006/relationships/slide" Target="slide44.xml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ssec.net/docs/docs/manual/non-technical-overview.html" TargetMode="External"/><Relationship Id="rId2" Type="http://schemas.openxmlformats.org/officeDocument/2006/relationships/slide" Target="slide4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47.xml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13" Type="http://schemas.openxmlformats.org/officeDocument/2006/relationships/slide" Target="slide26.xml"/><Relationship Id="rId3" Type="http://schemas.openxmlformats.org/officeDocument/2006/relationships/slide" Target="slide16.xml"/><Relationship Id="rId7" Type="http://schemas.openxmlformats.org/officeDocument/2006/relationships/slide" Target="slide20.xml"/><Relationship Id="rId12" Type="http://schemas.openxmlformats.org/officeDocument/2006/relationships/slide" Target="slide25.xml"/><Relationship Id="rId2" Type="http://schemas.openxmlformats.org/officeDocument/2006/relationships/slide" Target="slide15.xml"/><Relationship Id="rId16" Type="http://schemas.openxmlformats.org/officeDocument/2006/relationships/slide" Target="slide30.xml"/><Relationship Id="rId1" Type="http://schemas.openxmlformats.org/officeDocument/2006/relationships/slideLayout" Target="../slideLayouts/slideLayout5.xml"/><Relationship Id="rId6" Type="http://schemas.openxmlformats.org/officeDocument/2006/relationships/slide" Target="slide19.xml"/><Relationship Id="rId11" Type="http://schemas.openxmlformats.org/officeDocument/2006/relationships/slide" Target="slide24.xml"/><Relationship Id="rId5" Type="http://schemas.openxmlformats.org/officeDocument/2006/relationships/slide" Target="slide18.xml"/><Relationship Id="rId15" Type="http://schemas.openxmlformats.org/officeDocument/2006/relationships/slide" Target="slide29.xml"/><Relationship Id="rId10" Type="http://schemas.openxmlformats.org/officeDocument/2006/relationships/slide" Target="slide23.xml"/><Relationship Id="rId4" Type="http://schemas.openxmlformats.org/officeDocument/2006/relationships/slide" Target="slide17.xml"/><Relationship Id="rId9" Type="http://schemas.openxmlformats.org/officeDocument/2006/relationships/slide" Target="slide22.xml"/><Relationship Id="rId14" Type="http://schemas.openxmlformats.org/officeDocument/2006/relationships/slide" Target="slide2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37.xml"/><Relationship Id="rId13" Type="http://schemas.openxmlformats.org/officeDocument/2006/relationships/slide" Target="slide43.xml"/><Relationship Id="rId3" Type="http://schemas.openxmlformats.org/officeDocument/2006/relationships/slide" Target="slide31.xml"/><Relationship Id="rId7" Type="http://schemas.openxmlformats.org/officeDocument/2006/relationships/slide" Target="slide35.xml"/><Relationship Id="rId12" Type="http://schemas.openxmlformats.org/officeDocument/2006/relationships/slide" Target="slide41.xml"/><Relationship Id="rId17" Type="http://schemas.openxmlformats.org/officeDocument/2006/relationships/slide" Target="slide47.xml"/><Relationship Id="rId2" Type="http://schemas.openxmlformats.org/officeDocument/2006/relationships/slide" Target="slide30.xml"/><Relationship Id="rId16" Type="http://schemas.openxmlformats.org/officeDocument/2006/relationships/slide" Target="slide46.xml"/><Relationship Id="rId1" Type="http://schemas.openxmlformats.org/officeDocument/2006/relationships/slideLayout" Target="../slideLayouts/slideLayout5.xml"/><Relationship Id="rId6" Type="http://schemas.openxmlformats.org/officeDocument/2006/relationships/slide" Target="slide34.xml"/><Relationship Id="rId11" Type="http://schemas.openxmlformats.org/officeDocument/2006/relationships/slide" Target="slide40.xml"/><Relationship Id="rId5" Type="http://schemas.openxmlformats.org/officeDocument/2006/relationships/slide" Target="slide33.xml"/><Relationship Id="rId15" Type="http://schemas.openxmlformats.org/officeDocument/2006/relationships/slide" Target="slide45.xml"/><Relationship Id="rId10" Type="http://schemas.openxmlformats.org/officeDocument/2006/relationships/slide" Target="slide39.xml"/><Relationship Id="rId4" Type="http://schemas.openxmlformats.org/officeDocument/2006/relationships/slide" Target="slide32.xml"/><Relationship Id="rId9" Type="http://schemas.openxmlformats.org/officeDocument/2006/relationships/slide" Target="slide38.xml"/><Relationship Id="rId14" Type="http://schemas.openxmlformats.org/officeDocument/2006/relationships/slide" Target="slide44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lumira.com/how-to-" TargetMode="External"/><Relationship Id="rId2" Type="http://schemas.openxmlformats.org/officeDocument/2006/relationships/slide" Target="slide65.xml"/><Relationship Id="rId1" Type="http://schemas.openxmlformats.org/officeDocument/2006/relationships/slideLayout" Target="../slideLayouts/slideLayout5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5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5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60.xml"/><Relationship Id="rId13" Type="http://schemas.openxmlformats.org/officeDocument/2006/relationships/slide" Target="slide72.xml"/><Relationship Id="rId3" Type="http://schemas.openxmlformats.org/officeDocument/2006/relationships/slide" Target="slide49.xml"/><Relationship Id="rId7" Type="http://schemas.openxmlformats.org/officeDocument/2006/relationships/slide" Target="slide58.xml"/><Relationship Id="rId12" Type="http://schemas.openxmlformats.org/officeDocument/2006/relationships/slide" Target="slide70.xml"/><Relationship Id="rId2" Type="http://schemas.openxmlformats.org/officeDocument/2006/relationships/slide" Target="slide48.xml"/><Relationship Id="rId1" Type="http://schemas.openxmlformats.org/officeDocument/2006/relationships/slideLayout" Target="../slideLayouts/slideLayout5.xml"/><Relationship Id="rId6" Type="http://schemas.openxmlformats.org/officeDocument/2006/relationships/slide" Target="slide56.xml"/><Relationship Id="rId11" Type="http://schemas.openxmlformats.org/officeDocument/2006/relationships/slide" Target="slide67.xml"/><Relationship Id="rId5" Type="http://schemas.openxmlformats.org/officeDocument/2006/relationships/slide" Target="slide52.xml"/><Relationship Id="rId15" Type="http://schemas.openxmlformats.org/officeDocument/2006/relationships/slide" Target="slide80.xml"/><Relationship Id="rId10" Type="http://schemas.openxmlformats.org/officeDocument/2006/relationships/slide" Target="slide65.xml"/><Relationship Id="rId4" Type="http://schemas.openxmlformats.org/officeDocument/2006/relationships/slide" Target="slide51.xml"/><Relationship Id="rId9" Type="http://schemas.openxmlformats.org/officeDocument/2006/relationships/slide" Target="slide61.xml"/><Relationship Id="rId14" Type="http://schemas.openxmlformats.org/officeDocument/2006/relationships/slide" Target="slide74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5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cit.org.co/wp-content/uploads/informe-" TargetMode="External"/><Relationship Id="rId2" Type="http://schemas.openxmlformats.org/officeDocument/2006/relationships/hyperlink" Target="http://www.researchgate.net/publication/363737877_A_SIEM_Architecture_fo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www.esan.edu.pe/conexion-esan/principios-para-" TargetMode="External"/><Relationship Id="rId5" Type="http://schemas.openxmlformats.org/officeDocument/2006/relationships/hyperlink" Target="http://www.sic.gov.co/recursos_user/documentos/normatividad/Ley_1273_200" TargetMode="External"/><Relationship Id="rId4" Type="http://schemas.openxmlformats.org/officeDocument/2006/relationships/hyperlink" Target="http://www.funcionpublica.gov.co/eva/gestornormativo/norma.php?i=49981" TargetMode="External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icrosoft.com/es-es/security/" TargetMode="External"/><Relationship Id="rId3" Type="http://schemas.openxmlformats.org/officeDocument/2006/relationships/hyperlink" Target="http://www.incibe.es/empresas/blog/son-y-sirven-los-siem-ids-e-ips" TargetMode="External"/><Relationship Id="rId7" Type="http://schemas.openxmlformats.org/officeDocument/2006/relationships/hyperlink" Target="http://www.microsoft.com/es-" TargetMode="External"/><Relationship Id="rId2" Type="http://schemas.openxmlformats.org/officeDocument/2006/relationships/hyperlink" Target="http://www.ibm.com/topics/siem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www.microsoft.com/" TargetMode="External"/><Relationship Id="rId11" Type="http://schemas.openxmlformats.org/officeDocument/2006/relationships/hyperlink" Target="http://www.mintic.gov.co/gestionti/615/articles-" TargetMode="External"/><Relationship Id="rId5" Type="http://schemas.openxmlformats.org/officeDocument/2006/relationships/hyperlink" Target="http://www.mezmo.com/learn-observability/5-open-" TargetMode="External"/><Relationship Id="rId10" Type="http://schemas.openxmlformats.org/officeDocument/2006/relationships/hyperlink" Target="http://www.mintic.gov.co/" TargetMode="External"/><Relationship Id="rId4" Type="http://schemas.openxmlformats.org/officeDocument/2006/relationships/hyperlink" Target="http://www.juniper.net/mx/es/research-" TargetMode="External"/><Relationship Id="rId9" Type="http://schemas.openxmlformats.org/officeDocument/2006/relationships/hyperlink" Target="http://www.microsoft.com/es-es/security/business/security-101/what-is-" TargetMode="Externa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dhat.com/es/topics/linux" TargetMode="External"/><Relationship Id="rId2" Type="http://schemas.openxmlformats.org/officeDocument/2006/relationships/hyperlink" Target="http://www.sysadminsdecuba.com/2022/02/servidor-wazuh-siem/" TargetMode="External"/><Relationship Id="rId1" Type="http://schemas.openxmlformats.org/officeDocument/2006/relationships/slideLayout" Target="../slideLayouts/slideLayout5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ssec.net/docs/docs/manual/non-technical-overview.html" TargetMode="External"/><Relationship Id="rId2" Type="http://schemas.openxmlformats.org/officeDocument/2006/relationships/hyperlink" Target="http://www.oracle.com/es/database/security/que-es-un-soc.html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www.vmware.com/latam/topics/glossary/content/cloud-computing-" TargetMode="External"/><Relationship Id="rId5" Type="http://schemas.openxmlformats.org/officeDocument/2006/relationships/hyperlink" Target="http://www.blumira.com/how-to-test-your-siems-detections/" TargetMode="External"/><Relationship Id="rId4" Type="http://schemas.openxmlformats.org/officeDocument/2006/relationships/hyperlink" Target="http://www.ovhcloud.com/es/about-us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49.xml"/><Relationship Id="rId2" Type="http://schemas.openxmlformats.org/officeDocument/2006/relationships/slide" Target="slide31.xml"/><Relationship Id="rId1" Type="http://schemas.openxmlformats.org/officeDocument/2006/relationships/slideLayout" Target="../slideLayouts/slideLayout5.xml"/><Relationship Id="rId4" Type="http://schemas.openxmlformats.org/officeDocument/2006/relationships/slide" Target="slide5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54.xml"/><Relationship Id="rId13" Type="http://schemas.openxmlformats.org/officeDocument/2006/relationships/slide" Target="slide59.xml"/><Relationship Id="rId18" Type="http://schemas.openxmlformats.org/officeDocument/2006/relationships/slide" Target="slide64.xml"/><Relationship Id="rId3" Type="http://schemas.openxmlformats.org/officeDocument/2006/relationships/slide" Target="slide39.xml"/><Relationship Id="rId21" Type="http://schemas.openxmlformats.org/officeDocument/2006/relationships/slide" Target="slide68.xml"/><Relationship Id="rId7" Type="http://schemas.openxmlformats.org/officeDocument/2006/relationships/slide" Target="slide53.xml"/><Relationship Id="rId12" Type="http://schemas.openxmlformats.org/officeDocument/2006/relationships/slide" Target="slide58.xml"/><Relationship Id="rId17" Type="http://schemas.openxmlformats.org/officeDocument/2006/relationships/slide" Target="slide63.xml"/><Relationship Id="rId2" Type="http://schemas.openxmlformats.org/officeDocument/2006/relationships/slide" Target="slide32.xml"/><Relationship Id="rId16" Type="http://schemas.openxmlformats.org/officeDocument/2006/relationships/slide" Target="slide62.xml"/><Relationship Id="rId20" Type="http://schemas.openxmlformats.org/officeDocument/2006/relationships/slide" Target="slide67.xml"/><Relationship Id="rId1" Type="http://schemas.openxmlformats.org/officeDocument/2006/relationships/slideLayout" Target="../slideLayouts/slideLayout5.xml"/><Relationship Id="rId6" Type="http://schemas.openxmlformats.org/officeDocument/2006/relationships/slide" Target="slide47.xml"/><Relationship Id="rId11" Type="http://schemas.openxmlformats.org/officeDocument/2006/relationships/slide" Target="slide57.xml"/><Relationship Id="rId24" Type="http://schemas.openxmlformats.org/officeDocument/2006/relationships/slide" Target="slide71.xml"/><Relationship Id="rId5" Type="http://schemas.openxmlformats.org/officeDocument/2006/relationships/slide" Target="slide45.xml"/><Relationship Id="rId15" Type="http://schemas.openxmlformats.org/officeDocument/2006/relationships/slide" Target="slide61.xml"/><Relationship Id="rId23" Type="http://schemas.openxmlformats.org/officeDocument/2006/relationships/slide" Target="slide70.xml"/><Relationship Id="rId10" Type="http://schemas.openxmlformats.org/officeDocument/2006/relationships/slide" Target="slide56.xml"/><Relationship Id="rId19" Type="http://schemas.openxmlformats.org/officeDocument/2006/relationships/slide" Target="slide66.xml"/><Relationship Id="rId4" Type="http://schemas.openxmlformats.org/officeDocument/2006/relationships/slide" Target="slide42.xml"/><Relationship Id="rId9" Type="http://schemas.openxmlformats.org/officeDocument/2006/relationships/slide" Target="slide55.xml"/><Relationship Id="rId14" Type="http://schemas.openxmlformats.org/officeDocument/2006/relationships/slide" Target="slide60.xml"/><Relationship Id="rId22" Type="http://schemas.openxmlformats.org/officeDocument/2006/relationships/slide" Target="slide6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81455" y="1056893"/>
            <a:ext cx="5525135" cy="559435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065" marR="5080" indent="1905" algn="ctr">
              <a:lnSpc>
                <a:spcPts val="1380"/>
              </a:lnSpc>
              <a:spcBef>
                <a:spcPts val="195"/>
              </a:spcBef>
            </a:pPr>
            <a:r>
              <a:rPr sz="1200" spc="-5" dirty="0">
                <a:latin typeface="Arial MT"/>
                <a:cs typeface="Arial MT"/>
              </a:rPr>
              <a:t>IMPLEMENTACIÓN </a:t>
            </a:r>
            <a:r>
              <a:rPr sz="1200" spc="-10" dirty="0">
                <a:latin typeface="Arial MT"/>
                <a:cs typeface="Arial MT"/>
              </a:rPr>
              <a:t>DE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SISTEMA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MONITOREO </a:t>
            </a:r>
            <a:r>
              <a:rPr sz="1200" spc="-10" dirty="0">
                <a:latin typeface="Arial MT"/>
                <a:cs typeface="Arial MT"/>
              </a:rPr>
              <a:t>DE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EVENTOS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 SEGURIDAD </a:t>
            </a:r>
            <a:r>
              <a:rPr sz="1200" spc="-10" dirty="0">
                <a:latin typeface="Arial MT"/>
                <a:cs typeface="Arial MT"/>
              </a:rPr>
              <a:t>DE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CÓDIGO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ABIERTO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EN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LA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INFRAESTRUCTURA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EN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LA</a:t>
            </a:r>
            <a:r>
              <a:rPr sz="1200" spc="3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NUBE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LA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COMPAÑÍA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RMB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TECNOLOGÍA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975229" y="4652009"/>
            <a:ext cx="25361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 MT"/>
                <a:cs typeface="Arial MT"/>
              </a:rPr>
              <a:t>BRANDON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ALFREDO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PEREZ</a:t>
            </a:r>
            <a:r>
              <a:rPr sz="1200" spc="-10" dirty="0">
                <a:latin typeface="Arial MT"/>
                <a:cs typeface="Arial MT"/>
              </a:rPr>
              <a:t> LARA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651635" y="7807325"/>
            <a:ext cx="5192395" cy="909955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5080" indent="429259">
              <a:lnSpc>
                <a:spcPts val="1380"/>
              </a:lnSpc>
              <a:spcBef>
                <a:spcPts val="195"/>
              </a:spcBef>
            </a:pPr>
            <a:r>
              <a:rPr sz="1200" spc="-5" dirty="0">
                <a:latin typeface="Arial MT"/>
                <a:cs typeface="Arial MT"/>
              </a:rPr>
              <a:t>UNIVERSIDAD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NACIONAL ABIERTA</a:t>
            </a:r>
            <a:r>
              <a:rPr sz="1200" spc="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Y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A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DISTANCIA</a:t>
            </a:r>
            <a:r>
              <a:rPr sz="1200" spc="3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–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UNAD </a:t>
            </a:r>
            <a:r>
              <a:rPr sz="1200" spc="-5" dirty="0">
                <a:latin typeface="Arial MT"/>
                <a:cs typeface="Arial MT"/>
              </a:rPr>
              <a:t> ESCUELA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CIENCIAS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BÁSICAS,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TECNOLOGÍA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E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INGENIERÍA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-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ECBTI</a:t>
            </a:r>
            <a:endParaRPr sz="1200">
              <a:latin typeface="Arial MT"/>
              <a:cs typeface="Arial MT"/>
            </a:endParaRPr>
          </a:p>
          <a:p>
            <a:pPr marL="1717039" marR="762000" indent="-953135">
              <a:lnSpc>
                <a:spcPts val="1380"/>
              </a:lnSpc>
            </a:pPr>
            <a:r>
              <a:rPr sz="1200" spc="-5" dirty="0">
                <a:latin typeface="Arial MT"/>
                <a:cs typeface="Arial MT"/>
              </a:rPr>
              <a:t>ESPECIALIZACIÓN EN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SEGURIDAD INFORMÁTICA </a:t>
            </a:r>
            <a:r>
              <a:rPr sz="1200" spc="-3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CARTAGENA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INDIAS</a:t>
            </a:r>
            <a:endParaRPr sz="1200">
              <a:latin typeface="Arial MT"/>
              <a:cs typeface="Arial MT"/>
            </a:endParaRPr>
          </a:p>
          <a:p>
            <a:pPr algn="ctr">
              <a:lnSpc>
                <a:spcPts val="1345"/>
              </a:lnSpc>
            </a:pPr>
            <a:r>
              <a:rPr sz="1200" spc="-10" dirty="0">
                <a:latin typeface="Arial MT"/>
                <a:cs typeface="Arial MT"/>
              </a:rPr>
              <a:t>2024</a:t>
            </a:r>
            <a:endParaRPr sz="1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5" dirty="0"/>
              <a:t>10</a:t>
            </a:fld>
            <a:endParaRPr spc="-5" dirty="0"/>
          </a:p>
        </p:txBody>
      </p:sp>
      <p:sp>
        <p:nvSpPr>
          <p:cNvPr id="2" name="object 2"/>
          <p:cNvSpPr txBox="1"/>
          <p:nvPr/>
        </p:nvSpPr>
        <p:spPr>
          <a:xfrm>
            <a:off x="3557270" y="1056893"/>
            <a:ext cx="13811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 MT"/>
                <a:cs typeface="Arial MT"/>
              </a:rPr>
              <a:t>LISTA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ANEXOS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728079" y="1582673"/>
            <a:ext cx="3365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 MT"/>
                <a:cs typeface="Arial MT"/>
              </a:rPr>
              <a:t>P</a:t>
            </a:r>
            <a:r>
              <a:rPr sz="1200" spc="-15" dirty="0">
                <a:latin typeface="Arial MT"/>
                <a:cs typeface="Arial MT"/>
              </a:rPr>
              <a:t>ág.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27733" y="1933575"/>
            <a:ext cx="39585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Arial"/>
                <a:cs typeface="Arial"/>
              </a:rPr>
              <a:t>No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se </a:t>
            </a:r>
            <a:r>
              <a:rPr sz="1200" b="1" spc="-5" dirty="0">
                <a:latin typeface="Arial"/>
                <a:cs typeface="Arial"/>
              </a:rPr>
              <a:t>encuentran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elementos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de</a:t>
            </a:r>
            <a:r>
              <a:rPr sz="1200" b="1" spc="-5" dirty="0">
                <a:latin typeface="Arial"/>
                <a:cs typeface="Arial"/>
              </a:rPr>
              <a:t> tabla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de</a:t>
            </a:r>
            <a:r>
              <a:rPr sz="1200" b="1" spc="-5" dirty="0">
                <a:latin typeface="Arial"/>
                <a:cs typeface="Arial"/>
              </a:rPr>
              <a:t> ilustraciones.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26509" y="1056893"/>
            <a:ext cx="83946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Arial"/>
                <a:cs typeface="Arial"/>
              </a:rPr>
              <a:t>GLOSARIO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13433" y="1773173"/>
            <a:ext cx="5861685" cy="4766945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0" marR="119380" algn="just">
              <a:lnSpc>
                <a:spcPts val="1380"/>
              </a:lnSpc>
              <a:spcBef>
                <a:spcPts val="195"/>
              </a:spcBef>
            </a:pPr>
            <a:r>
              <a:rPr sz="1200" spc="-10" dirty="0">
                <a:latin typeface="Arial MT"/>
                <a:cs typeface="Arial MT"/>
              </a:rPr>
              <a:t>Amenaza: </a:t>
            </a:r>
            <a:r>
              <a:rPr sz="1200" dirty="0">
                <a:latin typeface="Arial MT"/>
                <a:cs typeface="Arial MT"/>
              </a:rPr>
              <a:t>Evento </a:t>
            </a:r>
            <a:r>
              <a:rPr sz="1200" spc="-5" dirty="0">
                <a:latin typeface="Arial MT"/>
                <a:cs typeface="Arial MT"/>
              </a:rPr>
              <a:t>o acción </a:t>
            </a:r>
            <a:r>
              <a:rPr sz="1200" dirty="0">
                <a:latin typeface="Arial MT"/>
                <a:cs typeface="Arial MT"/>
              </a:rPr>
              <a:t>mal </a:t>
            </a:r>
            <a:r>
              <a:rPr sz="1200" spc="-5" dirty="0">
                <a:latin typeface="Arial MT"/>
                <a:cs typeface="Arial MT"/>
              </a:rPr>
              <a:t>intencionada que compromete </a:t>
            </a:r>
            <a:r>
              <a:rPr sz="1200" spc="-10" dirty="0">
                <a:latin typeface="Arial MT"/>
                <a:cs typeface="Arial MT"/>
              </a:rPr>
              <a:t>la </a:t>
            </a:r>
            <a:r>
              <a:rPr sz="1200" spc="-5" dirty="0">
                <a:latin typeface="Arial MT"/>
                <a:cs typeface="Arial MT"/>
              </a:rPr>
              <a:t>seguridad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dirty="0">
                <a:latin typeface="Arial MT"/>
                <a:cs typeface="Arial MT"/>
              </a:rPr>
              <a:t>la 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información o </a:t>
            </a:r>
            <a:r>
              <a:rPr sz="1200" dirty="0">
                <a:latin typeface="Arial MT"/>
                <a:cs typeface="Arial MT"/>
              </a:rPr>
              <a:t>un</a:t>
            </a:r>
            <a:r>
              <a:rPr sz="1200" spc="-5" dirty="0">
                <a:latin typeface="Arial MT"/>
                <a:cs typeface="Arial MT"/>
              </a:rPr>
              <a:t> sistema informático</a:t>
            </a:r>
            <a:r>
              <a:rPr sz="1200" spc="-7" baseline="27777" dirty="0">
                <a:latin typeface="Arial MT"/>
                <a:cs typeface="Arial MT"/>
                <a:hlinkClick r:id="rId2" action="ppaction://hlinksldjump"/>
              </a:rPr>
              <a:t>1</a:t>
            </a:r>
            <a:r>
              <a:rPr sz="1200" spc="-5" dirty="0">
                <a:latin typeface="Arial MT"/>
                <a:cs typeface="Arial MT"/>
              </a:rPr>
              <a:t>.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200">
              <a:latin typeface="Arial MT"/>
              <a:cs typeface="Arial MT"/>
            </a:endParaRPr>
          </a:p>
          <a:p>
            <a:pPr marL="127000" marR="121920" algn="just">
              <a:lnSpc>
                <a:spcPts val="1380"/>
              </a:lnSpc>
              <a:spcBef>
                <a:spcPts val="5"/>
              </a:spcBef>
            </a:pPr>
            <a:r>
              <a:rPr sz="1200" spc="-5" dirty="0">
                <a:latin typeface="Arial MT"/>
                <a:cs typeface="Arial MT"/>
              </a:rPr>
              <a:t>Explotación: Aprovecharse </a:t>
            </a:r>
            <a:r>
              <a:rPr sz="1200" spc="-10" dirty="0">
                <a:latin typeface="Arial MT"/>
                <a:cs typeface="Arial MT"/>
              </a:rPr>
              <a:t>de una </a:t>
            </a:r>
            <a:r>
              <a:rPr sz="1200" spc="-5" dirty="0">
                <a:latin typeface="Arial MT"/>
                <a:cs typeface="Arial MT"/>
              </a:rPr>
              <a:t>vulnerabilidad </a:t>
            </a:r>
            <a:r>
              <a:rPr sz="1200" spc="-10" dirty="0">
                <a:latin typeface="Arial MT"/>
                <a:cs typeface="Arial MT"/>
              </a:rPr>
              <a:t>en </a:t>
            </a:r>
            <a:r>
              <a:rPr sz="1200" dirty="0">
                <a:latin typeface="Arial MT"/>
                <a:cs typeface="Arial MT"/>
              </a:rPr>
              <a:t>un </a:t>
            </a:r>
            <a:r>
              <a:rPr sz="1200" spc="-5" dirty="0">
                <a:latin typeface="Arial MT"/>
                <a:cs typeface="Arial MT"/>
              </a:rPr>
              <a:t>sistema informático con </a:t>
            </a:r>
            <a:r>
              <a:rPr sz="1200" spc="-10" dirty="0">
                <a:latin typeface="Arial MT"/>
                <a:cs typeface="Arial MT"/>
              </a:rPr>
              <a:t>el </a:t>
            </a:r>
            <a:r>
              <a:rPr sz="1200" spc="-5" dirty="0">
                <a:latin typeface="Arial MT"/>
                <a:cs typeface="Arial MT"/>
              </a:rPr>
              <a:t> fin </a:t>
            </a:r>
            <a:r>
              <a:rPr sz="1200" spc="-10" dirty="0">
                <a:latin typeface="Arial MT"/>
                <a:cs typeface="Arial MT"/>
              </a:rPr>
              <a:t>de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saltarse </a:t>
            </a:r>
            <a:r>
              <a:rPr sz="1200" spc="-10" dirty="0">
                <a:latin typeface="Arial MT"/>
                <a:cs typeface="Arial MT"/>
              </a:rPr>
              <a:t>un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mecanismo</a:t>
            </a:r>
            <a:r>
              <a:rPr sz="1200" dirty="0">
                <a:latin typeface="Arial MT"/>
                <a:cs typeface="Arial MT"/>
              </a:rPr>
              <a:t> de</a:t>
            </a:r>
            <a:r>
              <a:rPr sz="1200" spc="-5" dirty="0">
                <a:latin typeface="Arial MT"/>
                <a:cs typeface="Arial MT"/>
              </a:rPr>
              <a:t> protección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o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el</a:t>
            </a:r>
            <a:r>
              <a:rPr sz="1200" spc="-5" dirty="0">
                <a:latin typeface="Arial MT"/>
                <a:cs typeface="Arial MT"/>
              </a:rPr>
              <a:t> flujo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normal</a:t>
            </a:r>
            <a:r>
              <a:rPr sz="1200" dirty="0">
                <a:latin typeface="Arial MT"/>
                <a:cs typeface="Arial MT"/>
              </a:rPr>
              <a:t> de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un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proceso.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150">
              <a:latin typeface="Arial MT"/>
              <a:cs typeface="Arial MT"/>
            </a:endParaRPr>
          </a:p>
          <a:p>
            <a:pPr marL="127000" marR="114300" algn="just">
              <a:lnSpc>
                <a:spcPct val="95900"/>
              </a:lnSpc>
              <a:spcBef>
                <a:spcPts val="5"/>
              </a:spcBef>
            </a:pPr>
            <a:r>
              <a:rPr sz="1200" spc="-5" dirty="0">
                <a:latin typeface="Arial MT"/>
                <a:cs typeface="Arial MT"/>
              </a:rPr>
              <a:t>IDS: (Sistema Detector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Intrusos) </a:t>
            </a:r>
            <a:r>
              <a:rPr sz="1200" spc="-10" dirty="0">
                <a:latin typeface="Arial MT"/>
                <a:cs typeface="Arial MT"/>
              </a:rPr>
              <a:t>es un </a:t>
            </a:r>
            <a:r>
              <a:rPr sz="1200" spc="-5" dirty="0">
                <a:latin typeface="Arial MT"/>
                <a:cs typeface="Arial MT"/>
              </a:rPr>
              <a:t>sistema </a:t>
            </a:r>
            <a:r>
              <a:rPr sz="1200" spc="-10" dirty="0">
                <a:latin typeface="Arial MT"/>
                <a:cs typeface="Arial MT"/>
              </a:rPr>
              <a:t>que </a:t>
            </a:r>
            <a:r>
              <a:rPr sz="1200" spc="-5" dirty="0">
                <a:latin typeface="Arial MT"/>
                <a:cs typeface="Arial MT"/>
              </a:rPr>
              <a:t>supervisa </a:t>
            </a:r>
            <a:r>
              <a:rPr sz="1200" dirty="0">
                <a:latin typeface="Arial MT"/>
                <a:cs typeface="Arial MT"/>
              </a:rPr>
              <a:t>y </a:t>
            </a:r>
            <a:r>
              <a:rPr sz="1200" spc="-5" dirty="0">
                <a:latin typeface="Arial MT"/>
                <a:cs typeface="Arial MT"/>
              </a:rPr>
              <a:t>examina </a:t>
            </a:r>
            <a:r>
              <a:rPr sz="1200" spc="-10" dirty="0">
                <a:latin typeface="Arial MT"/>
                <a:cs typeface="Arial MT"/>
              </a:rPr>
              <a:t>los 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eventos del </a:t>
            </a:r>
            <a:r>
              <a:rPr sz="1200" spc="-5" dirty="0">
                <a:latin typeface="Arial MT"/>
                <a:cs typeface="Arial MT"/>
              </a:rPr>
              <a:t>sistema </a:t>
            </a:r>
            <a:r>
              <a:rPr sz="1200" dirty="0">
                <a:latin typeface="Arial MT"/>
                <a:cs typeface="Arial MT"/>
              </a:rPr>
              <a:t>con el </a:t>
            </a:r>
            <a:r>
              <a:rPr sz="1200" spc="-5" dirty="0">
                <a:latin typeface="Arial MT"/>
                <a:cs typeface="Arial MT"/>
              </a:rPr>
              <a:t>objetivo </a:t>
            </a:r>
            <a:r>
              <a:rPr sz="120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detectar </a:t>
            </a:r>
            <a:r>
              <a:rPr sz="1200" dirty="0">
                <a:latin typeface="Arial MT"/>
                <a:cs typeface="Arial MT"/>
              </a:rPr>
              <a:t>y </a:t>
            </a:r>
            <a:r>
              <a:rPr sz="1200" spc="-5" dirty="0">
                <a:latin typeface="Arial MT"/>
                <a:cs typeface="Arial MT"/>
              </a:rPr>
              <a:t>notificar </a:t>
            </a:r>
            <a:r>
              <a:rPr sz="1200" spc="-10" dirty="0">
                <a:latin typeface="Arial MT"/>
                <a:cs typeface="Arial MT"/>
              </a:rPr>
              <a:t>en </a:t>
            </a:r>
            <a:r>
              <a:rPr sz="1200" spc="-5" dirty="0">
                <a:latin typeface="Arial MT"/>
                <a:cs typeface="Arial MT"/>
              </a:rPr>
              <a:t>tiempo real cualquier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intento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de</a:t>
            </a:r>
            <a:r>
              <a:rPr sz="1200" spc="-5" dirty="0">
                <a:latin typeface="Arial MT"/>
                <a:cs typeface="Arial MT"/>
              </a:rPr>
              <a:t> acceso </a:t>
            </a:r>
            <a:r>
              <a:rPr sz="1200" dirty="0">
                <a:latin typeface="Arial MT"/>
                <a:cs typeface="Arial MT"/>
              </a:rPr>
              <a:t>no</a:t>
            </a:r>
            <a:r>
              <a:rPr sz="1200" spc="-5" dirty="0">
                <a:latin typeface="Arial MT"/>
                <a:cs typeface="Arial MT"/>
              </a:rPr>
              <a:t> autorizado</a:t>
            </a:r>
            <a:r>
              <a:rPr sz="1200" spc="-7" baseline="27777" dirty="0">
                <a:latin typeface="Arial MT"/>
                <a:cs typeface="Arial MT"/>
                <a:hlinkClick r:id="rId2" action="ppaction://hlinksldjump"/>
              </a:rPr>
              <a:t>2</a:t>
            </a:r>
            <a:r>
              <a:rPr sz="1200" spc="-5" dirty="0">
                <a:latin typeface="Arial MT"/>
                <a:cs typeface="Arial MT"/>
              </a:rPr>
              <a:t>.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150">
              <a:latin typeface="Arial MT"/>
              <a:cs typeface="Arial MT"/>
            </a:endParaRPr>
          </a:p>
          <a:p>
            <a:pPr marL="127000" marR="115570" algn="just">
              <a:lnSpc>
                <a:spcPct val="95800"/>
              </a:lnSpc>
            </a:pPr>
            <a:r>
              <a:rPr sz="1200" dirty="0">
                <a:latin typeface="Arial MT"/>
                <a:cs typeface="Arial MT"/>
              </a:rPr>
              <a:t>IPS: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(Sistema</a:t>
            </a:r>
            <a:r>
              <a:rPr sz="1200" spc="-5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</a:t>
            </a:r>
            <a:r>
              <a:rPr sz="1200" spc="-5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prevención</a:t>
            </a:r>
            <a:r>
              <a:rPr sz="1200" spc="-5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</a:t>
            </a:r>
            <a:r>
              <a:rPr sz="1200" spc="-5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intrusos)</a:t>
            </a:r>
            <a:r>
              <a:rPr sz="1200" spc="-4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Se</a:t>
            </a:r>
            <a:r>
              <a:rPr sz="1200" spc="-5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trata</a:t>
            </a:r>
            <a:r>
              <a:rPr sz="1200" spc="-5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</a:t>
            </a:r>
            <a:r>
              <a:rPr sz="1200" spc="-5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una</a:t>
            </a:r>
            <a:r>
              <a:rPr sz="1200" spc="-5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herramienta</a:t>
            </a:r>
            <a:r>
              <a:rPr sz="1200" spc="-5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que</a:t>
            </a:r>
            <a:r>
              <a:rPr sz="1200" spc="-5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supervisa </a:t>
            </a:r>
            <a:r>
              <a:rPr sz="1200" spc="-32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los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eventos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del</a:t>
            </a:r>
            <a:r>
              <a:rPr sz="1200" spc="-5" dirty="0">
                <a:latin typeface="Arial MT"/>
                <a:cs typeface="Arial MT"/>
              </a:rPr>
              <a:t> sistema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o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la</a:t>
            </a:r>
            <a:r>
              <a:rPr sz="1200" spc="-5" dirty="0">
                <a:latin typeface="Arial MT"/>
                <a:cs typeface="Arial MT"/>
              </a:rPr>
              <a:t> red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en</a:t>
            </a:r>
            <a:r>
              <a:rPr sz="1200" spc="-5" dirty="0">
                <a:latin typeface="Arial MT"/>
                <a:cs typeface="Arial MT"/>
              </a:rPr>
              <a:t> busca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</a:t>
            </a:r>
            <a:r>
              <a:rPr sz="1200" spc="-5" dirty="0">
                <a:latin typeface="Arial MT"/>
                <a:cs typeface="Arial MT"/>
              </a:rPr>
              <a:t> detectar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ataques</a:t>
            </a:r>
            <a:r>
              <a:rPr sz="1200" spc="-5" dirty="0">
                <a:latin typeface="Arial MT"/>
                <a:cs typeface="Arial MT"/>
              </a:rPr>
              <a:t> maliciosos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o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comportamientos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anómalos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para alertar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</a:t>
            </a:r>
            <a:r>
              <a:rPr sz="1200" spc="-5" dirty="0">
                <a:latin typeface="Arial MT"/>
                <a:cs typeface="Arial MT"/>
              </a:rPr>
              <a:t> forma oportuna.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200">
              <a:latin typeface="Arial MT"/>
              <a:cs typeface="Arial MT"/>
            </a:endParaRPr>
          </a:p>
          <a:p>
            <a:pPr marL="127000" marR="112395" algn="just">
              <a:lnSpc>
                <a:spcPts val="1380"/>
              </a:lnSpc>
            </a:pPr>
            <a:r>
              <a:rPr sz="1200" spc="-10" dirty="0">
                <a:latin typeface="Arial MT"/>
                <a:cs typeface="Arial MT"/>
              </a:rPr>
              <a:t>Linux: </a:t>
            </a:r>
            <a:r>
              <a:rPr sz="1200" spc="-5" dirty="0">
                <a:latin typeface="Arial MT"/>
                <a:cs typeface="Arial MT"/>
              </a:rPr>
              <a:t>Sistema operativo </a:t>
            </a:r>
            <a:r>
              <a:rPr sz="120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código </a:t>
            </a:r>
            <a:r>
              <a:rPr sz="1200" spc="-10" dirty="0">
                <a:latin typeface="Arial MT"/>
                <a:cs typeface="Arial MT"/>
              </a:rPr>
              <a:t>abierto </a:t>
            </a:r>
            <a:r>
              <a:rPr sz="1200" spc="-5" dirty="0">
                <a:latin typeface="Arial MT"/>
                <a:cs typeface="Arial MT"/>
              </a:rPr>
              <a:t>basado </a:t>
            </a:r>
            <a:r>
              <a:rPr sz="1200" dirty="0">
                <a:latin typeface="Arial MT"/>
                <a:cs typeface="Arial MT"/>
              </a:rPr>
              <a:t>en </a:t>
            </a:r>
            <a:r>
              <a:rPr sz="1200" spc="-10" dirty="0">
                <a:latin typeface="Arial MT"/>
                <a:cs typeface="Arial MT"/>
              </a:rPr>
              <a:t>Unix. </a:t>
            </a:r>
            <a:r>
              <a:rPr sz="1200" spc="-5" dirty="0">
                <a:latin typeface="Arial MT"/>
                <a:cs typeface="Arial MT"/>
              </a:rPr>
              <a:t>Linux </a:t>
            </a:r>
            <a:r>
              <a:rPr sz="1200" spc="-10" dirty="0">
                <a:latin typeface="Arial MT"/>
                <a:cs typeface="Arial MT"/>
              </a:rPr>
              <a:t>es </a:t>
            </a:r>
            <a:r>
              <a:rPr sz="1200" spc="-5" dirty="0">
                <a:latin typeface="Arial MT"/>
                <a:cs typeface="Arial MT"/>
              </a:rPr>
              <a:t>gratuito </a:t>
            </a:r>
            <a:r>
              <a:rPr sz="1200" dirty="0">
                <a:latin typeface="Arial MT"/>
                <a:cs typeface="Arial MT"/>
              </a:rPr>
              <a:t>y 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cuenta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con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múltiples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distribuciones </a:t>
            </a:r>
            <a:r>
              <a:rPr sz="1200" dirty="0">
                <a:latin typeface="Arial MT"/>
                <a:cs typeface="Arial MT"/>
              </a:rPr>
              <a:t>con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características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y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herramientas </a:t>
            </a:r>
            <a:r>
              <a:rPr sz="1200" dirty="0">
                <a:latin typeface="Arial MT"/>
                <a:cs typeface="Arial MT"/>
              </a:rPr>
              <a:t>específicas</a:t>
            </a:r>
            <a:r>
              <a:rPr sz="1200" baseline="27777" dirty="0">
                <a:latin typeface="Arial MT"/>
                <a:cs typeface="Arial MT"/>
                <a:hlinkClick r:id="rId2" action="ppaction://hlinksldjump"/>
              </a:rPr>
              <a:t>3</a:t>
            </a:r>
            <a:r>
              <a:rPr sz="1200" dirty="0">
                <a:latin typeface="Arial MT"/>
                <a:cs typeface="Arial MT"/>
              </a:rPr>
              <a:t>.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200">
              <a:latin typeface="Arial MT"/>
              <a:cs typeface="Arial MT"/>
            </a:endParaRPr>
          </a:p>
          <a:p>
            <a:pPr marL="127000" marR="114935" algn="just">
              <a:lnSpc>
                <a:spcPts val="1380"/>
              </a:lnSpc>
            </a:pPr>
            <a:r>
              <a:rPr sz="1200" spc="-5" dirty="0">
                <a:latin typeface="Arial MT"/>
                <a:cs typeface="Arial MT"/>
              </a:rPr>
              <a:t>Monitoreo: Supervisión </a:t>
            </a:r>
            <a:r>
              <a:rPr sz="1200" dirty="0">
                <a:latin typeface="Arial MT"/>
                <a:cs typeface="Arial MT"/>
              </a:rPr>
              <a:t>y </a:t>
            </a:r>
            <a:r>
              <a:rPr sz="1200" spc="-10" dirty="0">
                <a:latin typeface="Arial MT"/>
                <a:cs typeface="Arial MT"/>
              </a:rPr>
              <a:t>análisis </a:t>
            </a:r>
            <a:r>
              <a:rPr sz="1200" spc="-5" dirty="0">
                <a:latin typeface="Arial MT"/>
                <a:cs typeface="Arial MT"/>
              </a:rPr>
              <a:t>continuo </a:t>
            </a:r>
            <a:r>
              <a:rPr sz="1200" dirty="0">
                <a:latin typeface="Arial MT"/>
                <a:cs typeface="Arial MT"/>
              </a:rPr>
              <a:t>de </a:t>
            </a:r>
            <a:r>
              <a:rPr sz="1200" spc="-10" dirty="0">
                <a:latin typeface="Arial MT"/>
                <a:cs typeface="Arial MT"/>
              </a:rPr>
              <a:t>una </a:t>
            </a:r>
            <a:r>
              <a:rPr sz="1200" spc="-5" dirty="0">
                <a:latin typeface="Arial MT"/>
                <a:cs typeface="Arial MT"/>
              </a:rPr>
              <a:t>actividad o sistema con </a:t>
            </a:r>
            <a:r>
              <a:rPr sz="1200" dirty="0">
                <a:latin typeface="Arial MT"/>
                <a:cs typeface="Arial MT"/>
              </a:rPr>
              <a:t>el </a:t>
            </a:r>
            <a:r>
              <a:rPr sz="1200" spc="-5" dirty="0">
                <a:latin typeface="Arial MT"/>
                <a:cs typeface="Arial MT"/>
              </a:rPr>
              <a:t>fin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 detectar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problemas,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anomalías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y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mejoras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del</a:t>
            </a:r>
            <a:r>
              <a:rPr sz="1200" spc="-5" dirty="0">
                <a:latin typeface="Arial MT"/>
                <a:cs typeface="Arial MT"/>
              </a:rPr>
              <a:t> desempeño.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200">
              <a:latin typeface="Arial MT"/>
              <a:cs typeface="Arial MT"/>
            </a:endParaRPr>
          </a:p>
          <a:p>
            <a:pPr marL="127000" marR="120014" algn="just">
              <a:lnSpc>
                <a:spcPts val="1380"/>
              </a:lnSpc>
            </a:pPr>
            <a:r>
              <a:rPr sz="1200" spc="-10" dirty="0">
                <a:latin typeface="Arial MT"/>
                <a:cs typeface="Arial MT"/>
              </a:rPr>
              <a:t>Nube: </a:t>
            </a:r>
            <a:r>
              <a:rPr sz="1200" spc="-5" dirty="0">
                <a:latin typeface="Arial MT"/>
                <a:cs typeface="Arial MT"/>
              </a:rPr>
              <a:t>arquitectura tecnológica a </a:t>
            </a:r>
            <a:r>
              <a:rPr sz="1200" spc="-10" dirty="0">
                <a:latin typeface="Arial MT"/>
                <a:cs typeface="Arial MT"/>
              </a:rPr>
              <a:t>la </a:t>
            </a:r>
            <a:r>
              <a:rPr sz="1200" spc="-5" dirty="0">
                <a:latin typeface="Arial MT"/>
                <a:cs typeface="Arial MT"/>
              </a:rPr>
              <a:t>que se accede desde internet, </a:t>
            </a:r>
            <a:r>
              <a:rPr sz="1200" spc="-10" dirty="0">
                <a:latin typeface="Arial MT"/>
                <a:cs typeface="Arial MT"/>
              </a:rPr>
              <a:t>los </a:t>
            </a:r>
            <a:r>
              <a:rPr sz="1200" spc="-5" dirty="0">
                <a:latin typeface="Arial MT"/>
                <a:cs typeface="Arial MT"/>
              </a:rPr>
              <a:t>centros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datos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se encuentran distribuidos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en</a:t>
            </a:r>
            <a:r>
              <a:rPr sz="1200" spc="-5" dirty="0">
                <a:latin typeface="Arial MT"/>
                <a:cs typeface="Arial MT"/>
              </a:rPr>
              <a:t> todo </a:t>
            </a:r>
            <a:r>
              <a:rPr sz="1200" spc="-10" dirty="0">
                <a:latin typeface="Arial MT"/>
                <a:cs typeface="Arial MT"/>
              </a:rPr>
              <a:t>el</a:t>
            </a:r>
            <a:r>
              <a:rPr sz="1200" spc="-5" dirty="0">
                <a:latin typeface="Arial MT"/>
                <a:cs typeface="Arial MT"/>
              </a:rPr>
              <a:t> mundo.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200">
              <a:latin typeface="Arial MT"/>
              <a:cs typeface="Arial MT"/>
            </a:endParaRPr>
          </a:p>
          <a:p>
            <a:pPr marL="127000" marR="115570" algn="just">
              <a:lnSpc>
                <a:spcPts val="1380"/>
              </a:lnSpc>
            </a:pPr>
            <a:r>
              <a:rPr sz="1200" dirty="0">
                <a:latin typeface="Arial MT"/>
                <a:cs typeface="Arial MT"/>
              </a:rPr>
              <a:t>SIEM: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(Sistema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</a:t>
            </a:r>
            <a:r>
              <a:rPr sz="1200" spc="-5" dirty="0">
                <a:latin typeface="Arial MT"/>
                <a:cs typeface="Arial MT"/>
              </a:rPr>
              <a:t> Gestión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</a:t>
            </a:r>
            <a:r>
              <a:rPr sz="1200" spc="-5" dirty="0">
                <a:latin typeface="Arial MT"/>
                <a:cs typeface="Arial MT"/>
              </a:rPr>
              <a:t> Eventos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e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Información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</a:t>
            </a:r>
            <a:r>
              <a:rPr sz="1200" spc="-5" dirty="0">
                <a:latin typeface="Arial MT"/>
                <a:cs typeface="Arial MT"/>
              </a:rPr>
              <a:t> Seguridad)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es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una </a:t>
            </a:r>
            <a:r>
              <a:rPr sz="1200" spc="-5" dirty="0">
                <a:latin typeface="Arial MT"/>
                <a:cs typeface="Arial MT"/>
              </a:rPr>
              <a:t> herramienta que ayuda a </a:t>
            </a:r>
            <a:r>
              <a:rPr sz="1200" spc="-10" dirty="0">
                <a:latin typeface="Arial MT"/>
                <a:cs typeface="Arial MT"/>
              </a:rPr>
              <a:t>las </a:t>
            </a:r>
            <a:r>
              <a:rPr sz="1200" spc="-5" dirty="0">
                <a:latin typeface="Arial MT"/>
                <a:cs typeface="Arial MT"/>
              </a:rPr>
              <a:t>organizaciones a identificar </a:t>
            </a:r>
            <a:r>
              <a:rPr sz="1200" dirty="0">
                <a:latin typeface="Arial MT"/>
                <a:cs typeface="Arial MT"/>
              </a:rPr>
              <a:t>y </a:t>
            </a:r>
            <a:r>
              <a:rPr sz="1200" spc="-5" dirty="0">
                <a:latin typeface="Arial MT"/>
                <a:cs typeface="Arial MT"/>
              </a:rPr>
              <a:t>analizar amenazas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 seguridad </a:t>
            </a:r>
            <a:r>
              <a:rPr sz="1200" dirty="0">
                <a:latin typeface="Arial MT"/>
                <a:cs typeface="Arial MT"/>
              </a:rPr>
              <a:t>y </a:t>
            </a:r>
            <a:r>
              <a:rPr sz="1200" spc="-5" dirty="0">
                <a:latin typeface="Arial MT"/>
                <a:cs typeface="Arial MT"/>
              </a:rPr>
              <a:t>responder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forma automática </a:t>
            </a:r>
            <a:r>
              <a:rPr sz="1200" spc="-10" dirty="0">
                <a:latin typeface="Arial MT"/>
                <a:cs typeface="Arial MT"/>
              </a:rPr>
              <a:t>antes </a:t>
            </a:r>
            <a:r>
              <a:rPr sz="120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presentarse </a:t>
            </a:r>
            <a:r>
              <a:rPr sz="1200" spc="-10" dirty="0">
                <a:latin typeface="Arial MT"/>
                <a:cs typeface="Arial MT"/>
              </a:rPr>
              <a:t>un </a:t>
            </a:r>
            <a:r>
              <a:rPr sz="1200" spc="-5" dirty="0">
                <a:latin typeface="Arial MT"/>
                <a:cs typeface="Arial MT"/>
              </a:rPr>
              <a:t>incidente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crítico</a:t>
            </a:r>
            <a:r>
              <a:rPr sz="1200" spc="-7" baseline="27777" dirty="0">
                <a:latin typeface="Arial MT"/>
                <a:cs typeface="Arial MT"/>
                <a:hlinkClick r:id="rId2" action="ppaction://hlinksldjump"/>
              </a:rPr>
              <a:t>4</a:t>
            </a:r>
            <a:r>
              <a:rPr sz="1200" spc="-5" dirty="0">
                <a:latin typeface="Arial MT"/>
                <a:cs typeface="Arial MT"/>
              </a:rPr>
              <a:t>.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440561" y="7006971"/>
            <a:ext cx="1829435" cy="7620"/>
          </a:xfrm>
          <a:custGeom>
            <a:avLst/>
            <a:gdLst/>
            <a:ahLst/>
            <a:cxnLst/>
            <a:rect l="l" t="t" r="r" b="b"/>
            <a:pathLst>
              <a:path w="1829435" h="7620">
                <a:moveTo>
                  <a:pt x="1829435" y="0"/>
                </a:moveTo>
                <a:lnTo>
                  <a:pt x="0" y="0"/>
                </a:lnTo>
                <a:lnTo>
                  <a:pt x="0" y="7619"/>
                </a:lnTo>
                <a:lnTo>
                  <a:pt x="1829435" y="7619"/>
                </a:lnTo>
                <a:lnTo>
                  <a:pt x="182943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338833" y="7060183"/>
            <a:ext cx="5812155" cy="1346835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01600" marR="93980">
              <a:lnSpc>
                <a:spcPts val="1160"/>
              </a:lnSpc>
              <a:spcBef>
                <a:spcPts val="170"/>
              </a:spcBef>
              <a:tabLst>
                <a:tab pos="651510" algn="l"/>
                <a:tab pos="1085850" algn="l"/>
                <a:tab pos="1621155" algn="l"/>
                <a:tab pos="2428240" algn="l"/>
                <a:tab pos="2656205" algn="l"/>
                <a:tab pos="2966085" algn="l"/>
                <a:tab pos="3759835" algn="l"/>
                <a:tab pos="4246880" algn="l"/>
                <a:tab pos="4970145" algn="l"/>
                <a:tab pos="5241925" algn="l"/>
              </a:tabLst>
            </a:pPr>
            <a:r>
              <a:rPr sz="975" spc="7" baseline="29914" dirty="0">
                <a:latin typeface="Arial MT"/>
                <a:cs typeface="Arial MT"/>
              </a:rPr>
              <a:t>1</a:t>
            </a:r>
            <a:r>
              <a:rPr sz="975" spc="15" baseline="29914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INCIBE. Amenaza Vs Vulnerabilidad Sabes </a:t>
            </a:r>
            <a:r>
              <a:rPr sz="1000" spc="-10" dirty="0">
                <a:latin typeface="Arial MT"/>
                <a:cs typeface="Arial MT"/>
              </a:rPr>
              <a:t>Se </a:t>
            </a:r>
            <a:r>
              <a:rPr sz="1000" dirty="0">
                <a:latin typeface="Arial MT"/>
                <a:cs typeface="Arial MT"/>
              </a:rPr>
              <a:t>Diferencian | </a:t>
            </a:r>
            <a:r>
              <a:rPr sz="1000" spc="-5" dirty="0">
                <a:latin typeface="Arial MT"/>
                <a:cs typeface="Arial MT"/>
              </a:rPr>
              <a:t>Empresas </a:t>
            </a:r>
            <a:r>
              <a:rPr sz="1000" dirty="0">
                <a:latin typeface="Arial MT"/>
                <a:cs typeface="Arial MT"/>
              </a:rPr>
              <a:t>| </a:t>
            </a:r>
            <a:r>
              <a:rPr sz="1000" spc="-5" dirty="0">
                <a:latin typeface="Arial MT"/>
                <a:cs typeface="Arial MT"/>
              </a:rPr>
              <a:t>INCIBE. INCIBE </a:t>
            </a:r>
            <a:r>
              <a:rPr sz="1000" dirty="0">
                <a:latin typeface="Arial MT"/>
                <a:cs typeface="Arial MT"/>
              </a:rPr>
              <a:t>| </a:t>
            </a:r>
            <a:r>
              <a:rPr sz="1000" spc="-5" dirty="0">
                <a:latin typeface="Arial MT"/>
                <a:cs typeface="Arial MT"/>
              </a:rPr>
              <a:t>INCIBE </a:t>
            </a:r>
            <a:r>
              <a:rPr sz="1000" spc="-26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[</a:t>
            </a:r>
            <a:r>
              <a:rPr sz="1000" spc="5" dirty="0">
                <a:latin typeface="Arial MT"/>
                <a:cs typeface="Arial MT"/>
              </a:rPr>
              <a:t>p</a:t>
            </a:r>
            <a:r>
              <a:rPr sz="1000" spc="-5" dirty="0">
                <a:latin typeface="Arial MT"/>
                <a:cs typeface="Arial MT"/>
              </a:rPr>
              <a:t>ágina</a:t>
            </a:r>
            <a:r>
              <a:rPr sz="1000" dirty="0">
                <a:latin typeface="Arial MT"/>
                <a:cs typeface="Arial MT"/>
              </a:rPr>
              <a:t>	</a:t>
            </a:r>
            <a:r>
              <a:rPr sz="1000" spc="-5" dirty="0">
                <a:latin typeface="Arial MT"/>
                <a:cs typeface="Arial MT"/>
              </a:rPr>
              <a:t>we</a:t>
            </a:r>
            <a:r>
              <a:rPr sz="1000" dirty="0">
                <a:latin typeface="Arial MT"/>
                <a:cs typeface="Arial MT"/>
              </a:rPr>
              <a:t>b</a:t>
            </a:r>
            <a:r>
              <a:rPr sz="1000" spc="-20" dirty="0">
                <a:latin typeface="Arial MT"/>
                <a:cs typeface="Arial MT"/>
              </a:rPr>
              <a:t>]</a:t>
            </a:r>
            <a:r>
              <a:rPr sz="1000" dirty="0">
                <a:latin typeface="Arial MT"/>
                <a:cs typeface="Arial MT"/>
              </a:rPr>
              <a:t>.	</a:t>
            </a:r>
            <a:r>
              <a:rPr sz="1000" spc="5" dirty="0">
                <a:latin typeface="Arial MT"/>
                <a:cs typeface="Arial MT"/>
              </a:rPr>
              <a:t>(</a:t>
            </a:r>
            <a:r>
              <a:rPr sz="1000" spc="-5" dirty="0">
                <a:latin typeface="Arial MT"/>
                <a:cs typeface="Arial MT"/>
              </a:rPr>
              <a:t>20</a:t>
            </a:r>
            <a:r>
              <a:rPr sz="1000" spc="-25" dirty="0">
                <a:latin typeface="Arial MT"/>
                <a:cs typeface="Arial MT"/>
              </a:rPr>
              <a:t>1</a:t>
            </a:r>
            <a:r>
              <a:rPr sz="1000" spc="-5" dirty="0">
                <a:latin typeface="Arial MT"/>
                <a:cs typeface="Arial MT"/>
              </a:rPr>
              <a:t>7</a:t>
            </a:r>
            <a:r>
              <a:rPr sz="1000" spc="5" dirty="0">
                <a:latin typeface="Arial MT"/>
                <a:cs typeface="Arial MT"/>
              </a:rPr>
              <a:t>)</a:t>
            </a:r>
            <a:r>
              <a:rPr sz="1000" dirty="0">
                <a:latin typeface="Arial MT"/>
                <a:cs typeface="Arial MT"/>
              </a:rPr>
              <a:t>.	[C</a:t>
            </a:r>
            <a:r>
              <a:rPr sz="1000" spc="-20" dirty="0">
                <a:latin typeface="Arial MT"/>
                <a:cs typeface="Arial MT"/>
              </a:rPr>
              <a:t>o</a:t>
            </a:r>
            <a:r>
              <a:rPr sz="1000" spc="-5" dirty="0">
                <a:latin typeface="Arial MT"/>
                <a:cs typeface="Arial MT"/>
              </a:rPr>
              <a:t>nsultado</a:t>
            </a:r>
            <a:r>
              <a:rPr sz="1000" dirty="0">
                <a:latin typeface="Arial MT"/>
                <a:cs typeface="Arial MT"/>
              </a:rPr>
              <a:t>	</a:t>
            </a:r>
            <a:r>
              <a:rPr sz="1000" spc="-5" dirty="0">
                <a:latin typeface="Arial MT"/>
                <a:cs typeface="Arial MT"/>
              </a:rPr>
              <a:t>el</a:t>
            </a:r>
            <a:r>
              <a:rPr sz="1000" dirty="0">
                <a:latin typeface="Arial MT"/>
                <a:cs typeface="Arial MT"/>
              </a:rPr>
              <a:t>	</a:t>
            </a:r>
            <a:r>
              <a:rPr sz="1000" spc="-5" dirty="0">
                <a:latin typeface="Arial MT"/>
                <a:cs typeface="Arial MT"/>
              </a:rPr>
              <a:t>25</a:t>
            </a:r>
            <a:r>
              <a:rPr sz="1000" dirty="0">
                <a:latin typeface="Arial MT"/>
                <a:cs typeface="Arial MT"/>
              </a:rPr>
              <a:t>,	</a:t>
            </a:r>
            <a:r>
              <a:rPr sz="1000" spc="-5" dirty="0">
                <a:latin typeface="Arial MT"/>
                <a:cs typeface="Arial MT"/>
              </a:rPr>
              <a:t>sep</a:t>
            </a:r>
            <a:r>
              <a:rPr sz="1000" dirty="0">
                <a:latin typeface="Arial MT"/>
                <a:cs typeface="Arial MT"/>
              </a:rPr>
              <a:t>tie</a:t>
            </a:r>
            <a:r>
              <a:rPr sz="1000" spc="-15" dirty="0">
                <a:latin typeface="Arial MT"/>
                <a:cs typeface="Arial MT"/>
              </a:rPr>
              <a:t>m</a:t>
            </a:r>
            <a:r>
              <a:rPr sz="1000" spc="-5" dirty="0">
                <a:latin typeface="Arial MT"/>
                <a:cs typeface="Arial MT"/>
              </a:rPr>
              <a:t>b</a:t>
            </a:r>
            <a:r>
              <a:rPr sz="1000" spc="5" dirty="0">
                <a:latin typeface="Arial MT"/>
                <a:cs typeface="Arial MT"/>
              </a:rPr>
              <a:t>r</a:t>
            </a:r>
            <a:r>
              <a:rPr sz="1000" spc="-5" dirty="0">
                <a:latin typeface="Arial MT"/>
                <a:cs typeface="Arial MT"/>
              </a:rPr>
              <a:t>e</a:t>
            </a:r>
            <a:r>
              <a:rPr sz="1000" dirty="0">
                <a:latin typeface="Arial MT"/>
                <a:cs typeface="Arial MT"/>
              </a:rPr>
              <a:t>,	</a:t>
            </a:r>
            <a:r>
              <a:rPr sz="1000" spc="-5" dirty="0">
                <a:latin typeface="Arial MT"/>
                <a:cs typeface="Arial MT"/>
              </a:rPr>
              <a:t>2023</a:t>
            </a:r>
            <a:r>
              <a:rPr sz="1000" dirty="0">
                <a:latin typeface="Arial MT"/>
                <a:cs typeface="Arial MT"/>
              </a:rPr>
              <a:t>].	</a:t>
            </a:r>
            <a:r>
              <a:rPr sz="1000" spc="-5" dirty="0">
                <a:latin typeface="Arial MT"/>
                <a:cs typeface="Arial MT"/>
              </a:rPr>
              <a:t>D</a:t>
            </a:r>
            <a:r>
              <a:rPr sz="1000" spc="-10" dirty="0">
                <a:latin typeface="Arial MT"/>
                <a:cs typeface="Arial MT"/>
              </a:rPr>
              <a:t>i</a:t>
            </a:r>
            <a:r>
              <a:rPr sz="1000" spc="-5" dirty="0">
                <a:latin typeface="Arial MT"/>
                <a:cs typeface="Arial MT"/>
              </a:rPr>
              <a:t>s</a:t>
            </a:r>
            <a:r>
              <a:rPr sz="1000" spc="-25" dirty="0">
                <a:latin typeface="Arial MT"/>
                <a:cs typeface="Arial MT"/>
              </a:rPr>
              <a:t>p</a:t>
            </a:r>
            <a:r>
              <a:rPr sz="1000" spc="-5" dirty="0">
                <a:latin typeface="Arial MT"/>
                <a:cs typeface="Arial MT"/>
              </a:rPr>
              <a:t>onible</a:t>
            </a:r>
            <a:r>
              <a:rPr sz="1000" dirty="0">
                <a:latin typeface="Arial MT"/>
                <a:cs typeface="Arial MT"/>
              </a:rPr>
              <a:t>	</a:t>
            </a:r>
            <a:r>
              <a:rPr sz="1000" spc="-5" dirty="0">
                <a:latin typeface="Arial MT"/>
                <a:cs typeface="Arial MT"/>
              </a:rPr>
              <a:t>en</a:t>
            </a:r>
            <a:r>
              <a:rPr sz="1000" dirty="0">
                <a:latin typeface="Arial MT"/>
                <a:cs typeface="Arial MT"/>
              </a:rPr>
              <a:t>	I</a:t>
            </a:r>
            <a:r>
              <a:rPr sz="1000" spc="5" dirty="0">
                <a:latin typeface="Arial MT"/>
                <a:cs typeface="Arial MT"/>
              </a:rPr>
              <a:t>n</a:t>
            </a:r>
            <a:r>
              <a:rPr sz="1000" dirty="0">
                <a:latin typeface="Arial MT"/>
                <a:cs typeface="Arial MT"/>
              </a:rPr>
              <a:t>t</a:t>
            </a:r>
            <a:r>
              <a:rPr sz="1000" spc="5" dirty="0">
                <a:latin typeface="Arial MT"/>
                <a:cs typeface="Arial MT"/>
              </a:rPr>
              <a:t>er</a:t>
            </a:r>
            <a:r>
              <a:rPr sz="1000" spc="-5" dirty="0">
                <a:latin typeface="Arial MT"/>
                <a:cs typeface="Arial MT"/>
              </a:rPr>
              <a:t>ne</a:t>
            </a:r>
            <a:r>
              <a:rPr sz="1000" spc="-20" dirty="0">
                <a:latin typeface="Arial MT"/>
                <a:cs typeface="Arial MT"/>
              </a:rPr>
              <a:t>t</a:t>
            </a:r>
            <a:r>
              <a:rPr sz="1000" dirty="0">
                <a:latin typeface="Arial MT"/>
                <a:cs typeface="Arial MT"/>
              </a:rPr>
              <a:t>:</a:t>
            </a:r>
            <a:endParaRPr sz="1000">
              <a:latin typeface="Arial MT"/>
              <a:cs typeface="Arial MT"/>
            </a:endParaRPr>
          </a:p>
          <a:p>
            <a:pPr marL="101600">
              <a:lnSpc>
                <a:spcPts val="1090"/>
              </a:lnSpc>
            </a:pPr>
            <a:r>
              <a:rPr sz="1000" spc="-5" dirty="0">
                <a:latin typeface="Arial MT"/>
                <a:cs typeface="Arial MT"/>
              </a:rPr>
              <a:t>&lt;HTTPS:/</a:t>
            </a:r>
            <a:r>
              <a:rPr sz="1000" spc="-5" dirty="0">
                <a:latin typeface="Arial MT"/>
                <a:cs typeface="Arial MT"/>
                <a:hlinkClick r:id="rId3"/>
              </a:rPr>
              <a:t>/www.incibe.es/e</a:t>
            </a:r>
            <a:r>
              <a:rPr sz="1000" spc="-5" dirty="0">
                <a:latin typeface="Arial MT"/>
                <a:cs typeface="Arial MT"/>
              </a:rPr>
              <a:t>m</a:t>
            </a:r>
            <a:r>
              <a:rPr sz="1000" spc="-5" dirty="0">
                <a:latin typeface="Arial MT"/>
                <a:cs typeface="Arial MT"/>
                <a:hlinkClick r:id="rId3"/>
              </a:rPr>
              <a:t>presas/blog/amenaza-vs-vulnerabilidad-sabes-se-diferencian</a:t>
            </a:r>
            <a:r>
              <a:rPr sz="1000" spc="-5" dirty="0">
                <a:latin typeface="Arial MT"/>
                <a:cs typeface="Arial MT"/>
              </a:rPr>
              <a:t>&gt;.</a:t>
            </a:r>
            <a:endParaRPr sz="1000">
              <a:latin typeface="Arial MT"/>
              <a:cs typeface="Arial MT"/>
            </a:endParaRPr>
          </a:p>
          <a:p>
            <a:pPr marL="101600" marR="89535">
              <a:lnSpc>
                <a:spcPts val="1140"/>
              </a:lnSpc>
              <a:spcBef>
                <a:spcPts val="70"/>
              </a:spcBef>
              <a:tabLst>
                <a:tab pos="758190" algn="l"/>
                <a:tab pos="1692275" algn="l"/>
                <a:tab pos="2044700" algn="l"/>
                <a:tab pos="2476500" algn="l"/>
                <a:tab pos="3394710" algn="l"/>
                <a:tab pos="4006215" algn="l"/>
                <a:tab pos="4853940" algn="l"/>
                <a:tab pos="5247640" algn="l"/>
              </a:tabLst>
            </a:pPr>
            <a:r>
              <a:rPr sz="975" spc="7" baseline="29914" dirty="0">
                <a:latin typeface="Arial MT"/>
                <a:cs typeface="Arial MT"/>
              </a:rPr>
              <a:t>2</a:t>
            </a:r>
            <a:r>
              <a:rPr sz="975" spc="254" baseline="29914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INCIBE.</a:t>
            </a:r>
            <a:r>
              <a:rPr sz="1000" spc="8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Son</a:t>
            </a:r>
            <a:r>
              <a:rPr sz="1000" spc="8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Y</a:t>
            </a:r>
            <a:r>
              <a:rPr sz="1000" spc="7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Sirven</a:t>
            </a:r>
            <a:r>
              <a:rPr sz="1000" spc="8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Los</a:t>
            </a:r>
            <a:r>
              <a:rPr sz="1000" spc="8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Siem</a:t>
            </a:r>
            <a:r>
              <a:rPr sz="1000" spc="9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Ids</a:t>
            </a:r>
            <a:r>
              <a:rPr sz="1000" spc="8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E</a:t>
            </a:r>
            <a:r>
              <a:rPr sz="1000" spc="7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Ips</a:t>
            </a:r>
            <a:r>
              <a:rPr sz="1000" spc="8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|</a:t>
            </a:r>
            <a:r>
              <a:rPr sz="1000" spc="8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Empresas</a:t>
            </a:r>
            <a:r>
              <a:rPr sz="1000" spc="8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|</a:t>
            </a:r>
            <a:r>
              <a:rPr sz="1000" spc="8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INCIBE.</a:t>
            </a:r>
            <a:r>
              <a:rPr sz="1000" spc="8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INCIBE</a:t>
            </a:r>
            <a:r>
              <a:rPr sz="1000" spc="7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|</a:t>
            </a:r>
            <a:r>
              <a:rPr sz="1000" spc="8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INCIBE</a:t>
            </a:r>
            <a:r>
              <a:rPr sz="1000" spc="7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[página</a:t>
            </a:r>
            <a:r>
              <a:rPr sz="1000" spc="9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web]. </a:t>
            </a:r>
            <a:r>
              <a:rPr sz="1000" spc="-265" dirty="0">
                <a:latin typeface="Arial MT"/>
                <a:cs typeface="Arial MT"/>
              </a:rPr>
              <a:t> </a:t>
            </a:r>
            <a:r>
              <a:rPr sz="1000" spc="5" dirty="0">
                <a:latin typeface="Arial MT"/>
                <a:cs typeface="Arial MT"/>
              </a:rPr>
              <a:t>(</a:t>
            </a:r>
            <a:r>
              <a:rPr sz="1000" spc="-5" dirty="0">
                <a:latin typeface="Arial MT"/>
                <a:cs typeface="Arial MT"/>
              </a:rPr>
              <a:t>2020</a:t>
            </a:r>
            <a:r>
              <a:rPr sz="1000" spc="-15" dirty="0">
                <a:latin typeface="Arial MT"/>
                <a:cs typeface="Arial MT"/>
              </a:rPr>
              <a:t>)</a:t>
            </a:r>
            <a:r>
              <a:rPr sz="1000" dirty="0">
                <a:latin typeface="Arial MT"/>
                <a:cs typeface="Arial MT"/>
              </a:rPr>
              <a:t>.	[Co</a:t>
            </a:r>
            <a:r>
              <a:rPr sz="1000" spc="-5" dirty="0">
                <a:latin typeface="Arial MT"/>
                <a:cs typeface="Arial MT"/>
              </a:rPr>
              <a:t>nsultado</a:t>
            </a:r>
            <a:r>
              <a:rPr sz="1000" dirty="0">
                <a:latin typeface="Arial MT"/>
                <a:cs typeface="Arial MT"/>
              </a:rPr>
              <a:t>	</a:t>
            </a:r>
            <a:r>
              <a:rPr sz="1000" spc="-5" dirty="0">
                <a:latin typeface="Arial MT"/>
                <a:cs typeface="Arial MT"/>
              </a:rPr>
              <a:t>el</a:t>
            </a:r>
            <a:r>
              <a:rPr sz="1000" dirty="0">
                <a:latin typeface="Arial MT"/>
                <a:cs typeface="Arial MT"/>
              </a:rPr>
              <a:t>	</a:t>
            </a:r>
            <a:r>
              <a:rPr sz="1000" spc="-5" dirty="0">
                <a:latin typeface="Arial MT"/>
                <a:cs typeface="Arial MT"/>
              </a:rPr>
              <a:t>25</a:t>
            </a:r>
            <a:r>
              <a:rPr sz="1000" dirty="0">
                <a:latin typeface="Arial MT"/>
                <a:cs typeface="Arial MT"/>
              </a:rPr>
              <a:t>,	</a:t>
            </a:r>
            <a:r>
              <a:rPr sz="1000" spc="-5" dirty="0">
                <a:latin typeface="Arial MT"/>
                <a:cs typeface="Arial MT"/>
              </a:rPr>
              <a:t>se</a:t>
            </a:r>
            <a:r>
              <a:rPr sz="1000" spc="-25" dirty="0">
                <a:latin typeface="Arial MT"/>
                <a:cs typeface="Arial MT"/>
              </a:rPr>
              <a:t>p</a:t>
            </a:r>
            <a:r>
              <a:rPr sz="1000" dirty="0">
                <a:latin typeface="Arial MT"/>
                <a:cs typeface="Arial MT"/>
              </a:rPr>
              <a:t>tie</a:t>
            </a:r>
            <a:r>
              <a:rPr sz="1000" spc="5" dirty="0">
                <a:latin typeface="Arial MT"/>
                <a:cs typeface="Arial MT"/>
              </a:rPr>
              <a:t>m</a:t>
            </a:r>
            <a:r>
              <a:rPr sz="1000" spc="-5" dirty="0">
                <a:latin typeface="Arial MT"/>
                <a:cs typeface="Arial MT"/>
              </a:rPr>
              <a:t>b</a:t>
            </a:r>
            <a:r>
              <a:rPr sz="1000" spc="5" dirty="0">
                <a:latin typeface="Arial MT"/>
                <a:cs typeface="Arial MT"/>
              </a:rPr>
              <a:t>r</a:t>
            </a:r>
            <a:r>
              <a:rPr sz="1000" spc="-5" dirty="0">
                <a:latin typeface="Arial MT"/>
                <a:cs typeface="Arial MT"/>
              </a:rPr>
              <a:t>e</a:t>
            </a:r>
            <a:r>
              <a:rPr sz="1000" dirty="0">
                <a:latin typeface="Arial MT"/>
                <a:cs typeface="Arial MT"/>
              </a:rPr>
              <a:t>,	</a:t>
            </a:r>
            <a:r>
              <a:rPr sz="1000" spc="-5" dirty="0">
                <a:latin typeface="Arial MT"/>
                <a:cs typeface="Arial MT"/>
              </a:rPr>
              <a:t>2</a:t>
            </a:r>
            <a:r>
              <a:rPr sz="1000" spc="-25" dirty="0">
                <a:latin typeface="Arial MT"/>
                <a:cs typeface="Arial MT"/>
              </a:rPr>
              <a:t>0</a:t>
            </a:r>
            <a:r>
              <a:rPr sz="1000" spc="-5" dirty="0">
                <a:latin typeface="Arial MT"/>
                <a:cs typeface="Arial MT"/>
              </a:rPr>
              <a:t>23</a:t>
            </a:r>
            <a:r>
              <a:rPr sz="1000" dirty="0">
                <a:latin typeface="Arial MT"/>
                <a:cs typeface="Arial MT"/>
              </a:rPr>
              <a:t>].	</a:t>
            </a:r>
            <a:r>
              <a:rPr sz="1000" spc="-5" dirty="0">
                <a:latin typeface="Arial MT"/>
                <a:cs typeface="Arial MT"/>
              </a:rPr>
              <a:t>D</a:t>
            </a:r>
            <a:r>
              <a:rPr sz="1000" spc="-10" dirty="0">
                <a:latin typeface="Arial MT"/>
                <a:cs typeface="Arial MT"/>
              </a:rPr>
              <a:t>i</a:t>
            </a:r>
            <a:r>
              <a:rPr sz="1000" spc="-5" dirty="0">
                <a:latin typeface="Arial MT"/>
                <a:cs typeface="Arial MT"/>
              </a:rPr>
              <a:t>sponible</a:t>
            </a:r>
            <a:r>
              <a:rPr sz="1000" dirty="0">
                <a:latin typeface="Arial MT"/>
                <a:cs typeface="Arial MT"/>
              </a:rPr>
              <a:t>	</a:t>
            </a:r>
            <a:r>
              <a:rPr sz="1000" spc="-5" dirty="0">
                <a:latin typeface="Arial MT"/>
                <a:cs typeface="Arial MT"/>
              </a:rPr>
              <a:t>en</a:t>
            </a:r>
            <a:r>
              <a:rPr sz="1000" dirty="0">
                <a:latin typeface="Arial MT"/>
                <a:cs typeface="Arial MT"/>
              </a:rPr>
              <a:t>	I</a:t>
            </a:r>
            <a:r>
              <a:rPr sz="1000" spc="5" dirty="0">
                <a:latin typeface="Arial MT"/>
                <a:cs typeface="Arial MT"/>
              </a:rPr>
              <a:t>n</a:t>
            </a:r>
            <a:r>
              <a:rPr sz="1000" dirty="0">
                <a:latin typeface="Arial MT"/>
                <a:cs typeface="Arial MT"/>
              </a:rPr>
              <a:t>t</a:t>
            </a:r>
            <a:r>
              <a:rPr sz="1000" spc="5" dirty="0">
                <a:latin typeface="Arial MT"/>
                <a:cs typeface="Arial MT"/>
              </a:rPr>
              <a:t>er</a:t>
            </a:r>
            <a:r>
              <a:rPr sz="1000" spc="-5" dirty="0">
                <a:latin typeface="Arial MT"/>
                <a:cs typeface="Arial MT"/>
              </a:rPr>
              <a:t>ne</a:t>
            </a:r>
            <a:r>
              <a:rPr sz="1000" spc="-20" dirty="0">
                <a:latin typeface="Arial MT"/>
                <a:cs typeface="Arial MT"/>
              </a:rPr>
              <a:t>t</a:t>
            </a:r>
            <a:r>
              <a:rPr sz="1000" dirty="0">
                <a:latin typeface="Arial MT"/>
                <a:cs typeface="Arial MT"/>
              </a:rPr>
              <a:t>:</a:t>
            </a:r>
            <a:endParaRPr sz="1000">
              <a:latin typeface="Arial MT"/>
              <a:cs typeface="Arial MT"/>
            </a:endParaRPr>
          </a:p>
          <a:p>
            <a:pPr marL="101600">
              <a:lnSpc>
                <a:spcPts val="1100"/>
              </a:lnSpc>
            </a:pPr>
            <a:r>
              <a:rPr sz="1000" spc="-5" dirty="0">
                <a:latin typeface="Arial MT"/>
                <a:cs typeface="Arial MT"/>
              </a:rPr>
              <a:t>&lt;HTTPS:/</a:t>
            </a:r>
            <a:r>
              <a:rPr sz="1000" spc="-5" dirty="0">
                <a:latin typeface="Arial MT"/>
                <a:cs typeface="Arial MT"/>
                <a:hlinkClick r:id="rId4"/>
              </a:rPr>
              <a:t>/www.incibe.es/e</a:t>
            </a:r>
            <a:r>
              <a:rPr sz="1000" spc="-5" dirty="0">
                <a:latin typeface="Arial MT"/>
                <a:cs typeface="Arial MT"/>
              </a:rPr>
              <a:t>m</a:t>
            </a:r>
            <a:r>
              <a:rPr sz="1000" spc="-5" dirty="0">
                <a:latin typeface="Arial MT"/>
                <a:cs typeface="Arial MT"/>
                <a:hlinkClick r:id="rId4"/>
              </a:rPr>
              <a:t>presas/blog/son-y-sirven-los-siem-ids-e-ips&gt;.</a:t>
            </a:r>
            <a:endParaRPr sz="1000">
              <a:latin typeface="Arial MT"/>
              <a:cs typeface="Arial MT"/>
            </a:endParaRPr>
          </a:p>
          <a:p>
            <a:pPr marL="101600" marR="90805">
              <a:lnSpc>
                <a:spcPts val="1160"/>
              </a:lnSpc>
              <a:spcBef>
                <a:spcPts val="40"/>
              </a:spcBef>
              <a:tabLst>
                <a:tab pos="599440" algn="l"/>
                <a:tab pos="1195705" algn="l"/>
                <a:tab pos="2063750" algn="l"/>
                <a:tab pos="2355215" algn="l"/>
                <a:tab pos="2723515" algn="l"/>
                <a:tab pos="3580765" algn="l"/>
                <a:tab pos="4126229" algn="l"/>
                <a:tab pos="4910455" algn="l"/>
                <a:tab pos="5243195" algn="l"/>
              </a:tabLst>
            </a:pPr>
            <a:r>
              <a:rPr sz="975" spc="7" baseline="29914" dirty="0">
                <a:latin typeface="Arial MT"/>
                <a:cs typeface="Arial MT"/>
              </a:rPr>
              <a:t>3</a:t>
            </a:r>
            <a:r>
              <a:rPr sz="975" spc="89" baseline="29914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RED</a:t>
            </a:r>
            <a:r>
              <a:rPr sz="1000" spc="-3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HAT.</a:t>
            </a:r>
            <a:r>
              <a:rPr sz="1000" spc="-3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¿Qué</a:t>
            </a:r>
            <a:r>
              <a:rPr sz="1000" spc="-2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es</a:t>
            </a:r>
            <a:r>
              <a:rPr sz="1000" spc="-3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Linux?</a:t>
            </a:r>
            <a:r>
              <a:rPr sz="1000" spc="-1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Red</a:t>
            </a:r>
            <a:r>
              <a:rPr sz="1000" spc="-2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Hat</a:t>
            </a:r>
            <a:r>
              <a:rPr sz="1000" spc="-3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-</a:t>
            </a:r>
            <a:r>
              <a:rPr sz="1000" spc="-2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We</a:t>
            </a:r>
            <a:r>
              <a:rPr sz="1000" spc="-5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make</a:t>
            </a:r>
            <a:r>
              <a:rPr sz="1000" spc="-2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open-source</a:t>
            </a:r>
            <a:r>
              <a:rPr sz="1000" spc="-5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technologies</a:t>
            </a:r>
            <a:r>
              <a:rPr sz="1000" spc="-3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for</a:t>
            </a:r>
            <a:r>
              <a:rPr sz="1000" spc="-5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the</a:t>
            </a:r>
            <a:r>
              <a:rPr sz="1000" spc="-2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enterprise</a:t>
            </a:r>
            <a:r>
              <a:rPr sz="1000" spc="-3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[página </a:t>
            </a:r>
            <a:r>
              <a:rPr sz="1000" spc="-26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we</a:t>
            </a:r>
            <a:r>
              <a:rPr sz="1000" dirty="0">
                <a:latin typeface="Arial MT"/>
                <a:cs typeface="Arial MT"/>
              </a:rPr>
              <a:t>b].	</a:t>
            </a:r>
            <a:r>
              <a:rPr sz="1000" spc="5" dirty="0">
                <a:latin typeface="Arial MT"/>
                <a:cs typeface="Arial MT"/>
              </a:rPr>
              <a:t>(</a:t>
            </a:r>
            <a:r>
              <a:rPr sz="1000" spc="-5" dirty="0">
                <a:latin typeface="Arial MT"/>
                <a:cs typeface="Arial MT"/>
              </a:rPr>
              <a:t>20</a:t>
            </a:r>
            <a:r>
              <a:rPr sz="1000" spc="-25" dirty="0">
                <a:latin typeface="Arial MT"/>
                <a:cs typeface="Arial MT"/>
              </a:rPr>
              <a:t>2</a:t>
            </a:r>
            <a:r>
              <a:rPr sz="1000" spc="-5" dirty="0">
                <a:latin typeface="Arial MT"/>
                <a:cs typeface="Arial MT"/>
              </a:rPr>
              <a:t>3</a:t>
            </a:r>
            <a:r>
              <a:rPr sz="1000" spc="5" dirty="0">
                <a:latin typeface="Arial MT"/>
                <a:cs typeface="Arial MT"/>
              </a:rPr>
              <a:t>)</a:t>
            </a:r>
            <a:r>
              <a:rPr sz="1000" dirty="0">
                <a:latin typeface="Arial MT"/>
                <a:cs typeface="Arial MT"/>
              </a:rPr>
              <a:t>.	[C</a:t>
            </a:r>
            <a:r>
              <a:rPr sz="1000" spc="-20" dirty="0">
                <a:latin typeface="Arial MT"/>
                <a:cs typeface="Arial MT"/>
              </a:rPr>
              <a:t>o</a:t>
            </a:r>
            <a:r>
              <a:rPr sz="1000" spc="-5" dirty="0">
                <a:latin typeface="Arial MT"/>
                <a:cs typeface="Arial MT"/>
              </a:rPr>
              <a:t>nsultado</a:t>
            </a:r>
            <a:r>
              <a:rPr sz="1000" dirty="0">
                <a:latin typeface="Arial MT"/>
                <a:cs typeface="Arial MT"/>
              </a:rPr>
              <a:t>	</a:t>
            </a:r>
            <a:r>
              <a:rPr sz="1000" spc="-5" dirty="0">
                <a:latin typeface="Arial MT"/>
                <a:cs typeface="Arial MT"/>
              </a:rPr>
              <a:t>el</a:t>
            </a:r>
            <a:r>
              <a:rPr sz="1000" dirty="0">
                <a:latin typeface="Arial MT"/>
                <a:cs typeface="Arial MT"/>
              </a:rPr>
              <a:t>	</a:t>
            </a:r>
            <a:r>
              <a:rPr sz="1000" spc="-5" dirty="0">
                <a:latin typeface="Arial MT"/>
                <a:cs typeface="Arial MT"/>
              </a:rPr>
              <a:t>25</a:t>
            </a:r>
            <a:r>
              <a:rPr sz="1000" dirty="0">
                <a:latin typeface="Arial MT"/>
                <a:cs typeface="Arial MT"/>
              </a:rPr>
              <a:t>,	</a:t>
            </a:r>
            <a:r>
              <a:rPr sz="1000" spc="-5" dirty="0">
                <a:latin typeface="Arial MT"/>
                <a:cs typeface="Arial MT"/>
              </a:rPr>
              <a:t>sep</a:t>
            </a:r>
            <a:r>
              <a:rPr sz="1000" dirty="0">
                <a:latin typeface="Arial MT"/>
                <a:cs typeface="Arial MT"/>
              </a:rPr>
              <a:t>tie</a:t>
            </a:r>
            <a:r>
              <a:rPr sz="1000" spc="5" dirty="0">
                <a:latin typeface="Arial MT"/>
                <a:cs typeface="Arial MT"/>
              </a:rPr>
              <a:t>m</a:t>
            </a:r>
            <a:r>
              <a:rPr sz="1000" spc="-25" dirty="0">
                <a:latin typeface="Arial MT"/>
                <a:cs typeface="Arial MT"/>
              </a:rPr>
              <a:t>b</a:t>
            </a:r>
            <a:r>
              <a:rPr sz="1000" spc="5" dirty="0">
                <a:latin typeface="Arial MT"/>
                <a:cs typeface="Arial MT"/>
              </a:rPr>
              <a:t>r</a:t>
            </a:r>
            <a:r>
              <a:rPr sz="1000" spc="-5" dirty="0">
                <a:latin typeface="Arial MT"/>
                <a:cs typeface="Arial MT"/>
              </a:rPr>
              <a:t>e</a:t>
            </a:r>
            <a:r>
              <a:rPr sz="1000" dirty="0">
                <a:latin typeface="Arial MT"/>
                <a:cs typeface="Arial MT"/>
              </a:rPr>
              <a:t>,	</a:t>
            </a:r>
            <a:r>
              <a:rPr sz="1000" spc="-5" dirty="0">
                <a:latin typeface="Arial MT"/>
                <a:cs typeface="Arial MT"/>
              </a:rPr>
              <a:t>20</a:t>
            </a:r>
            <a:r>
              <a:rPr sz="1000" spc="-25" dirty="0">
                <a:latin typeface="Arial MT"/>
                <a:cs typeface="Arial MT"/>
              </a:rPr>
              <a:t>2</a:t>
            </a:r>
            <a:r>
              <a:rPr sz="1000" spc="-5" dirty="0">
                <a:latin typeface="Arial MT"/>
                <a:cs typeface="Arial MT"/>
              </a:rPr>
              <a:t>3</a:t>
            </a:r>
            <a:r>
              <a:rPr sz="1000" dirty="0">
                <a:latin typeface="Arial MT"/>
                <a:cs typeface="Arial MT"/>
              </a:rPr>
              <a:t>].	</a:t>
            </a:r>
            <a:r>
              <a:rPr sz="1000" spc="-5" dirty="0">
                <a:latin typeface="Arial MT"/>
                <a:cs typeface="Arial MT"/>
              </a:rPr>
              <a:t>D</a:t>
            </a:r>
            <a:r>
              <a:rPr sz="1000" spc="-10" dirty="0">
                <a:latin typeface="Arial MT"/>
                <a:cs typeface="Arial MT"/>
              </a:rPr>
              <a:t>i</a:t>
            </a:r>
            <a:r>
              <a:rPr sz="1000" spc="-5" dirty="0">
                <a:latin typeface="Arial MT"/>
                <a:cs typeface="Arial MT"/>
              </a:rPr>
              <a:t>sponible</a:t>
            </a:r>
            <a:r>
              <a:rPr sz="1000" dirty="0">
                <a:latin typeface="Arial MT"/>
                <a:cs typeface="Arial MT"/>
              </a:rPr>
              <a:t>	</a:t>
            </a:r>
            <a:r>
              <a:rPr sz="1000" spc="-5" dirty="0">
                <a:latin typeface="Arial MT"/>
                <a:cs typeface="Arial MT"/>
              </a:rPr>
              <a:t>en</a:t>
            </a:r>
            <a:r>
              <a:rPr sz="1000" dirty="0">
                <a:latin typeface="Arial MT"/>
                <a:cs typeface="Arial MT"/>
              </a:rPr>
              <a:t>	I</a:t>
            </a:r>
            <a:r>
              <a:rPr sz="1000" spc="5" dirty="0">
                <a:latin typeface="Arial MT"/>
                <a:cs typeface="Arial MT"/>
              </a:rPr>
              <a:t>n</a:t>
            </a:r>
            <a:r>
              <a:rPr sz="1000" dirty="0">
                <a:latin typeface="Arial MT"/>
                <a:cs typeface="Arial MT"/>
              </a:rPr>
              <a:t>t</a:t>
            </a:r>
            <a:r>
              <a:rPr sz="1000" spc="5" dirty="0">
                <a:latin typeface="Arial MT"/>
                <a:cs typeface="Arial MT"/>
              </a:rPr>
              <a:t>er</a:t>
            </a:r>
            <a:r>
              <a:rPr sz="1000" spc="-5" dirty="0">
                <a:latin typeface="Arial MT"/>
                <a:cs typeface="Arial MT"/>
              </a:rPr>
              <a:t>ne</a:t>
            </a:r>
            <a:r>
              <a:rPr sz="1000" spc="-20" dirty="0">
                <a:latin typeface="Arial MT"/>
                <a:cs typeface="Arial MT"/>
              </a:rPr>
              <a:t>t</a:t>
            </a:r>
            <a:r>
              <a:rPr sz="1000" dirty="0">
                <a:latin typeface="Arial MT"/>
                <a:cs typeface="Arial MT"/>
              </a:rPr>
              <a:t>:</a:t>
            </a:r>
            <a:endParaRPr sz="1000">
              <a:latin typeface="Arial MT"/>
              <a:cs typeface="Arial MT"/>
            </a:endParaRPr>
          </a:p>
          <a:p>
            <a:pPr marL="101600">
              <a:lnSpc>
                <a:spcPts val="1110"/>
              </a:lnSpc>
            </a:pPr>
            <a:r>
              <a:rPr sz="1000" spc="-5" dirty="0">
                <a:latin typeface="Arial MT"/>
                <a:cs typeface="Arial MT"/>
              </a:rPr>
              <a:t>&lt;HTTPS:/</a:t>
            </a:r>
            <a:r>
              <a:rPr sz="1000" spc="-5" dirty="0">
                <a:latin typeface="Arial MT"/>
                <a:cs typeface="Arial MT"/>
                <a:hlinkClick r:id="rId5"/>
              </a:rPr>
              <a:t>/www.r</a:t>
            </a:r>
            <a:r>
              <a:rPr sz="1000" spc="-5" dirty="0">
                <a:latin typeface="Arial MT"/>
                <a:cs typeface="Arial MT"/>
              </a:rPr>
              <a:t>e</a:t>
            </a:r>
            <a:r>
              <a:rPr sz="1000" spc="-5" dirty="0">
                <a:latin typeface="Arial MT"/>
                <a:cs typeface="Arial MT"/>
                <a:hlinkClick r:id="rId5"/>
              </a:rPr>
              <a:t>dhat.com/es/topics/linux&gt;</a:t>
            </a:r>
            <a:r>
              <a:rPr sz="1000" spc="-5" dirty="0">
                <a:latin typeface="Arial MT"/>
                <a:cs typeface="Arial MT"/>
              </a:rPr>
              <a:t>.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5" dirty="0"/>
              <a:t>11</a:t>
            </a:fld>
            <a:endParaRPr spc="-5" dirty="0"/>
          </a:p>
        </p:txBody>
      </p:sp>
      <p:sp>
        <p:nvSpPr>
          <p:cNvPr id="6" name="object 6"/>
          <p:cNvSpPr txBox="1"/>
          <p:nvPr/>
        </p:nvSpPr>
        <p:spPr>
          <a:xfrm>
            <a:off x="1427733" y="8373744"/>
            <a:ext cx="72390" cy="12636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50" spc="5" dirty="0">
                <a:latin typeface="Arial MT"/>
                <a:cs typeface="Arial MT"/>
              </a:rPr>
              <a:t>4</a:t>
            </a:r>
            <a:endParaRPr sz="650">
              <a:latin typeface="Arial MT"/>
              <a:cs typeface="Arial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580514" y="8376284"/>
            <a:ext cx="5487035" cy="615315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309245" marR="5080" indent="-297180">
              <a:lnSpc>
                <a:spcPct val="95600"/>
              </a:lnSpc>
              <a:spcBef>
                <a:spcPts val="150"/>
              </a:spcBef>
            </a:pPr>
            <a:r>
              <a:rPr sz="1000" spc="-5" dirty="0">
                <a:latin typeface="Arial MT"/>
                <a:cs typeface="Arial MT"/>
              </a:rPr>
              <a:t>MICROSOFT.</a:t>
            </a:r>
            <a:r>
              <a:rPr sz="1000" spc="4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¿Qué</a:t>
            </a:r>
            <a:r>
              <a:rPr sz="1000" spc="2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es</a:t>
            </a:r>
            <a:r>
              <a:rPr sz="1000" spc="4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SIEM?</a:t>
            </a:r>
            <a:r>
              <a:rPr sz="1000" spc="5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HTTPS:/</a:t>
            </a:r>
            <a:r>
              <a:rPr sz="1000" spc="-5" dirty="0">
                <a:latin typeface="Arial MT"/>
                <a:cs typeface="Arial MT"/>
                <a:hlinkClick r:id="rId6"/>
              </a:rPr>
              <a:t>/www.micr</a:t>
            </a:r>
            <a:r>
              <a:rPr sz="1000" spc="-5" dirty="0">
                <a:latin typeface="Arial MT"/>
                <a:cs typeface="Arial MT"/>
              </a:rPr>
              <a:t>o</a:t>
            </a:r>
            <a:r>
              <a:rPr sz="1000" spc="-5" dirty="0">
                <a:latin typeface="Arial MT"/>
                <a:cs typeface="Arial MT"/>
                <a:hlinkClick r:id="rId6"/>
              </a:rPr>
              <a:t>soft.com/es-es/security/</a:t>
            </a:r>
            <a:r>
              <a:rPr sz="1000" spc="4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[página</a:t>
            </a:r>
            <a:r>
              <a:rPr sz="1000" spc="2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web]. </a:t>
            </a:r>
            <a:r>
              <a:rPr sz="1000" spc="-26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[Consultado el</a:t>
            </a:r>
            <a:r>
              <a:rPr sz="1000" dirty="0">
                <a:latin typeface="Arial MT"/>
                <a:cs typeface="Arial MT"/>
              </a:rPr>
              <a:t> 20, </a:t>
            </a:r>
            <a:r>
              <a:rPr sz="1000" spc="-5" dirty="0">
                <a:latin typeface="Arial MT"/>
                <a:cs typeface="Arial MT"/>
              </a:rPr>
              <a:t>marzo,</a:t>
            </a:r>
            <a:r>
              <a:rPr sz="100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2023]. Disponible en</a:t>
            </a:r>
            <a:r>
              <a:rPr sz="100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Internet: &lt;HTTPS:/</a:t>
            </a:r>
            <a:r>
              <a:rPr sz="1000" spc="-5" dirty="0">
                <a:latin typeface="Arial MT"/>
                <a:cs typeface="Arial MT"/>
                <a:hlinkClick r:id="rId7"/>
              </a:rPr>
              <a:t>/www.micr</a:t>
            </a:r>
            <a:r>
              <a:rPr sz="1000" spc="-5" dirty="0">
                <a:latin typeface="Arial MT"/>
                <a:cs typeface="Arial MT"/>
              </a:rPr>
              <a:t>o</a:t>
            </a:r>
            <a:r>
              <a:rPr sz="1000" spc="-5" dirty="0">
                <a:latin typeface="Arial MT"/>
                <a:cs typeface="Arial MT"/>
                <a:hlinkClick r:id="rId7"/>
              </a:rPr>
              <a:t>soft.com/es- </a:t>
            </a:r>
            <a:r>
              <a:rPr sz="1000" spc="-26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es/security/business/security-101/what-is- </a:t>
            </a:r>
            <a:r>
              <a:rPr sz="100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siem#:~:text=SIEM%20definida,a%20las%20operaciones%20del%20negocio.&gt;.</a:t>
            </a:r>
            <a:endParaRPr sz="10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5" dirty="0"/>
              <a:t>12</a:t>
            </a:fld>
            <a:endParaRPr spc="-5" dirty="0"/>
          </a:p>
        </p:txBody>
      </p:sp>
      <p:sp>
        <p:nvSpPr>
          <p:cNvPr id="2" name="object 2"/>
          <p:cNvSpPr txBox="1"/>
          <p:nvPr/>
        </p:nvSpPr>
        <p:spPr>
          <a:xfrm>
            <a:off x="1427733" y="1056893"/>
            <a:ext cx="5634355" cy="909319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5080">
              <a:lnSpc>
                <a:spcPts val="1380"/>
              </a:lnSpc>
              <a:spcBef>
                <a:spcPts val="195"/>
              </a:spcBef>
            </a:pPr>
            <a:r>
              <a:rPr sz="1200" spc="-5" dirty="0">
                <a:latin typeface="Arial MT"/>
                <a:cs typeface="Arial MT"/>
              </a:rPr>
              <a:t>Vulnerabilidad:</a:t>
            </a:r>
            <a:r>
              <a:rPr sz="1200" spc="5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Debilidad</a:t>
            </a:r>
            <a:r>
              <a:rPr sz="1200" spc="6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o</a:t>
            </a:r>
            <a:r>
              <a:rPr sz="1200" spc="5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fallo</a:t>
            </a:r>
            <a:r>
              <a:rPr sz="1200" spc="4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existente</a:t>
            </a:r>
            <a:r>
              <a:rPr sz="1200" spc="5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en</a:t>
            </a:r>
            <a:r>
              <a:rPr sz="1200" spc="6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un</a:t>
            </a:r>
            <a:r>
              <a:rPr sz="1200" spc="4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sistema</a:t>
            </a:r>
            <a:r>
              <a:rPr sz="1200" spc="4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o</a:t>
            </a:r>
            <a:r>
              <a:rPr sz="1200" spc="5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software</a:t>
            </a:r>
            <a:r>
              <a:rPr sz="1200" spc="4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que</a:t>
            </a:r>
            <a:r>
              <a:rPr sz="1200" spc="4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puede</a:t>
            </a:r>
            <a:r>
              <a:rPr sz="1200" spc="4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ser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explotada por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una</a:t>
            </a:r>
            <a:r>
              <a:rPr sz="1200" spc="-5" dirty="0">
                <a:latin typeface="Arial MT"/>
                <a:cs typeface="Arial MT"/>
              </a:rPr>
              <a:t> amenaza informática </a:t>
            </a:r>
            <a:r>
              <a:rPr sz="1200" dirty="0">
                <a:latin typeface="Arial MT"/>
                <a:cs typeface="Arial MT"/>
              </a:rPr>
              <a:t>y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comprometer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el</a:t>
            </a:r>
            <a:r>
              <a:rPr sz="1200" spc="-5" dirty="0">
                <a:latin typeface="Arial MT"/>
                <a:cs typeface="Arial MT"/>
              </a:rPr>
              <a:t> sistema.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200">
              <a:latin typeface="Arial MT"/>
              <a:cs typeface="Arial MT"/>
            </a:endParaRPr>
          </a:p>
          <a:p>
            <a:pPr marL="12700" marR="6985">
              <a:lnSpc>
                <a:spcPts val="1380"/>
              </a:lnSpc>
            </a:pPr>
            <a:r>
              <a:rPr sz="1200" spc="-5" dirty="0">
                <a:latin typeface="Arial MT"/>
                <a:cs typeface="Arial MT"/>
              </a:rPr>
              <a:t>Virus: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Es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un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programa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malicioso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que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tiene</a:t>
            </a:r>
            <a:r>
              <a:rPr sz="1200" spc="-3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como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finalidad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afectar</a:t>
            </a:r>
            <a:r>
              <a:rPr sz="1200" spc="-10" dirty="0">
                <a:latin typeface="Arial MT"/>
                <a:cs typeface="Arial MT"/>
              </a:rPr>
              <a:t> de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forma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negativa </a:t>
            </a:r>
            <a:r>
              <a:rPr sz="1200" spc="-31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un </a:t>
            </a:r>
            <a:r>
              <a:rPr sz="1200" spc="-5" dirty="0">
                <a:latin typeface="Arial MT"/>
                <a:cs typeface="Arial MT"/>
              </a:rPr>
              <a:t>activo </a:t>
            </a:r>
            <a:r>
              <a:rPr sz="1200" dirty="0">
                <a:latin typeface="Arial MT"/>
                <a:cs typeface="Arial MT"/>
              </a:rPr>
              <a:t>de</a:t>
            </a:r>
            <a:r>
              <a:rPr sz="1200" spc="-5" dirty="0">
                <a:latin typeface="Arial MT"/>
                <a:cs typeface="Arial MT"/>
              </a:rPr>
              <a:t> información.</a:t>
            </a:r>
            <a:endParaRPr sz="1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5" dirty="0"/>
              <a:t>13</a:t>
            </a:fld>
            <a:endParaRPr spc="-5" dirty="0"/>
          </a:p>
        </p:txBody>
      </p:sp>
      <p:sp>
        <p:nvSpPr>
          <p:cNvPr id="2" name="object 2"/>
          <p:cNvSpPr txBox="1"/>
          <p:nvPr/>
        </p:nvSpPr>
        <p:spPr>
          <a:xfrm>
            <a:off x="1427733" y="1056893"/>
            <a:ext cx="5639435" cy="74974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Arial"/>
                <a:cs typeface="Arial"/>
              </a:rPr>
              <a:t>RESUMEN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3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>
              <a:latin typeface="Arial"/>
              <a:cs typeface="Arial"/>
            </a:endParaRPr>
          </a:p>
          <a:p>
            <a:pPr marL="12700" marR="5715" algn="just">
              <a:lnSpc>
                <a:spcPct val="143800"/>
              </a:lnSpc>
              <a:spcBef>
                <a:spcPts val="5"/>
              </a:spcBef>
            </a:pPr>
            <a:r>
              <a:rPr sz="1200" dirty="0">
                <a:latin typeface="Arial MT"/>
                <a:cs typeface="Arial MT"/>
              </a:rPr>
              <a:t>Este </a:t>
            </a:r>
            <a:r>
              <a:rPr sz="1200" spc="-5" dirty="0">
                <a:latin typeface="Arial MT"/>
                <a:cs typeface="Arial MT"/>
              </a:rPr>
              <a:t>proyecto se centra </a:t>
            </a:r>
            <a:r>
              <a:rPr sz="1200" spc="-10" dirty="0">
                <a:latin typeface="Arial MT"/>
                <a:cs typeface="Arial MT"/>
              </a:rPr>
              <a:t>en </a:t>
            </a:r>
            <a:r>
              <a:rPr sz="1200" dirty="0">
                <a:latin typeface="Arial MT"/>
                <a:cs typeface="Arial MT"/>
              </a:rPr>
              <a:t>la </a:t>
            </a:r>
            <a:r>
              <a:rPr sz="1200" spc="-5" dirty="0">
                <a:latin typeface="Arial MT"/>
                <a:cs typeface="Arial MT"/>
              </a:rPr>
              <a:t>implementación </a:t>
            </a:r>
            <a:r>
              <a:rPr sz="1200" spc="-10" dirty="0">
                <a:latin typeface="Arial MT"/>
                <a:cs typeface="Arial MT"/>
              </a:rPr>
              <a:t>de un </a:t>
            </a:r>
            <a:r>
              <a:rPr sz="1200" spc="-5" dirty="0">
                <a:latin typeface="Arial MT"/>
                <a:cs typeface="Arial MT"/>
              </a:rPr>
              <a:t>sistema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monitoreo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eventos </a:t>
            </a:r>
            <a:r>
              <a:rPr sz="120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seguridad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código abierto </a:t>
            </a:r>
            <a:r>
              <a:rPr sz="1200" spc="-10" dirty="0">
                <a:latin typeface="Arial MT"/>
                <a:cs typeface="Arial MT"/>
              </a:rPr>
              <a:t>en la </a:t>
            </a:r>
            <a:r>
              <a:rPr sz="1200" spc="-5" dirty="0">
                <a:latin typeface="Arial MT"/>
                <a:cs typeface="Arial MT"/>
              </a:rPr>
              <a:t>infraestructura cloud </a:t>
            </a:r>
            <a:r>
              <a:rPr sz="1200" dirty="0">
                <a:latin typeface="Arial MT"/>
                <a:cs typeface="Arial MT"/>
              </a:rPr>
              <a:t>de </a:t>
            </a:r>
            <a:r>
              <a:rPr sz="1200" spc="-10" dirty="0">
                <a:latin typeface="Arial MT"/>
                <a:cs typeface="Arial MT"/>
              </a:rPr>
              <a:t>la </a:t>
            </a:r>
            <a:r>
              <a:rPr sz="1200" spc="-5" dirty="0">
                <a:latin typeface="Arial MT"/>
                <a:cs typeface="Arial MT"/>
              </a:rPr>
              <a:t>compañía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RMB Tecnología, </a:t>
            </a:r>
            <a:r>
              <a:rPr sz="1200" spc="-10" dirty="0">
                <a:latin typeface="Arial MT"/>
                <a:cs typeface="Arial MT"/>
              </a:rPr>
              <a:t>que </a:t>
            </a:r>
            <a:r>
              <a:rPr sz="1200" spc="-5" dirty="0">
                <a:latin typeface="Arial MT"/>
                <a:cs typeface="Arial MT"/>
              </a:rPr>
              <a:t>permita detectar amenazas </a:t>
            </a:r>
            <a:r>
              <a:rPr sz="1200" spc="-10" dirty="0">
                <a:latin typeface="Arial MT"/>
                <a:cs typeface="Arial MT"/>
              </a:rPr>
              <a:t>tempranas </a:t>
            </a:r>
            <a:r>
              <a:rPr sz="1200" dirty="0">
                <a:latin typeface="Arial MT"/>
                <a:cs typeface="Arial MT"/>
              </a:rPr>
              <a:t>y </a:t>
            </a:r>
            <a:r>
              <a:rPr sz="1200" spc="-5" dirty="0">
                <a:latin typeface="Arial MT"/>
                <a:cs typeface="Arial MT"/>
              </a:rPr>
              <a:t>comportamientos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anómalos en </a:t>
            </a:r>
            <a:r>
              <a:rPr sz="1200" spc="-5" dirty="0">
                <a:latin typeface="Arial MT"/>
                <a:cs typeface="Arial MT"/>
              </a:rPr>
              <a:t>los servidores. La empresa </a:t>
            </a:r>
            <a:r>
              <a:rPr sz="1200" dirty="0">
                <a:latin typeface="Arial MT"/>
                <a:cs typeface="Arial MT"/>
              </a:rPr>
              <a:t>en </a:t>
            </a:r>
            <a:r>
              <a:rPr sz="1200" spc="-5" dirty="0">
                <a:latin typeface="Arial MT"/>
                <a:cs typeface="Arial MT"/>
              </a:rPr>
              <a:t>busca </a:t>
            </a:r>
            <a:r>
              <a:rPr sz="120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mejorar </a:t>
            </a:r>
            <a:r>
              <a:rPr sz="1200" spc="-10" dirty="0">
                <a:latin typeface="Arial MT"/>
                <a:cs typeface="Arial MT"/>
              </a:rPr>
              <a:t>la </a:t>
            </a:r>
            <a:r>
              <a:rPr sz="1200" spc="-5" dirty="0">
                <a:latin typeface="Arial MT"/>
                <a:cs typeface="Arial MT"/>
              </a:rPr>
              <a:t>cobertura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 monitoreo automatizado </a:t>
            </a:r>
            <a:r>
              <a:rPr sz="1200" spc="-10" dirty="0">
                <a:latin typeface="Arial MT"/>
                <a:cs typeface="Arial MT"/>
              </a:rPr>
              <a:t>para </a:t>
            </a:r>
            <a:r>
              <a:rPr sz="1200" spc="-5" dirty="0">
                <a:latin typeface="Arial MT"/>
                <a:cs typeface="Arial MT"/>
              </a:rPr>
              <a:t>reducir </a:t>
            </a:r>
            <a:r>
              <a:rPr sz="1200" spc="-10" dirty="0">
                <a:latin typeface="Arial MT"/>
                <a:cs typeface="Arial MT"/>
              </a:rPr>
              <a:t>los tiempos de </a:t>
            </a:r>
            <a:r>
              <a:rPr sz="1200" spc="-5" dirty="0">
                <a:latin typeface="Arial MT"/>
                <a:cs typeface="Arial MT"/>
              </a:rPr>
              <a:t>detección </a:t>
            </a:r>
            <a:r>
              <a:rPr sz="120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amenazas </a:t>
            </a:r>
            <a:r>
              <a:rPr sz="1200" dirty="0">
                <a:latin typeface="Arial MT"/>
                <a:cs typeface="Arial MT"/>
              </a:rPr>
              <a:t>y 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aumentar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la </a:t>
            </a:r>
            <a:r>
              <a:rPr sz="1200" spc="-5" dirty="0">
                <a:latin typeface="Arial MT"/>
                <a:cs typeface="Arial MT"/>
              </a:rPr>
              <a:t>productividad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los administradores </a:t>
            </a:r>
            <a:r>
              <a:rPr sz="1200" spc="-10" dirty="0">
                <a:latin typeface="Arial MT"/>
                <a:cs typeface="Arial MT"/>
              </a:rPr>
              <a:t>de</a:t>
            </a:r>
            <a:r>
              <a:rPr sz="1200" spc="-5" dirty="0">
                <a:latin typeface="Arial MT"/>
                <a:cs typeface="Arial MT"/>
              </a:rPr>
              <a:t> los servidores,</a:t>
            </a:r>
            <a:r>
              <a:rPr sz="1200" spc="3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sin embargo,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no</a:t>
            </a:r>
            <a:r>
              <a:rPr sz="1200" spc="-3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cuenta</a:t>
            </a:r>
            <a:r>
              <a:rPr sz="1200" spc="-3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con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este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sistema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de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monitoreo</a:t>
            </a:r>
            <a:r>
              <a:rPr sz="1200" spc="-3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</a:t>
            </a:r>
            <a:r>
              <a:rPr sz="1200" spc="-3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seguridad.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Adicional,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los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clientes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están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preocupados </a:t>
            </a:r>
            <a:r>
              <a:rPr sz="1200" spc="-10" dirty="0">
                <a:latin typeface="Arial MT"/>
                <a:cs typeface="Arial MT"/>
              </a:rPr>
              <a:t>por la </a:t>
            </a:r>
            <a:r>
              <a:rPr sz="1200" spc="-5" dirty="0">
                <a:latin typeface="Arial MT"/>
                <a:cs typeface="Arial MT"/>
              </a:rPr>
              <a:t>seguridad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sus activos ya </a:t>
            </a:r>
            <a:r>
              <a:rPr sz="1200" spc="-10" dirty="0">
                <a:latin typeface="Arial MT"/>
                <a:cs typeface="Arial MT"/>
              </a:rPr>
              <a:t>que la </a:t>
            </a:r>
            <a:r>
              <a:rPr sz="1200" spc="-5" dirty="0">
                <a:latin typeface="Arial MT"/>
                <a:cs typeface="Arial MT"/>
              </a:rPr>
              <a:t>empresa se </a:t>
            </a:r>
            <a:r>
              <a:rPr sz="1200" spc="-10" dirty="0">
                <a:latin typeface="Arial MT"/>
                <a:cs typeface="Arial MT"/>
              </a:rPr>
              <a:t>encarga de 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proveer</a:t>
            </a:r>
            <a:r>
              <a:rPr sz="1200" spc="-5" dirty="0">
                <a:latin typeface="Arial MT"/>
                <a:cs typeface="Arial MT"/>
              </a:rPr>
              <a:t> servicios</a:t>
            </a:r>
            <a:r>
              <a:rPr sz="1200" dirty="0">
                <a:latin typeface="Arial MT"/>
                <a:cs typeface="Arial MT"/>
              </a:rPr>
              <a:t> y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administración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hosting.</a:t>
            </a:r>
            <a:r>
              <a:rPr sz="1200" spc="-5" dirty="0">
                <a:latin typeface="Arial MT"/>
                <a:cs typeface="Arial MT"/>
              </a:rPr>
              <a:t> Por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lo</a:t>
            </a:r>
            <a:r>
              <a:rPr sz="1200" spc="-5" dirty="0">
                <a:latin typeface="Arial MT"/>
                <a:cs typeface="Arial MT"/>
              </a:rPr>
              <a:t> tanto,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se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ha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optado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por 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implementar un </a:t>
            </a:r>
            <a:r>
              <a:rPr sz="1200" spc="-5" dirty="0">
                <a:latin typeface="Arial MT"/>
                <a:cs typeface="Arial MT"/>
              </a:rPr>
              <a:t>sistema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administración </a:t>
            </a:r>
            <a:r>
              <a:rPr sz="1200" dirty="0">
                <a:latin typeface="Arial MT"/>
                <a:cs typeface="Arial MT"/>
              </a:rPr>
              <a:t>de </a:t>
            </a:r>
            <a:r>
              <a:rPr sz="1200" spc="-10" dirty="0">
                <a:latin typeface="Arial MT"/>
                <a:cs typeface="Arial MT"/>
              </a:rPr>
              <a:t>eventos </a:t>
            </a:r>
            <a:r>
              <a:rPr sz="120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seguridad que </a:t>
            </a:r>
            <a:r>
              <a:rPr sz="1200" spc="-10" dirty="0">
                <a:latin typeface="Arial MT"/>
                <a:cs typeface="Arial MT"/>
              </a:rPr>
              <a:t>ayude </a:t>
            </a:r>
            <a:r>
              <a:rPr sz="1200" spc="-5" dirty="0">
                <a:latin typeface="Arial MT"/>
                <a:cs typeface="Arial MT"/>
              </a:rPr>
              <a:t>a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robustecer la </a:t>
            </a:r>
            <a:r>
              <a:rPr sz="1200" spc="-5" dirty="0">
                <a:latin typeface="Arial MT"/>
                <a:cs typeface="Arial MT"/>
              </a:rPr>
              <a:t>seguridad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dirty="0">
                <a:latin typeface="Arial MT"/>
                <a:cs typeface="Arial MT"/>
              </a:rPr>
              <a:t>la </a:t>
            </a:r>
            <a:r>
              <a:rPr sz="1200" spc="-5" dirty="0">
                <a:latin typeface="Arial MT"/>
                <a:cs typeface="Arial MT"/>
              </a:rPr>
              <a:t>compañía, </a:t>
            </a:r>
            <a:r>
              <a:rPr sz="1200" spc="-10" dirty="0">
                <a:latin typeface="Arial MT"/>
                <a:cs typeface="Arial MT"/>
              </a:rPr>
              <a:t>no </a:t>
            </a:r>
            <a:r>
              <a:rPr sz="1200" spc="-5" dirty="0">
                <a:latin typeface="Arial MT"/>
                <a:cs typeface="Arial MT"/>
              </a:rPr>
              <a:t>obstante, se espera que </a:t>
            </a:r>
            <a:r>
              <a:rPr sz="1200" spc="5" dirty="0">
                <a:latin typeface="Arial MT"/>
                <a:cs typeface="Arial MT"/>
              </a:rPr>
              <a:t>este </a:t>
            </a:r>
            <a:r>
              <a:rPr sz="1200" spc="-5" dirty="0">
                <a:latin typeface="Arial MT"/>
                <a:cs typeface="Arial MT"/>
              </a:rPr>
              <a:t>sea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 código abierto ya </a:t>
            </a:r>
            <a:r>
              <a:rPr sz="1200" spc="-10" dirty="0">
                <a:latin typeface="Arial MT"/>
                <a:cs typeface="Arial MT"/>
              </a:rPr>
              <a:t>que la </a:t>
            </a:r>
            <a:r>
              <a:rPr sz="1200" spc="-5" dirty="0">
                <a:latin typeface="Arial MT"/>
                <a:cs typeface="Arial MT"/>
              </a:rPr>
              <a:t>empresa </a:t>
            </a:r>
            <a:r>
              <a:rPr sz="1200" dirty="0">
                <a:latin typeface="Arial MT"/>
                <a:cs typeface="Arial MT"/>
              </a:rPr>
              <a:t>no </a:t>
            </a:r>
            <a:r>
              <a:rPr sz="1200" spc="-10" dirty="0">
                <a:latin typeface="Arial MT"/>
                <a:cs typeface="Arial MT"/>
              </a:rPr>
              <a:t>cuenta </a:t>
            </a:r>
            <a:r>
              <a:rPr sz="1200" spc="-5" dirty="0">
                <a:latin typeface="Arial MT"/>
                <a:cs typeface="Arial MT"/>
              </a:rPr>
              <a:t>actualmente con </a:t>
            </a:r>
            <a:r>
              <a:rPr sz="1200" spc="-10" dirty="0">
                <a:latin typeface="Arial MT"/>
                <a:cs typeface="Arial MT"/>
              </a:rPr>
              <a:t>el </a:t>
            </a:r>
            <a:r>
              <a:rPr sz="1200" spc="-5" dirty="0">
                <a:latin typeface="Arial MT"/>
                <a:cs typeface="Arial MT"/>
              </a:rPr>
              <a:t>presupuesto </a:t>
            </a:r>
            <a:r>
              <a:rPr sz="1200" spc="-10" dirty="0">
                <a:latin typeface="Arial MT"/>
                <a:cs typeface="Arial MT"/>
              </a:rPr>
              <a:t>que </a:t>
            </a:r>
            <a:r>
              <a:rPr sz="1200" spc="-5" dirty="0">
                <a:latin typeface="Arial MT"/>
                <a:cs typeface="Arial MT"/>
              </a:rPr>
              <a:t> requiere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un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SIEM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pago.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750">
              <a:latin typeface="Arial MT"/>
              <a:cs typeface="Arial MT"/>
            </a:endParaRPr>
          </a:p>
          <a:p>
            <a:pPr marL="12700" marR="5080" algn="just">
              <a:lnSpc>
                <a:spcPct val="143800"/>
              </a:lnSpc>
            </a:pPr>
            <a:r>
              <a:rPr sz="1200" spc="-5" dirty="0">
                <a:latin typeface="Arial MT"/>
                <a:cs typeface="Arial MT"/>
              </a:rPr>
              <a:t>En</a:t>
            </a:r>
            <a:r>
              <a:rPr sz="1200" spc="-3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primer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lugar,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se</a:t>
            </a:r>
            <a:r>
              <a:rPr sz="1200" spc="-3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realiza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una</a:t>
            </a:r>
            <a:r>
              <a:rPr sz="1200" spc="-3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descripción</a:t>
            </a:r>
            <a:r>
              <a:rPr sz="1200" spc="-3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de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la</a:t>
            </a:r>
            <a:r>
              <a:rPr sz="1200" spc="-3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infraestructura</a:t>
            </a:r>
            <a:r>
              <a:rPr sz="1200" spc="-3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RMB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Tecnología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donde</a:t>
            </a:r>
            <a:r>
              <a:rPr sz="1200" spc="-5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se</a:t>
            </a:r>
            <a:r>
              <a:rPr sz="1200" spc="-6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enumeran</a:t>
            </a:r>
            <a:r>
              <a:rPr sz="1200" spc="-6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detalles</a:t>
            </a:r>
            <a:r>
              <a:rPr sz="1200" spc="-5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técnicos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</a:t>
            </a:r>
            <a:r>
              <a:rPr sz="1200" spc="-6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los</a:t>
            </a:r>
            <a:r>
              <a:rPr sz="1200" spc="-5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servidores</a:t>
            </a:r>
            <a:r>
              <a:rPr sz="1200" spc="-5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y</a:t>
            </a:r>
            <a:r>
              <a:rPr sz="1200" spc="-5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activos</a:t>
            </a:r>
            <a:r>
              <a:rPr sz="1200" spc="-4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con</a:t>
            </a:r>
            <a:r>
              <a:rPr sz="1200" spc="-6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los</a:t>
            </a:r>
            <a:r>
              <a:rPr sz="1200" spc="-5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que</a:t>
            </a:r>
            <a:r>
              <a:rPr sz="1200" spc="-6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cuenta,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tipo de </a:t>
            </a:r>
            <a:r>
              <a:rPr sz="1200" spc="-5" dirty="0">
                <a:latin typeface="Arial MT"/>
                <a:cs typeface="Arial MT"/>
              </a:rPr>
              <a:t>sistema operativo,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tecnologías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que </a:t>
            </a:r>
            <a:r>
              <a:rPr sz="1200" spc="-5" dirty="0">
                <a:latin typeface="Arial MT"/>
                <a:cs typeface="Arial MT"/>
              </a:rPr>
              <a:t>maneja,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su </a:t>
            </a:r>
            <a:r>
              <a:rPr sz="1200" spc="-10" dirty="0">
                <a:latin typeface="Arial MT"/>
                <a:cs typeface="Arial MT"/>
              </a:rPr>
              <a:t>estado </a:t>
            </a:r>
            <a:r>
              <a:rPr sz="1200" spc="-5" dirty="0">
                <a:latin typeface="Arial MT"/>
                <a:cs typeface="Arial MT"/>
              </a:rPr>
              <a:t>a </a:t>
            </a:r>
            <a:r>
              <a:rPr sz="1200" spc="-10" dirty="0">
                <a:latin typeface="Arial MT"/>
                <a:cs typeface="Arial MT"/>
              </a:rPr>
              <a:t>nivel de</a:t>
            </a:r>
            <a:r>
              <a:rPr sz="1200" spc="3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controles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</a:t>
            </a:r>
            <a:r>
              <a:rPr sz="1200" spc="-5" dirty="0">
                <a:latin typeface="Arial MT"/>
                <a:cs typeface="Arial MT"/>
              </a:rPr>
              <a:t> seguridad</a:t>
            </a:r>
            <a:r>
              <a:rPr sz="1200" dirty="0">
                <a:latin typeface="Arial MT"/>
                <a:cs typeface="Arial MT"/>
              </a:rPr>
              <a:t> y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los</a:t>
            </a:r>
            <a:r>
              <a:rPr sz="1200" spc="-5" dirty="0">
                <a:latin typeface="Arial MT"/>
                <a:cs typeface="Arial MT"/>
              </a:rPr>
              <a:t> proveedores.</a:t>
            </a:r>
            <a:r>
              <a:rPr sz="1200" dirty="0">
                <a:latin typeface="Arial MT"/>
                <a:cs typeface="Arial MT"/>
              </a:rPr>
              <a:t> Esto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con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el</a:t>
            </a:r>
            <a:r>
              <a:rPr sz="1200" spc="-5" dirty="0">
                <a:latin typeface="Arial MT"/>
                <a:cs typeface="Arial MT"/>
              </a:rPr>
              <a:t> fin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</a:t>
            </a:r>
            <a:r>
              <a:rPr sz="1200" spc="-5" dirty="0">
                <a:latin typeface="Arial MT"/>
                <a:cs typeface="Arial MT"/>
              </a:rPr>
              <a:t> comprender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como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está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compuesta </a:t>
            </a:r>
            <a:r>
              <a:rPr sz="1200" dirty="0">
                <a:latin typeface="Arial MT"/>
                <a:cs typeface="Arial MT"/>
              </a:rPr>
              <a:t>y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que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soluciones</a:t>
            </a:r>
            <a:r>
              <a:rPr sz="1200" spc="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de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SIEM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se </a:t>
            </a:r>
            <a:r>
              <a:rPr sz="1200" spc="-10" dirty="0">
                <a:latin typeface="Arial MT"/>
                <a:cs typeface="Arial MT"/>
              </a:rPr>
              <a:t>pueden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adaptar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de</a:t>
            </a:r>
            <a:r>
              <a:rPr sz="1200" spc="-5" dirty="0">
                <a:latin typeface="Arial MT"/>
                <a:cs typeface="Arial MT"/>
              </a:rPr>
              <a:t> mejor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manera.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800">
              <a:latin typeface="Arial MT"/>
              <a:cs typeface="Arial MT"/>
            </a:endParaRPr>
          </a:p>
          <a:p>
            <a:pPr marL="12700" marR="5715" algn="just">
              <a:lnSpc>
                <a:spcPct val="143700"/>
              </a:lnSpc>
            </a:pPr>
            <a:r>
              <a:rPr sz="1200" spc="-5" dirty="0">
                <a:latin typeface="Arial MT"/>
                <a:cs typeface="Arial MT"/>
              </a:rPr>
              <a:t>En segundo lugar, se </a:t>
            </a:r>
            <a:r>
              <a:rPr sz="1200" spc="-10" dirty="0">
                <a:latin typeface="Arial MT"/>
                <a:cs typeface="Arial MT"/>
              </a:rPr>
              <a:t>realiza </a:t>
            </a:r>
            <a:r>
              <a:rPr sz="1200" spc="-5" dirty="0">
                <a:latin typeface="Arial MT"/>
                <a:cs typeface="Arial MT"/>
              </a:rPr>
              <a:t>una investigación </a:t>
            </a:r>
            <a:r>
              <a:rPr sz="1200" dirty="0">
                <a:latin typeface="Arial MT"/>
                <a:cs typeface="Arial MT"/>
              </a:rPr>
              <a:t>y </a:t>
            </a:r>
            <a:r>
              <a:rPr sz="1200" spc="-5" dirty="0">
                <a:latin typeface="Arial MT"/>
                <a:cs typeface="Arial MT"/>
              </a:rPr>
              <a:t>comparación </a:t>
            </a:r>
            <a:r>
              <a:rPr sz="1200" spc="-10" dirty="0">
                <a:latin typeface="Arial MT"/>
                <a:cs typeface="Arial MT"/>
              </a:rPr>
              <a:t>de las </a:t>
            </a:r>
            <a:r>
              <a:rPr sz="1200" spc="-5" dirty="0">
                <a:latin typeface="Arial MT"/>
                <a:cs typeface="Arial MT"/>
              </a:rPr>
              <a:t>herramientas </a:t>
            </a:r>
            <a:r>
              <a:rPr sz="1200" dirty="0">
                <a:latin typeface="Arial MT"/>
                <a:cs typeface="Arial MT"/>
              </a:rPr>
              <a:t> SIEM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código abierto más eficientes </a:t>
            </a:r>
            <a:r>
              <a:rPr sz="1200" spc="-10" dirty="0">
                <a:latin typeface="Arial MT"/>
                <a:cs typeface="Arial MT"/>
              </a:rPr>
              <a:t>que </a:t>
            </a:r>
            <a:r>
              <a:rPr sz="1200" spc="5" dirty="0">
                <a:latin typeface="Arial MT"/>
                <a:cs typeface="Arial MT"/>
              </a:rPr>
              <a:t>se </a:t>
            </a:r>
            <a:r>
              <a:rPr sz="1200" spc="-5" dirty="0">
                <a:latin typeface="Arial MT"/>
                <a:cs typeface="Arial MT"/>
              </a:rPr>
              <a:t>puedan implementar </a:t>
            </a:r>
            <a:r>
              <a:rPr sz="1200" spc="-10" dirty="0">
                <a:latin typeface="Arial MT"/>
                <a:cs typeface="Arial MT"/>
              </a:rPr>
              <a:t>en </a:t>
            </a:r>
            <a:r>
              <a:rPr sz="1200" spc="-5" dirty="0">
                <a:latin typeface="Arial MT"/>
                <a:cs typeface="Arial MT"/>
              </a:rPr>
              <a:t>entornos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como </a:t>
            </a:r>
            <a:r>
              <a:rPr sz="1200" spc="-10" dirty="0">
                <a:latin typeface="Arial MT"/>
                <a:cs typeface="Arial MT"/>
              </a:rPr>
              <a:t>el </a:t>
            </a:r>
            <a:r>
              <a:rPr sz="120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RMB Tecnología. se deben </a:t>
            </a:r>
            <a:r>
              <a:rPr sz="1200" spc="-10" dirty="0">
                <a:latin typeface="Arial MT"/>
                <a:cs typeface="Arial MT"/>
              </a:rPr>
              <a:t>analizar </a:t>
            </a:r>
            <a:r>
              <a:rPr sz="1200" spc="-5" dirty="0">
                <a:latin typeface="Arial MT"/>
                <a:cs typeface="Arial MT"/>
              </a:rPr>
              <a:t>cuidadosamente </a:t>
            </a:r>
            <a:r>
              <a:rPr sz="1200" spc="-10" dirty="0">
                <a:latin typeface="Arial MT"/>
                <a:cs typeface="Arial MT"/>
              </a:rPr>
              <a:t>las </a:t>
            </a:r>
            <a:r>
              <a:rPr sz="1200" spc="-5" dirty="0">
                <a:latin typeface="Arial MT"/>
                <a:cs typeface="Arial MT"/>
              </a:rPr>
              <a:t>características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 cada </a:t>
            </a:r>
            <a:r>
              <a:rPr sz="1200" spc="-5" dirty="0">
                <a:latin typeface="Arial MT"/>
                <a:cs typeface="Arial MT"/>
              </a:rPr>
              <a:t>herramienta, su rendimiento </a:t>
            </a:r>
            <a:r>
              <a:rPr sz="1200" spc="-10" dirty="0">
                <a:latin typeface="Arial MT"/>
                <a:cs typeface="Arial MT"/>
              </a:rPr>
              <a:t>en </a:t>
            </a:r>
            <a:r>
              <a:rPr sz="1200" spc="-5" dirty="0">
                <a:latin typeface="Arial MT"/>
                <a:cs typeface="Arial MT"/>
              </a:rPr>
              <a:t>entornos similares </a:t>
            </a:r>
            <a:r>
              <a:rPr sz="1200" spc="-10" dirty="0">
                <a:latin typeface="Arial MT"/>
                <a:cs typeface="Arial MT"/>
              </a:rPr>
              <a:t>al de </a:t>
            </a:r>
            <a:r>
              <a:rPr sz="1200" spc="-5" dirty="0">
                <a:latin typeface="Arial MT"/>
                <a:cs typeface="Arial MT"/>
              </a:rPr>
              <a:t>RMB Tecnología,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los</a:t>
            </a:r>
            <a:r>
              <a:rPr sz="1200" spc="-5" dirty="0">
                <a:latin typeface="Arial MT"/>
                <a:cs typeface="Arial MT"/>
              </a:rPr>
              <a:t> costos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</a:t>
            </a:r>
            <a:r>
              <a:rPr sz="1200" spc="-5" dirty="0">
                <a:latin typeface="Arial MT"/>
                <a:cs typeface="Arial MT"/>
              </a:rPr>
              <a:t> infraestructura</a:t>
            </a:r>
            <a:r>
              <a:rPr sz="1200" dirty="0">
                <a:latin typeface="Arial MT"/>
                <a:cs typeface="Arial MT"/>
              </a:rPr>
              <a:t> y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su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capacidad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</a:t>
            </a:r>
            <a:r>
              <a:rPr sz="1200" spc="-5" dirty="0">
                <a:latin typeface="Arial MT"/>
                <a:cs typeface="Arial MT"/>
              </a:rPr>
              <a:t> adaptación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los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requisitos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específicos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de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la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empresa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para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finalmente seleccionar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la</a:t>
            </a:r>
            <a:r>
              <a:rPr sz="1200" spc="-5" dirty="0">
                <a:latin typeface="Arial MT"/>
                <a:cs typeface="Arial MT"/>
              </a:rPr>
              <a:t> mejor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opción.</a:t>
            </a:r>
            <a:endParaRPr sz="1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5" dirty="0"/>
              <a:t>14</a:t>
            </a:fld>
            <a:endParaRPr spc="-5" dirty="0"/>
          </a:p>
        </p:txBody>
      </p:sp>
      <p:sp>
        <p:nvSpPr>
          <p:cNvPr id="2" name="object 2"/>
          <p:cNvSpPr txBox="1"/>
          <p:nvPr/>
        </p:nvSpPr>
        <p:spPr>
          <a:xfrm>
            <a:off x="1427733" y="1056893"/>
            <a:ext cx="5638800" cy="51377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 MT"/>
                <a:cs typeface="Arial MT"/>
              </a:rPr>
              <a:t>ABSTRACT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3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700">
              <a:latin typeface="Arial MT"/>
              <a:cs typeface="Arial MT"/>
            </a:endParaRPr>
          </a:p>
          <a:p>
            <a:pPr marL="12700" marR="5080" algn="just">
              <a:lnSpc>
                <a:spcPct val="110200"/>
              </a:lnSpc>
              <a:spcBef>
                <a:spcPts val="5"/>
              </a:spcBef>
            </a:pPr>
            <a:r>
              <a:rPr sz="1200" spc="-5" dirty="0">
                <a:latin typeface="Arial MT"/>
                <a:cs typeface="Arial MT"/>
              </a:rPr>
              <a:t>This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project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focuses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on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the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implementation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of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an</a:t>
            </a:r>
            <a:r>
              <a:rPr sz="1200" spc="-5" dirty="0">
                <a:latin typeface="Arial MT"/>
                <a:cs typeface="Arial MT"/>
              </a:rPr>
              <a:t> open-source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security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event </a:t>
            </a:r>
            <a:r>
              <a:rPr sz="1200" spc="-5" dirty="0">
                <a:latin typeface="Arial MT"/>
                <a:cs typeface="Arial MT"/>
              </a:rPr>
              <a:t> monitoring</a:t>
            </a:r>
            <a:r>
              <a:rPr sz="1200" spc="-8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system</a:t>
            </a:r>
            <a:r>
              <a:rPr sz="1200" spc="-7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in</a:t>
            </a:r>
            <a:r>
              <a:rPr sz="1200" spc="-8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the</a:t>
            </a:r>
            <a:r>
              <a:rPr sz="1200" spc="-8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cloud</a:t>
            </a:r>
            <a:r>
              <a:rPr sz="1200" spc="-8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infrastructure</a:t>
            </a:r>
            <a:r>
              <a:rPr sz="1200" spc="-8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of</a:t>
            </a:r>
            <a:r>
              <a:rPr sz="1200" spc="-6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the</a:t>
            </a:r>
            <a:r>
              <a:rPr sz="1200" spc="-8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company</a:t>
            </a:r>
            <a:r>
              <a:rPr sz="1200" spc="-7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RMB</a:t>
            </a:r>
            <a:r>
              <a:rPr sz="1200" spc="-4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Tecnología,</a:t>
            </a:r>
            <a:r>
              <a:rPr sz="1200" spc="-4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which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allows </a:t>
            </a:r>
            <a:r>
              <a:rPr sz="1200" spc="-5" dirty="0">
                <a:latin typeface="Arial MT"/>
                <a:cs typeface="Arial MT"/>
              </a:rPr>
              <a:t>detecting </a:t>
            </a:r>
            <a:r>
              <a:rPr sz="1200" spc="-10" dirty="0">
                <a:latin typeface="Arial MT"/>
                <a:cs typeface="Arial MT"/>
              </a:rPr>
              <a:t>early </a:t>
            </a:r>
            <a:r>
              <a:rPr sz="1200" spc="-5" dirty="0">
                <a:latin typeface="Arial MT"/>
                <a:cs typeface="Arial MT"/>
              </a:rPr>
              <a:t>threats and </a:t>
            </a:r>
            <a:r>
              <a:rPr sz="1200" spc="-10" dirty="0">
                <a:latin typeface="Arial MT"/>
                <a:cs typeface="Arial MT"/>
              </a:rPr>
              <a:t>anomalous </a:t>
            </a:r>
            <a:r>
              <a:rPr sz="1200" spc="-5" dirty="0">
                <a:latin typeface="Arial MT"/>
                <a:cs typeface="Arial MT"/>
              </a:rPr>
              <a:t>behavior </a:t>
            </a:r>
            <a:r>
              <a:rPr sz="1200" spc="-10" dirty="0">
                <a:latin typeface="Arial MT"/>
                <a:cs typeface="Arial MT"/>
              </a:rPr>
              <a:t>on </a:t>
            </a:r>
            <a:r>
              <a:rPr sz="1200" spc="-5" dirty="0">
                <a:latin typeface="Arial MT"/>
                <a:cs typeface="Arial MT"/>
              </a:rPr>
              <a:t>servers. The company </a:t>
            </a:r>
            <a:r>
              <a:rPr sz="1200" spc="-10" dirty="0">
                <a:latin typeface="Arial MT"/>
                <a:cs typeface="Arial MT"/>
              </a:rPr>
              <a:t>is </a:t>
            </a:r>
            <a:r>
              <a:rPr sz="1200" spc="-5" dirty="0">
                <a:latin typeface="Arial MT"/>
                <a:cs typeface="Arial MT"/>
              </a:rPr>
              <a:t> seeking </a:t>
            </a:r>
            <a:r>
              <a:rPr sz="1200" dirty="0">
                <a:latin typeface="Arial MT"/>
                <a:cs typeface="Arial MT"/>
              </a:rPr>
              <a:t>to </a:t>
            </a:r>
            <a:r>
              <a:rPr sz="1200" spc="-5" dirty="0">
                <a:latin typeface="Arial MT"/>
                <a:cs typeface="Arial MT"/>
              </a:rPr>
              <a:t>improve automated monitoring coverage </a:t>
            </a:r>
            <a:r>
              <a:rPr sz="1200" dirty="0">
                <a:latin typeface="Arial MT"/>
                <a:cs typeface="Arial MT"/>
              </a:rPr>
              <a:t>to </a:t>
            </a:r>
            <a:r>
              <a:rPr sz="1200" spc="-5" dirty="0">
                <a:latin typeface="Arial MT"/>
                <a:cs typeface="Arial MT"/>
              </a:rPr>
              <a:t>reduce threat detection times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and</a:t>
            </a:r>
            <a:r>
              <a:rPr sz="1200" spc="-4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increase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the</a:t>
            </a:r>
            <a:r>
              <a:rPr sz="1200" spc="-4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productivity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of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server</a:t>
            </a:r>
            <a:r>
              <a:rPr sz="1200" spc="-3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administrators,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however,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it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does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not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have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spc="5" dirty="0">
                <a:latin typeface="Arial MT"/>
                <a:cs typeface="Arial MT"/>
              </a:rPr>
              <a:t>this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security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monitoring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system.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Additionally,</a:t>
            </a:r>
            <a:r>
              <a:rPr sz="1200" spc="-5" dirty="0">
                <a:latin typeface="Arial MT"/>
                <a:cs typeface="Arial MT"/>
              </a:rPr>
              <a:t> customers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are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concerned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about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the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security of </a:t>
            </a:r>
            <a:r>
              <a:rPr sz="1200" spc="-10" dirty="0">
                <a:latin typeface="Arial MT"/>
                <a:cs typeface="Arial MT"/>
              </a:rPr>
              <a:t>their </a:t>
            </a:r>
            <a:r>
              <a:rPr sz="1200" spc="-5" dirty="0">
                <a:latin typeface="Arial MT"/>
                <a:cs typeface="Arial MT"/>
              </a:rPr>
              <a:t>assets </a:t>
            </a:r>
            <a:r>
              <a:rPr sz="1200" spc="-10" dirty="0">
                <a:latin typeface="Arial MT"/>
                <a:cs typeface="Arial MT"/>
              </a:rPr>
              <a:t>as </a:t>
            </a:r>
            <a:r>
              <a:rPr sz="1200" spc="-5" dirty="0">
                <a:latin typeface="Arial MT"/>
                <a:cs typeface="Arial MT"/>
              </a:rPr>
              <a:t>the company </a:t>
            </a:r>
            <a:r>
              <a:rPr sz="1200" spc="-10" dirty="0">
                <a:latin typeface="Arial MT"/>
                <a:cs typeface="Arial MT"/>
              </a:rPr>
              <a:t>is </a:t>
            </a:r>
            <a:r>
              <a:rPr sz="1200" spc="-5" dirty="0">
                <a:latin typeface="Arial MT"/>
                <a:cs typeface="Arial MT"/>
              </a:rPr>
              <a:t>responsible for providing </a:t>
            </a:r>
            <a:r>
              <a:rPr sz="1200" spc="-10" dirty="0">
                <a:latin typeface="Arial MT"/>
                <a:cs typeface="Arial MT"/>
              </a:rPr>
              <a:t>hosting </a:t>
            </a:r>
            <a:r>
              <a:rPr sz="1200" spc="-5" dirty="0">
                <a:latin typeface="Arial MT"/>
                <a:cs typeface="Arial MT"/>
              </a:rPr>
              <a:t>services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and </a:t>
            </a:r>
            <a:r>
              <a:rPr sz="1200" spc="-5" dirty="0">
                <a:latin typeface="Arial MT"/>
                <a:cs typeface="Arial MT"/>
              </a:rPr>
              <a:t>management. Therefore, it </a:t>
            </a:r>
            <a:r>
              <a:rPr sz="1200" spc="-10" dirty="0">
                <a:latin typeface="Arial MT"/>
                <a:cs typeface="Arial MT"/>
              </a:rPr>
              <a:t>has been </a:t>
            </a:r>
            <a:r>
              <a:rPr sz="1200" spc="-5" dirty="0">
                <a:latin typeface="Arial MT"/>
                <a:cs typeface="Arial MT"/>
              </a:rPr>
              <a:t>decided </a:t>
            </a:r>
            <a:r>
              <a:rPr sz="1200" dirty="0">
                <a:latin typeface="Arial MT"/>
                <a:cs typeface="Arial MT"/>
              </a:rPr>
              <a:t>to </a:t>
            </a:r>
            <a:r>
              <a:rPr sz="1200" spc="-5" dirty="0">
                <a:latin typeface="Arial MT"/>
                <a:cs typeface="Arial MT"/>
              </a:rPr>
              <a:t>implement a security </a:t>
            </a:r>
            <a:r>
              <a:rPr sz="1200" spc="-10" dirty="0">
                <a:latin typeface="Arial MT"/>
                <a:cs typeface="Arial MT"/>
              </a:rPr>
              <a:t>event </a:t>
            </a:r>
            <a:r>
              <a:rPr sz="1200" spc="-5" dirty="0">
                <a:latin typeface="Arial MT"/>
                <a:cs typeface="Arial MT"/>
              </a:rPr>
              <a:t> management </a:t>
            </a:r>
            <a:r>
              <a:rPr sz="1200" dirty="0">
                <a:latin typeface="Arial MT"/>
                <a:cs typeface="Arial MT"/>
              </a:rPr>
              <a:t>system </a:t>
            </a:r>
            <a:r>
              <a:rPr sz="1200" spc="-5" dirty="0">
                <a:latin typeface="Arial MT"/>
                <a:cs typeface="Arial MT"/>
              </a:rPr>
              <a:t>that </a:t>
            </a:r>
            <a:r>
              <a:rPr sz="1200" spc="-10" dirty="0">
                <a:latin typeface="Arial MT"/>
                <a:cs typeface="Arial MT"/>
              </a:rPr>
              <a:t>helps </a:t>
            </a:r>
            <a:r>
              <a:rPr sz="1200" spc="-5" dirty="0">
                <a:latin typeface="Arial MT"/>
                <a:cs typeface="Arial MT"/>
              </a:rPr>
              <a:t>strengthen the company's security; however, it </a:t>
            </a:r>
            <a:r>
              <a:rPr sz="1200" spc="-20" dirty="0">
                <a:latin typeface="Arial MT"/>
                <a:cs typeface="Arial MT"/>
              </a:rPr>
              <a:t>is 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expected that this </a:t>
            </a:r>
            <a:r>
              <a:rPr sz="1200" spc="-10" dirty="0">
                <a:latin typeface="Arial MT"/>
                <a:cs typeface="Arial MT"/>
              </a:rPr>
              <a:t>will </a:t>
            </a:r>
            <a:r>
              <a:rPr sz="1200" dirty="0">
                <a:latin typeface="Arial MT"/>
                <a:cs typeface="Arial MT"/>
              </a:rPr>
              <a:t>be </a:t>
            </a:r>
            <a:r>
              <a:rPr sz="1200" spc="-5" dirty="0">
                <a:latin typeface="Arial MT"/>
                <a:cs typeface="Arial MT"/>
              </a:rPr>
              <a:t>open source since the company does </a:t>
            </a:r>
            <a:r>
              <a:rPr sz="1200" spc="-10" dirty="0">
                <a:latin typeface="Arial MT"/>
                <a:cs typeface="Arial MT"/>
              </a:rPr>
              <a:t>not </a:t>
            </a:r>
            <a:r>
              <a:rPr sz="1200" spc="-5" dirty="0">
                <a:latin typeface="Arial MT"/>
                <a:cs typeface="Arial MT"/>
              </a:rPr>
              <a:t>currently </a:t>
            </a:r>
            <a:r>
              <a:rPr sz="1200" spc="-10" dirty="0">
                <a:latin typeface="Arial MT"/>
                <a:cs typeface="Arial MT"/>
              </a:rPr>
              <a:t>have </a:t>
            </a:r>
            <a:r>
              <a:rPr sz="1200" spc="-5" dirty="0">
                <a:latin typeface="Arial MT"/>
                <a:cs typeface="Arial MT"/>
              </a:rPr>
              <a:t> the</a:t>
            </a:r>
            <a:r>
              <a:rPr sz="1200" spc="-10" dirty="0">
                <a:latin typeface="Arial MT"/>
                <a:cs typeface="Arial MT"/>
              </a:rPr>
              <a:t> budget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it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requires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 paid </a:t>
            </a:r>
            <a:r>
              <a:rPr sz="1200" dirty="0">
                <a:latin typeface="Arial MT"/>
                <a:cs typeface="Arial MT"/>
              </a:rPr>
              <a:t>SIEM.</a:t>
            </a:r>
            <a:endParaRPr sz="1200">
              <a:latin typeface="Arial MT"/>
              <a:cs typeface="Arial MT"/>
            </a:endParaRPr>
          </a:p>
          <a:p>
            <a:pPr marL="12700" marR="9525" algn="just">
              <a:lnSpc>
                <a:spcPct val="110200"/>
              </a:lnSpc>
              <a:spcBef>
                <a:spcPts val="1010"/>
              </a:spcBef>
            </a:pPr>
            <a:r>
              <a:rPr sz="1200" spc="-5" dirty="0">
                <a:latin typeface="Arial MT"/>
                <a:cs typeface="Arial MT"/>
              </a:rPr>
              <a:t>Firstly, a description of RMB Tecnología' infrastructure </a:t>
            </a:r>
            <a:r>
              <a:rPr sz="1200" spc="-10" dirty="0">
                <a:latin typeface="Arial MT"/>
                <a:cs typeface="Arial MT"/>
              </a:rPr>
              <a:t>is </a:t>
            </a:r>
            <a:r>
              <a:rPr sz="1200" spc="-5" dirty="0">
                <a:latin typeface="Arial MT"/>
                <a:cs typeface="Arial MT"/>
              </a:rPr>
              <a:t>made, listing technical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details </a:t>
            </a:r>
            <a:r>
              <a:rPr sz="1200" spc="-5" dirty="0">
                <a:latin typeface="Arial MT"/>
                <a:cs typeface="Arial MT"/>
              </a:rPr>
              <a:t>of the servers </a:t>
            </a:r>
            <a:r>
              <a:rPr sz="1200" spc="-10" dirty="0">
                <a:latin typeface="Arial MT"/>
                <a:cs typeface="Arial MT"/>
              </a:rPr>
              <a:t>and </a:t>
            </a:r>
            <a:r>
              <a:rPr sz="1200" spc="-5" dirty="0">
                <a:latin typeface="Arial MT"/>
                <a:cs typeface="Arial MT"/>
              </a:rPr>
              <a:t>assets it </a:t>
            </a:r>
            <a:r>
              <a:rPr sz="1200" spc="-10" dirty="0">
                <a:latin typeface="Arial MT"/>
                <a:cs typeface="Arial MT"/>
              </a:rPr>
              <a:t>has, </a:t>
            </a:r>
            <a:r>
              <a:rPr sz="1200" spc="-5" dirty="0">
                <a:latin typeface="Arial MT"/>
                <a:cs typeface="Arial MT"/>
              </a:rPr>
              <a:t>type of </a:t>
            </a:r>
            <a:r>
              <a:rPr sz="1200" spc="-10" dirty="0">
                <a:latin typeface="Arial MT"/>
                <a:cs typeface="Arial MT"/>
              </a:rPr>
              <a:t>operating </a:t>
            </a:r>
            <a:r>
              <a:rPr sz="1200" spc="-5" dirty="0">
                <a:latin typeface="Arial MT"/>
                <a:cs typeface="Arial MT"/>
              </a:rPr>
              <a:t>system, </a:t>
            </a:r>
            <a:r>
              <a:rPr sz="1200" spc="-10" dirty="0">
                <a:latin typeface="Arial MT"/>
                <a:cs typeface="Arial MT"/>
              </a:rPr>
              <a:t>technologies </a:t>
            </a:r>
            <a:r>
              <a:rPr sz="1200" spc="-5" dirty="0">
                <a:latin typeface="Arial MT"/>
                <a:cs typeface="Arial MT"/>
              </a:rPr>
              <a:t>it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manages, its status at the level of security controls and suppliers. This </a:t>
            </a:r>
            <a:r>
              <a:rPr sz="1200" dirty="0">
                <a:latin typeface="Arial MT"/>
                <a:cs typeface="Arial MT"/>
              </a:rPr>
              <a:t>in </a:t>
            </a:r>
            <a:r>
              <a:rPr sz="1200" spc="-10" dirty="0">
                <a:latin typeface="Arial MT"/>
                <a:cs typeface="Arial MT"/>
              </a:rPr>
              <a:t>order </a:t>
            </a:r>
            <a:r>
              <a:rPr sz="1200" dirty="0">
                <a:latin typeface="Arial MT"/>
                <a:cs typeface="Arial MT"/>
              </a:rPr>
              <a:t>to 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understand how it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is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composed and which </a:t>
            </a:r>
            <a:r>
              <a:rPr sz="1200" dirty="0">
                <a:latin typeface="Arial MT"/>
                <a:cs typeface="Arial MT"/>
              </a:rPr>
              <a:t>SIEM</a:t>
            </a:r>
            <a:r>
              <a:rPr sz="1200" spc="4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solutions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can </a:t>
            </a:r>
            <a:r>
              <a:rPr sz="1200" dirty="0">
                <a:latin typeface="Arial MT"/>
                <a:cs typeface="Arial MT"/>
              </a:rPr>
              <a:t>be</a:t>
            </a:r>
            <a:r>
              <a:rPr sz="1200" spc="-5" dirty="0">
                <a:latin typeface="Arial MT"/>
                <a:cs typeface="Arial MT"/>
              </a:rPr>
              <a:t> best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adapted.</a:t>
            </a:r>
            <a:endParaRPr sz="1200">
              <a:latin typeface="Arial MT"/>
              <a:cs typeface="Arial MT"/>
            </a:endParaRPr>
          </a:p>
          <a:p>
            <a:pPr marL="12700" marR="6985" algn="just">
              <a:lnSpc>
                <a:spcPct val="110300"/>
              </a:lnSpc>
              <a:spcBef>
                <a:spcPts val="994"/>
              </a:spcBef>
            </a:pPr>
            <a:r>
              <a:rPr sz="1200" spc="-5" dirty="0">
                <a:latin typeface="Arial MT"/>
                <a:cs typeface="Arial MT"/>
              </a:rPr>
              <a:t>Secondly, </a:t>
            </a:r>
            <a:r>
              <a:rPr sz="1200" spc="-10" dirty="0">
                <a:latin typeface="Arial MT"/>
                <a:cs typeface="Arial MT"/>
              </a:rPr>
              <a:t>an </a:t>
            </a:r>
            <a:r>
              <a:rPr sz="1200" spc="-5" dirty="0">
                <a:latin typeface="Arial MT"/>
                <a:cs typeface="Arial MT"/>
              </a:rPr>
              <a:t>investigation and comparison of the most </a:t>
            </a:r>
            <a:r>
              <a:rPr sz="1200" spc="-10" dirty="0">
                <a:latin typeface="Arial MT"/>
                <a:cs typeface="Arial MT"/>
              </a:rPr>
              <a:t>efficient </a:t>
            </a:r>
            <a:r>
              <a:rPr sz="1200" spc="-5" dirty="0">
                <a:latin typeface="Arial MT"/>
                <a:cs typeface="Arial MT"/>
              </a:rPr>
              <a:t>open source </a:t>
            </a:r>
            <a:r>
              <a:rPr sz="1200" dirty="0">
                <a:latin typeface="Arial MT"/>
                <a:cs typeface="Arial MT"/>
              </a:rPr>
              <a:t>SIEM 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tools </a:t>
            </a:r>
            <a:r>
              <a:rPr sz="1200" spc="-5" dirty="0">
                <a:latin typeface="Arial MT"/>
                <a:cs typeface="Arial MT"/>
              </a:rPr>
              <a:t>that can </a:t>
            </a:r>
            <a:r>
              <a:rPr sz="1200" spc="-10" dirty="0">
                <a:latin typeface="Arial MT"/>
                <a:cs typeface="Arial MT"/>
              </a:rPr>
              <a:t>be </a:t>
            </a:r>
            <a:r>
              <a:rPr sz="1200" spc="-5" dirty="0">
                <a:latin typeface="Arial MT"/>
                <a:cs typeface="Arial MT"/>
              </a:rPr>
              <a:t>implemented </a:t>
            </a:r>
            <a:r>
              <a:rPr sz="1200" spc="-10" dirty="0">
                <a:latin typeface="Arial MT"/>
                <a:cs typeface="Arial MT"/>
              </a:rPr>
              <a:t>in </a:t>
            </a:r>
            <a:r>
              <a:rPr sz="1200" spc="-5" dirty="0">
                <a:latin typeface="Arial MT"/>
                <a:cs typeface="Arial MT"/>
              </a:rPr>
              <a:t>environments such </a:t>
            </a:r>
            <a:r>
              <a:rPr sz="1200" spc="-10" dirty="0">
                <a:latin typeface="Arial MT"/>
                <a:cs typeface="Arial MT"/>
              </a:rPr>
              <a:t>as </a:t>
            </a:r>
            <a:r>
              <a:rPr sz="1200" spc="-5" dirty="0">
                <a:latin typeface="Arial MT"/>
                <a:cs typeface="Arial MT"/>
              </a:rPr>
              <a:t>RMB Tecnología </a:t>
            </a:r>
            <a:r>
              <a:rPr sz="1200" spc="-10" dirty="0">
                <a:latin typeface="Arial MT"/>
                <a:cs typeface="Arial MT"/>
              </a:rPr>
              <a:t>is </a:t>
            </a:r>
            <a:r>
              <a:rPr sz="1200" spc="-5" dirty="0">
                <a:latin typeface="Arial MT"/>
                <a:cs typeface="Arial MT"/>
              </a:rPr>
              <a:t>carried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out. The characteristics of </a:t>
            </a:r>
            <a:r>
              <a:rPr sz="1200" spc="-10" dirty="0">
                <a:latin typeface="Arial MT"/>
                <a:cs typeface="Arial MT"/>
              </a:rPr>
              <a:t>each </a:t>
            </a:r>
            <a:r>
              <a:rPr sz="1200" spc="-5" dirty="0">
                <a:latin typeface="Arial MT"/>
                <a:cs typeface="Arial MT"/>
              </a:rPr>
              <a:t>tool, its performance </a:t>
            </a:r>
            <a:r>
              <a:rPr sz="1200" spc="-10" dirty="0">
                <a:latin typeface="Arial MT"/>
                <a:cs typeface="Arial MT"/>
              </a:rPr>
              <a:t>in </a:t>
            </a:r>
            <a:r>
              <a:rPr sz="1200" spc="-5" dirty="0">
                <a:latin typeface="Arial MT"/>
                <a:cs typeface="Arial MT"/>
              </a:rPr>
              <a:t>environments </a:t>
            </a:r>
            <a:r>
              <a:rPr sz="1200" spc="-10" dirty="0">
                <a:latin typeface="Arial MT"/>
                <a:cs typeface="Arial MT"/>
              </a:rPr>
              <a:t>similar </a:t>
            </a:r>
            <a:r>
              <a:rPr sz="1200" dirty="0">
                <a:latin typeface="Arial MT"/>
                <a:cs typeface="Arial MT"/>
              </a:rPr>
              <a:t>to </a:t>
            </a:r>
            <a:r>
              <a:rPr sz="1200" spc="-5" dirty="0">
                <a:latin typeface="Arial MT"/>
                <a:cs typeface="Arial MT"/>
              </a:rPr>
              <a:t>that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of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RMB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Tecnología,</a:t>
            </a:r>
            <a:r>
              <a:rPr sz="1200" spc="-5" dirty="0">
                <a:latin typeface="Arial MT"/>
                <a:cs typeface="Arial MT"/>
              </a:rPr>
              <a:t> infrastructure costs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and</a:t>
            </a:r>
            <a:r>
              <a:rPr sz="1200" spc="-5" dirty="0">
                <a:latin typeface="Arial MT"/>
                <a:cs typeface="Arial MT"/>
              </a:rPr>
              <a:t> its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ability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to </a:t>
            </a:r>
            <a:r>
              <a:rPr sz="1200" spc="-10" dirty="0">
                <a:latin typeface="Arial MT"/>
                <a:cs typeface="Arial MT"/>
              </a:rPr>
              <a:t>adapt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to </a:t>
            </a:r>
            <a:r>
              <a:rPr sz="1200" spc="-5" dirty="0">
                <a:latin typeface="Arial MT"/>
                <a:cs typeface="Arial MT"/>
              </a:rPr>
              <a:t>the </a:t>
            </a:r>
            <a:r>
              <a:rPr sz="1200" spc="-10" dirty="0">
                <a:latin typeface="Arial MT"/>
                <a:cs typeface="Arial MT"/>
              </a:rPr>
              <a:t>specific </a:t>
            </a:r>
            <a:r>
              <a:rPr sz="1200" spc="-5" dirty="0">
                <a:latin typeface="Arial MT"/>
                <a:cs typeface="Arial MT"/>
              </a:rPr>
              <a:t> requirements of the company </a:t>
            </a:r>
            <a:r>
              <a:rPr sz="1200" dirty="0">
                <a:latin typeface="Arial MT"/>
                <a:cs typeface="Arial MT"/>
              </a:rPr>
              <a:t>must be </a:t>
            </a:r>
            <a:r>
              <a:rPr sz="1200" spc="-5" dirty="0">
                <a:latin typeface="Arial MT"/>
                <a:cs typeface="Arial MT"/>
              </a:rPr>
              <a:t>carefully analyzed </a:t>
            </a:r>
            <a:r>
              <a:rPr sz="1200" dirty="0">
                <a:latin typeface="Arial MT"/>
                <a:cs typeface="Arial MT"/>
              </a:rPr>
              <a:t>to </a:t>
            </a:r>
            <a:r>
              <a:rPr sz="1200" spc="-5" dirty="0">
                <a:latin typeface="Arial MT"/>
                <a:cs typeface="Arial MT"/>
              </a:rPr>
              <a:t>finally select the </a:t>
            </a:r>
            <a:r>
              <a:rPr sz="1200" dirty="0">
                <a:latin typeface="Arial MT"/>
                <a:cs typeface="Arial MT"/>
              </a:rPr>
              <a:t>best 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option.</a:t>
            </a:r>
            <a:endParaRPr sz="1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51533" y="1056893"/>
            <a:ext cx="5792470" cy="59931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2415" algn="ctr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Arial"/>
                <a:cs typeface="Arial"/>
              </a:rPr>
              <a:t>INTRODUCCIÓN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050">
              <a:latin typeface="Arial"/>
              <a:cs typeface="Arial"/>
            </a:endParaRPr>
          </a:p>
          <a:p>
            <a:pPr marL="88900" marR="81280" algn="just">
              <a:lnSpc>
                <a:spcPct val="95900"/>
              </a:lnSpc>
            </a:pPr>
            <a:r>
              <a:rPr sz="1200" spc="-10" dirty="0">
                <a:latin typeface="Arial MT"/>
                <a:cs typeface="Arial MT"/>
              </a:rPr>
              <a:t>La </a:t>
            </a:r>
            <a:r>
              <a:rPr sz="1200" spc="-5" dirty="0">
                <a:latin typeface="Arial MT"/>
                <a:cs typeface="Arial MT"/>
              </a:rPr>
              <a:t>seguridad </a:t>
            </a:r>
            <a:r>
              <a:rPr sz="1200" spc="-10" dirty="0">
                <a:latin typeface="Arial MT"/>
                <a:cs typeface="Arial MT"/>
              </a:rPr>
              <a:t>de la </a:t>
            </a:r>
            <a:r>
              <a:rPr sz="1200" spc="-5" dirty="0">
                <a:latin typeface="Arial MT"/>
                <a:cs typeface="Arial MT"/>
              </a:rPr>
              <a:t>información </a:t>
            </a:r>
            <a:r>
              <a:rPr sz="1200" spc="-10" dirty="0">
                <a:latin typeface="Arial MT"/>
                <a:cs typeface="Arial MT"/>
              </a:rPr>
              <a:t>es </a:t>
            </a:r>
            <a:r>
              <a:rPr sz="1200" dirty="0">
                <a:latin typeface="Arial MT"/>
                <a:cs typeface="Arial MT"/>
              </a:rPr>
              <a:t>un </a:t>
            </a:r>
            <a:r>
              <a:rPr sz="1200" spc="-5" dirty="0">
                <a:latin typeface="Arial MT"/>
                <a:cs typeface="Arial MT"/>
              </a:rPr>
              <a:t>área importante </a:t>
            </a:r>
            <a:r>
              <a:rPr sz="1200" spc="-10" dirty="0">
                <a:latin typeface="Arial MT"/>
                <a:cs typeface="Arial MT"/>
              </a:rPr>
              <a:t>de las </a:t>
            </a:r>
            <a:r>
              <a:rPr sz="1200" spc="-5" dirty="0">
                <a:latin typeface="Arial MT"/>
                <a:cs typeface="Arial MT"/>
              </a:rPr>
              <a:t>empresas tecnológicas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por </a:t>
            </a:r>
            <a:r>
              <a:rPr sz="1200" spc="-5" dirty="0">
                <a:latin typeface="Arial MT"/>
                <a:cs typeface="Arial MT"/>
              </a:rPr>
              <a:t>eso han optado </a:t>
            </a:r>
            <a:r>
              <a:rPr sz="1200" spc="-10" dirty="0">
                <a:latin typeface="Arial MT"/>
                <a:cs typeface="Arial MT"/>
              </a:rPr>
              <a:t>por </a:t>
            </a:r>
            <a:r>
              <a:rPr sz="1200" spc="-5" dirty="0">
                <a:latin typeface="Arial MT"/>
                <a:cs typeface="Arial MT"/>
              </a:rPr>
              <a:t>invertir capital </a:t>
            </a:r>
            <a:r>
              <a:rPr sz="1200" dirty="0">
                <a:latin typeface="Arial MT"/>
                <a:cs typeface="Arial MT"/>
              </a:rPr>
              <a:t>y </a:t>
            </a:r>
            <a:r>
              <a:rPr sz="1200" spc="-5" dirty="0">
                <a:latin typeface="Arial MT"/>
                <a:cs typeface="Arial MT"/>
              </a:rPr>
              <a:t>esfuerzo </a:t>
            </a:r>
            <a:r>
              <a:rPr sz="1200" spc="-10" dirty="0">
                <a:latin typeface="Arial MT"/>
                <a:cs typeface="Arial MT"/>
              </a:rPr>
              <a:t>en </a:t>
            </a:r>
            <a:r>
              <a:rPr sz="1200" spc="-5" dirty="0">
                <a:latin typeface="Arial MT"/>
                <a:cs typeface="Arial MT"/>
              </a:rPr>
              <a:t>reforzar su infraestructura </a:t>
            </a:r>
            <a:r>
              <a:rPr sz="1200" spc="-10" dirty="0">
                <a:latin typeface="Arial MT"/>
                <a:cs typeface="Arial MT"/>
              </a:rPr>
              <a:t>en </a:t>
            </a:r>
            <a:r>
              <a:rPr sz="1200" spc="-5" dirty="0">
                <a:latin typeface="Arial MT"/>
                <a:cs typeface="Arial MT"/>
              </a:rPr>
              <a:t> temas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seguridad para estar actualizados </a:t>
            </a:r>
            <a:r>
              <a:rPr sz="1200" spc="-10" dirty="0">
                <a:latin typeface="Arial MT"/>
                <a:cs typeface="Arial MT"/>
              </a:rPr>
              <a:t>ante las </a:t>
            </a:r>
            <a:r>
              <a:rPr sz="1200" spc="-5" dirty="0">
                <a:latin typeface="Arial MT"/>
                <a:cs typeface="Arial MT"/>
              </a:rPr>
              <a:t>amenazas que se presentan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día a día. Por tanto, es crucial que </a:t>
            </a:r>
            <a:r>
              <a:rPr sz="1200" spc="-10" dirty="0">
                <a:latin typeface="Arial MT"/>
                <a:cs typeface="Arial MT"/>
              </a:rPr>
              <a:t>las empresas </a:t>
            </a:r>
            <a:r>
              <a:rPr sz="1200" spc="-5" dirty="0">
                <a:latin typeface="Arial MT"/>
                <a:cs typeface="Arial MT"/>
              </a:rPr>
              <a:t>adopten una mentalidad proactiva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en </a:t>
            </a:r>
            <a:r>
              <a:rPr sz="1200" spc="-5" dirty="0">
                <a:latin typeface="Arial MT"/>
                <a:cs typeface="Arial MT"/>
              </a:rPr>
              <a:t>lugar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reactiva cuando se trata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seguridad </a:t>
            </a:r>
            <a:r>
              <a:rPr sz="1200" spc="-10" dirty="0">
                <a:latin typeface="Arial MT"/>
                <a:cs typeface="Arial MT"/>
              </a:rPr>
              <a:t>de la </a:t>
            </a:r>
            <a:r>
              <a:rPr sz="1200" spc="-5" dirty="0">
                <a:latin typeface="Arial MT"/>
                <a:cs typeface="Arial MT"/>
              </a:rPr>
              <a:t>información. </a:t>
            </a:r>
            <a:r>
              <a:rPr sz="1200" dirty="0">
                <a:latin typeface="Arial MT"/>
                <a:cs typeface="Arial MT"/>
              </a:rPr>
              <a:t>Esto </a:t>
            </a:r>
            <a:r>
              <a:rPr sz="1200" spc="-5" dirty="0">
                <a:latin typeface="Arial MT"/>
                <a:cs typeface="Arial MT"/>
              </a:rPr>
              <a:t>implica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que no </a:t>
            </a:r>
            <a:r>
              <a:rPr sz="1200" spc="-5" dirty="0">
                <a:latin typeface="Arial MT"/>
                <a:cs typeface="Arial MT"/>
              </a:rPr>
              <a:t>deben esperar a </a:t>
            </a:r>
            <a:r>
              <a:rPr sz="1200" spc="-10" dirty="0">
                <a:latin typeface="Arial MT"/>
                <a:cs typeface="Arial MT"/>
              </a:rPr>
              <a:t>que </a:t>
            </a:r>
            <a:r>
              <a:rPr sz="1200" spc="-5" dirty="0">
                <a:latin typeface="Arial MT"/>
                <a:cs typeface="Arial MT"/>
              </a:rPr>
              <a:t>ocurra </a:t>
            </a:r>
            <a:r>
              <a:rPr sz="1200" spc="-10" dirty="0">
                <a:latin typeface="Arial MT"/>
                <a:cs typeface="Arial MT"/>
              </a:rPr>
              <a:t>un </a:t>
            </a:r>
            <a:r>
              <a:rPr sz="1200" spc="-5" dirty="0">
                <a:latin typeface="Arial MT"/>
                <a:cs typeface="Arial MT"/>
              </a:rPr>
              <a:t>incidente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seguridad para tomar medidas,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sino</a:t>
            </a:r>
            <a:r>
              <a:rPr sz="1200" spc="-5" dirty="0">
                <a:latin typeface="Arial MT"/>
                <a:cs typeface="Arial MT"/>
              </a:rPr>
              <a:t> que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deben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implementar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controles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</a:t>
            </a:r>
            <a:r>
              <a:rPr sz="1200" spc="-5" dirty="0">
                <a:latin typeface="Arial MT"/>
                <a:cs typeface="Arial MT"/>
              </a:rPr>
              <a:t> seguridad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apropiados,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políticas</a:t>
            </a:r>
            <a:r>
              <a:rPr sz="1200" dirty="0">
                <a:latin typeface="Arial MT"/>
                <a:cs typeface="Arial MT"/>
              </a:rPr>
              <a:t> y 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procedimientos</a:t>
            </a:r>
            <a:r>
              <a:rPr sz="1200" dirty="0">
                <a:latin typeface="Arial MT"/>
                <a:cs typeface="Arial MT"/>
              </a:rPr>
              <a:t> de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seguridad</a:t>
            </a:r>
            <a:r>
              <a:rPr sz="1200" dirty="0">
                <a:latin typeface="Arial MT"/>
                <a:cs typeface="Arial MT"/>
              </a:rPr>
              <a:t> con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el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fin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</a:t>
            </a:r>
            <a:r>
              <a:rPr sz="1200" spc="-5" dirty="0">
                <a:latin typeface="Arial MT"/>
                <a:cs typeface="Arial MT"/>
              </a:rPr>
              <a:t> prevenir</a:t>
            </a:r>
            <a:r>
              <a:rPr sz="1200" dirty="0">
                <a:latin typeface="Arial MT"/>
                <a:cs typeface="Arial MT"/>
              </a:rPr>
              <a:t> y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reducir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los</a:t>
            </a:r>
            <a:r>
              <a:rPr sz="1200" spc="-5" dirty="0">
                <a:latin typeface="Arial MT"/>
                <a:cs typeface="Arial MT"/>
              </a:rPr>
              <a:t> riesgos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 seguridad.</a:t>
            </a:r>
            <a:r>
              <a:rPr sz="1200" spc="-7" baseline="27777" dirty="0">
                <a:latin typeface="Arial MT"/>
                <a:cs typeface="Arial MT"/>
                <a:hlinkClick r:id="rId2" action="ppaction://hlinksldjump"/>
              </a:rPr>
              <a:t>5</a:t>
            </a:r>
            <a:endParaRPr sz="1200" baseline="27777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200">
              <a:latin typeface="Arial MT"/>
              <a:cs typeface="Arial MT"/>
            </a:endParaRPr>
          </a:p>
          <a:p>
            <a:pPr marL="88900" marR="82550" algn="just">
              <a:lnSpc>
                <a:spcPct val="95800"/>
              </a:lnSpc>
            </a:pPr>
            <a:r>
              <a:rPr sz="1200" spc="-5" dirty="0">
                <a:latin typeface="Arial MT"/>
                <a:cs typeface="Arial MT"/>
              </a:rPr>
              <a:t>En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el</a:t>
            </a:r>
            <a:r>
              <a:rPr sz="1200" spc="-5" dirty="0">
                <a:latin typeface="Arial MT"/>
                <a:cs typeface="Arial MT"/>
              </a:rPr>
              <a:t> siguiente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trabajo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se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lleva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cabo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la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implementación</a:t>
            </a:r>
            <a:r>
              <a:rPr sz="1200" dirty="0">
                <a:latin typeface="Arial MT"/>
                <a:cs typeface="Arial MT"/>
              </a:rPr>
              <a:t> de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un</a:t>
            </a:r>
            <a:r>
              <a:rPr sz="1200" spc="-5" dirty="0">
                <a:latin typeface="Arial MT"/>
                <a:cs typeface="Arial MT"/>
              </a:rPr>
              <a:t> sistema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 monitoreo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eventos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de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seguridad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en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la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compañía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RMB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Tecnología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proveedora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servicios</a:t>
            </a:r>
            <a:r>
              <a:rPr sz="1200" spc="-3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Hosting</a:t>
            </a:r>
            <a:r>
              <a:rPr sz="1200" spc="-6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que</a:t>
            </a:r>
            <a:r>
              <a:rPr sz="1200" spc="-6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contiene</a:t>
            </a:r>
            <a:r>
              <a:rPr sz="1200" spc="-6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sus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servidores</a:t>
            </a:r>
            <a:r>
              <a:rPr sz="1200" spc="-5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en</a:t>
            </a:r>
            <a:r>
              <a:rPr sz="1200" spc="-6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la</a:t>
            </a:r>
            <a:r>
              <a:rPr sz="1200" spc="-6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nube.</a:t>
            </a:r>
            <a:r>
              <a:rPr sz="1200" spc="-4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Para</a:t>
            </a:r>
            <a:r>
              <a:rPr sz="1200" spc="-6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llevar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</a:t>
            </a:r>
            <a:r>
              <a:rPr sz="1200" spc="-6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cabo</a:t>
            </a:r>
            <a:r>
              <a:rPr sz="1200" spc="-6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esta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implementación, Se </a:t>
            </a:r>
            <a:r>
              <a:rPr sz="1200" spc="-10" dirty="0">
                <a:latin typeface="Arial MT"/>
                <a:cs typeface="Arial MT"/>
              </a:rPr>
              <a:t>tuvieron en </a:t>
            </a:r>
            <a:r>
              <a:rPr sz="1200" spc="-5" dirty="0">
                <a:latin typeface="Arial MT"/>
                <a:cs typeface="Arial MT"/>
              </a:rPr>
              <a:t>cuenta </a:t>
            </a:r>
            <a:r>
              <a:rPr sz="1200" spc="-10" dirty="0">
                <a:latin typeface="Arial MT"/>
                <a:cs typeface="Arial MT"/>
              </a:rPr>
              <a:t>las </a:t>
            </a:r>
            <a:r>
              <a:rPr sz="1200" spc="-5" dirty="0">
                <a:latin typeface="Arial MT"/>
                <a:cs typeface="Arial MT"/>
              </a:rPr>
              <a:t>características </a:t>
            </a:r>
            <a:r>
              <a:rPr sz="1200" spc="-10" dirty="0">
                <a:latin typeface="Arial MT"/>
                <a:cs typeface="Arial MT"/>
              </a:rPr>
              <a:t>de la </a:t>
            </a:r>
            <a:r>
              <a:rPr sz="1200" spc="-5" dirty="0">
                <a:latin typeface="Arial MT"/>
                <a:cs typeface="Arial MT"/>
              </a:rPr>
              <a:t>infraestructura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 RMB Tecnología, </a:t>
            </a:r>
            <a:r>
              <a:rPr sz="1200" spc="-10" dirty="0">
                <a:latin typeface="Arial MT"/>
                <a:cs typeface="Arial MT"/>
              </a:rPr>
              <a:t>tales </a:t>
            </a:r>
            <a:r>
              <a:rPr sz="1200" spc="-5" dirty="0">
                <a:latin typeface="Arial MT"/>
                <a:cs typeface="Arial MT"/>
              </a:rPr>
              <a:t>como servidores, sistemas operativos, tecnologías </a:t>
            </a:r>
            <a:r>
              <a:rPr sz="1200" spc="-10" dirty="0">
                <a:latin typeface="Arial MT"/>
                <a:cs typeface="Arial MT"/>
              </a:rPr>
              <a:t>usadas, </a:t>
            </a:r>
            <a:r>
              <a:rPr sz="1200" spc="-5" dirty="0">
                <a:latin typeface="Arial MT"/>
                <a:cs typeface="Arial MT"/>
              </a:rPr>
              <a:t> topología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la</a:t>
            </a:r>
            <a:r>
              <a:rPr sz="1200" spc="-5" dirty="0">
                <a:latin typeface="Arial MT"/>
                <a:cs typeface="Arial MT"/>
              </a:rPr>
              <a:t> red,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activos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</a:t>
            </a:r>
            <a:r>
              <a:rPr sz="1200" spc="-5" dirty="0">
                <a:latin typeface="Arial MT"/>
                <a:cs typeface="Arial MT"/>
              </a:rPr>
              <a:t> información</a:t>
            </a:r>
            <a:r>
              <a:rPr sz="1200" dirty="0">
                <a:latin typeface="Arial MT"/>
                <a:cs typeface="Arial MT"/>
              </a:rPr>
              <a:t> y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demás</a:t>
            </a:r>
            <a:r>
              <a:rPr sz="1200" spc="-5" dirty="0">
                <a:latin typeface="Arial MT"/>
                <a:cs typeface="Arial MT"/>
              </a:rPr>
              <a:t> componentes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15" dirty="0">
                <a:latin typeface="Arial MT"/>
                <a:cs typeface="Arial MT"/>
              </a:rPr>
              <a:t>la 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infraestructura lógica </a:t>
            </a:r>
            <a:r>
              <a:rPr sz="1200" spc="-10" dirty="0">
                <a:latin typeface="Arial MT"/>
                <a:cs typeface="Arial MT"/>
              </a:rPr>
              <a:t>de la </a:t>
            </a:r>
            <a:r>
              <a:rPr sz="1200" spc="-5" dirty="0">
                <a:latin typeface="Arial MT"/>
                <a:cs typeface="Arial MT"/>
              </a:rPr>
              <a:t>empresa. Adicional </a:t>
            </a:r>
            <a:r>
              <a:rPr sz="1200" spc="-10" dirty="0">
                <a:latin typeface="Arial MT"/>
                <a:cs typeface="Arial MT"/>
              </a:rPr>
              <a:t>es </a:t>
            </a:r>
            <a:r>
              <a:rPr sz="1200" spc="-5" dirty="0">
                <a:latin typeface="Arial MT"/>
                <a:cs typeface="Arial MT"/>
              </a:rPr>
              <a:t>importante conocer </a:t>
            </a:r>
            <a:r>
              <a:rPr sz="1200" spc="-10" dirty="0">
                <a:latin typeface="Arial MT"/>
                <a:cs typeface="Arial MT"/>
              </a:rPr>
              <a:t>la </a:t>
            </a:r>
            <a:r>
              <a:rPr sz="1200" spc="-5" dirty="0">
                <a:latin typeface="Arial MT"/>
                <a:cs typeface="Arial MT"/>
              </a:rPr>
              <a:t>ubicación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 los </a:t>
            </a:r>
            <a:r>
              <a:rPr sz="1200" spc="-5" dirty="0">
                <a:latin typeface="Arial MT"/>
                <a:cs typeface="Arial MT"/>
              </a:rPr>
              <a:t>activos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información </a:t>
            </a:r>
            <a:r>
              <a:rPr sz="1200" dirty="0">
                <a:latin typeface="Arial MT"/>
                <a:cs typeface="Arial MT"/>
              </a:rPr>
              <a:t>y la </a:t>
            </a:r>
            <a:r>
              <a:rPr sz="1200" spc="-5" dirty="0">
                <a:latin typeface="Arial MT"/>
                <a:cs typeface="Arial MT"/>
              </a:rPr>
              <a:t>información crítica que se almacena </a:t>
            </a:r>
            <a:r>
              <a:rPr sz="1200" spc="-10" dirty="0">
                <a:latin typeface="Arial MT"/>
                <a:cs typeface="Arial MT"/>
              </a:rPr>
              <a:t>en </a:t>
            </a:r>
            <a:r>
              <a:rPr sz="1200" spc="-5" dirty="0">
                <a:latin typeface="Arial MT"/>
                <a:cs typeface="Arial MT"/>
              </a:rPr>
              <a:t>ellos </a:t>
            </a:r>
            <a:r>
              <a:rPr sz="1200" spc="-10" dirty="0">
                <a:latin typeface="Arial MT"/>
                <a:cs typeface="Arial MT"/>
              </a:rPr>
              <a:t>para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poder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determinar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la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cobertura</a:t>
            </a:r>
            <a:r>
              <a:rPr sz="1200" spc="-3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que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se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dará</a:t>
            </a:r>
            <a:r>
              <a:rPr sz="1200" spc="-3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los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activos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y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asignar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la</a:t>
            </a:r>
            <a:r>
              <a:rPr sz="1200" spc="-3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parametrización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adecuada </a:t>
            </a:r>
            <a:r>
              <a:rPr sz="1200" spc="-10" dirty="0">
                <a:latin typeface="Arial MT"/>
                <a:cs typeface="Arial MT"/>
              </a:rPr>
              <a:t>en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el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SIEM.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150">
              <a:latin typeface="Arial MT"/>
              <a:cs typeface="Arial MT"/>
            </a:endParaRPr>
          </a:p>
          <a:p>
            <a:pPr marL="88900" marR="83820" algn="just">
              <a:lnSpc>
                <a:spcPct val="95900"/>
              </a:lnSpc>
            </a:pPr>
            <a:r>
              <a:rPr sz="1200" spc="-10" dirty="0">
                <a:latin typeface="Arial MT"/>
                <a:cs typeface="Arial MT"/>
              </a:rPr>
              <a:t>Una</a:t>
            </a:r>
            <a:r>
              <a:rPr sz="1200" spc="-5" dirty="0">
                <a:latin typeface="Arial MT"/>
                <a:cs typeface="Arial MT"/>
              </a:rPr>
              <a:t> vez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se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comprende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toda</a:t>
            </a:r>
            <a:r>
              <a:rPr sz="1200" dirty="0">
                <a:latin typeface="Arial MT"/>
                <a:cs typeface="Arial MT"/>
              </a:rPr>
              <a:t> la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estructura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tecnológica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la</a:t>
            </a:r>
            <a:r>
              <a:rPr sz="1200" spc="-5" dirty="0">
                <a:latin typeface="Arial MT"/>
                <a:cs typeface="Arial MT"/>
              </a:rPr>
              <a:t> compañía</a:t>
            </a:r>
            <a:r>
              <a:rPr sz="1200" dirty="0">
                <a:latin typeface="Arial MT"/>
                <a:cs typeface="Arial MT"/>
              </a:rPr>
              <a:t> y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las </a:t>
            </a:r>
            <a:r>
              <a:rPr sz="1200" spc="-5" dirty="0">
                <a:latin typeface="Arial MT"/>
                <a:cs typeface="Arial MT"/>
              </a:rPr>
              <a:t> necesidades que afronta, se puede seleccionar </a:t>
            </a:r>
            <a:r>
              <a:rPr sz="1200" spc="-10" dirty="0">
                <a:latin typeface="Arial MT"/>
                <a:cs typeface="Arial MT"/>
              </a:rPr>
              <a:t>las </a:t>
            </a:r>
            <a:r>
              <a:rPr sz="1200" spc="-5" dirty="0">
                <a:latin typeface="Arial MT"/>
                <a:cs typeface="Arial MT"/>
              </a:rPr>
              <a:t>herramientas </a:t>
            </a:r>
            <a:r>
              <a:rPr sz="120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monitoreo </a:t>
            </a:r>
            <a:r>
              <a:rPr sz="1200" dirty="0">
                <a:latin typeface="Arial MT"/>
                <a:cs typeface="Arial MT"/>
              </a:rPr>
              <a:t>de 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eventos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seguridad</a:t>
            </a:r>
            <a:r>
              <a:rPr sz="1200" spc="-3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adecuadas.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Estas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herramientas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deben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ser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compatibles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con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la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infraestructura existente </a:t>
            </a:r>
            <a:r>
              <a:rPr sz="1200" dirty="0">
                <a:latin typeface="Arial MT"/>
                <a:cs typeface="Arial MT"/>
              </a:rPr>
              <a:t>y </a:t>
            </a:r>
            <a:r>
              <a:rPr sz="1200" spc="-5" dirty="0">
                <a:latin typeface="Arial MT"/>
                <a:cs typeface="Arial MT"/>
              </a:rPr>
              <a:t>proporcionar </a:t>
            </a:r>
            <a:r>
              <a:rPr sz="1200" spc="-10" dirty="0">
                <a:latin typeface="Arial MT"/>
                <a:cs typeface="Arial MT"/>
              </a:rPr>
              <a:t>la </a:t>
            </a:r>
            <a:r>
              <a:rPr sz="1200" spc="-5" dirty="0">
                <a:latin typeface="Arial MT"/>
                <a:cs typeface="Arial MT"/>
              </a:rPr>
              <a:t>capacidad </a:t>
            </a:r>
            <a:r>
              <a:rPr sz="120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monitorear los eventos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 seguridad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en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tiempo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real,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generar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alertas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y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proporcionar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informes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detallados.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200">
              <a:latin typeface="Arial MT"/>
              <a:cs typeface="Arial MT"/>
            </a:endParaRPr>
          </a:p>
          <a:p>
            <a:pPr marL="88900" marR="85090" algn="just">
              <a:lnSpc>
                <a:spcPts val="1380"/>
              </a:lnSpc>
            </a:pPr>
            <a:r>
              <a:rPr sz="1200" spc="-5" dirty="0">
                <a:latin typeface="Arial MT"/>
                <a:cs typeface="Arial MT"/>
              </a:rPr>
              <a:t>Además, se </a:t>
            </a:r>
            <a:r>
              <a:rPr sz="1200" spc="-10" dirty="0">
                <a:latin typeface="Arial MT"/>
                <a:cs typeface="Arial MT"/>
              </a:rPr>
              <a:t>analizó la </a:t>
            </a:r>
            <a:r>
              <a:rPr sz="1200" spc="-5" dirty="0">
                <a:latin typeface="Arial MT"/>
                <a:cs typeface="Arial MT"/>
              </a:rPr>
              <a:t>capacidad económica </a:t>
            </a:r>
            <a:r>
              <a:rPr sz="1200" spc="-10" dirty="0">
                <a:latin typeface="Arial MT"/>
                <a:cs typeface="Arial MT"/>
              </a:rPr>
              <a:t>de la </a:t>
            </a:r>
            <a:r>
              <a:rPr sz="1200" spc="-5" dirty="0">
                <a:latin typeface="Arial MT"/>
                <a:cs typeface="Arial MT"/>
              </a:rPr>
              <a:t>empresa </a:t>
            </a:r>
            <a:r>
              <a:rPr sz="1200" spc="-10" dirty="0">
                <a:latin typeface="Arial MT"/>
                <a:cs typeface="Arial MT"/>
              </a:rPr>
              <a:t>para buscar soluciones 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que </a:t>
            </a:r>
            <a:r>
              <a:rPr sz="1200" spc="-5" dirty="0">
                <a:latin typeface="Arial MT"/>
                <a:cs typeface="Arial MT"/>
              </a:rPr>
              <a:t>se adapten a su presupuesto. Existen </a:t>
            </a:r>
            <a:r>
              <a:rPr sz="1200" spc="-10" dirty="0">
                <a:latin typeface="Arial MT"/>
                <a:cs typeface="Arial MT"/>
              </a:rPr>
              <a:t>diversas </a:t>
            </a:r>
            <a:r>
              <a:rPr sz="1200" spc="-5" dirty="0">
                <a:latin typeface="Arial MT"/>
                <a:cs typeface="Arial MT"/>
              </a:rPr>
              <a:t>opciones </a:t>
            </a:r>
            <a:r>
              <a:rPr sz="1200" spc="-10" dirty="0">
                <a:latin typeface="Arial MT"/>
                <a:cs typeface="Arial MT"/>
              </a:rPr>
              <a:t>en el </a:t>
            </a:r>
            <a:r>
              <a:rPr sz="1200" spc="-5" dirty="0">
                <a:latin typeface="Arial MT"/>
                <a:cs typeface="Arial MT"/>
              </a:rPr>
              <a:t>mercado, </a:t>
            </a:r>
            <a:r>
              <a:rPr sz="1200" spc="-10" dirty="0">
                <a:latin typeface="Arial MT"/>
                <a:cs typeface="Arial MT"/>
              </a:rPr>
              <a:t>desde </a:t>
            </a:r>
            <a:r>
              <a:rPr sz="1200" spc="-5" dirty="0">
                <a:latin typeface="Arial MT"/>
                <a:cs typeface="Arial MT"/>
              </a:rPr>
              <a:t> soluciones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código abierto hasta sistemas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pago, sin embargo, se </a:t>
            </a:r>
            <a:r>
              <a:rPr sz="1200" spc="-10" dirty="0">
                <a:latin typeface="Arial MT"/>
                <a:cs typeface="Arial MT"/>
              </a:rPr>
              <a:t>optó por una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herramienta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de</a:t>
            </a:r>
            <a:r>
              <a:rPr sz="1200" spc="-5" dirty="0">
                <a:latin typeface="Arial MT"/>
                <a:cs typeface="Arial MT"/>
              </a:rPr>
              <a:t> código abierto.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440561" y="8322945"/>
            <a:ext cx="1829435" cy="7620"/>
          </a:xfrm>
          <a:custGeom>
            <a:avLst/>
            <a:gdLst/>
            <a:ahLst/>
            <a:cxnLst/>
            <a:rect l="l" t="t" r="r" b="b"/>
            <a:pathLst>
              <a:path w="1829435" h="7620">
                <a:moveTo>
                  <a:pt x="1829435" y="0"/>
                </a:moveTo>
                <a:lnTo>
                  <a:pt x="0" y="0"/>
                </a:lnTo>
                <a:lnTo>
                  <a:pt x="0" y="7619"/>
                </a:lnTo>
                <a:lnTo>
                  <a:pt x="1829435" y="7619"/>
                </a:lnTo>
                <a:lnTo>
                  <a:pt x="182943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427733" y="8376284"/>
            <a:ext cx="5634355" cy="615315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>
              <a:lnSpc>
                <a:spcPts val="1140"/>
              </a:lnSpc>
              <a:spcBef>
                <a:spcPts val="185"/>
              </a:spcBef>
            </a:pPr>
            <a:r>
              <a:rPr sz="975" spc="7" baseline="29914" dirty="0">
                <a:latin typeface="Arial MT"/>
                <a:cs typeface="Arial MT"/>
              </a:rPr>
              <a:t>5</a:t>
            </a:r>
            <a:r>
              <a:rPr sz="975" spc="15" baseline="29914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BAUTISTA</a:t>
            </a:r>
            <a:r>
              <a:rPr sz="100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GARCÍA,</a:t>
            </a:r>
            <a:r>
              <a:rPr sz="100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CR</a:t>
            </a:r>
            <a:r>
              <a:rPr sz="100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(RA) Fredy; TICTAC</a:t>
            </a:r>
            <a:r>
              <a:rPr sz="1000" dirty="0">
                <a:latin typeface="Arial MT"/>
                <a:cs typeface="Arial MT"/>
              </a:rPr>
              <a:t> y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MESA</a:t>
            </a:r>
            <a:r>
              <a:rPr sz="1000" dirty="0">
                <a:latin typeface="Arial MT"/>
                <a:cs typeface="Arial MT"/>
              </a:rPr>
              <a:t> GUZMÁN, </a:t>
            </a:r>
            <a:r>
              <a:rPr sz="1000" spc="-5" dirty="0">
                <a:latin typeface="Arial MT"/>
                <a:cs typeface="Arial MT"/>
              </a:rPr>
              <a:t>Lorena. TENDENCIAS</a:t>
            </a:r>
            <a:r>
              <a:rPr sz="100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DEL </a:t>
            </a:r>
            <a:r>
              <a:rPr sz="1000" spc="-26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CIBERCRIMEN</a:t>
            </a:r>
            <a:r>
              <a:rPr sz="1000" spc="8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2021-2022</a:t>
            </a:r>
            <a:r>
              <a:rPr sz="1000" spc="5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[en</a:t>
            </a:r>
            <a:r>
              <a:rPr sz="1000" spc="7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línea].</a:t>
            </a:r>
            <a:r>
              <a:rPr sz="1000" spc="8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[s.l.]:</a:t>
            </a:r>
            <a:r>
              <a:rPr sz="1000" spc="8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[s.n.],</a:t>
            </a:r>
            <a:r>
              <a:rPr sz="1000" spc="5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2022.</a:t>
            </a:r>
            <a:r>
              <a:rPr sz="1000" spc="8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27</a:t>
            </a:r>
            <a:r>
              <a:rPr sz="1000" spc="6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p.</a:t>
            </a:r>
            <a:r>
              <a:rPr sz="1000" spc="7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Disponible</a:t>
            </a:r>
            <a:r>
              <a:rPr sz="1000" spc="8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en</a:t>
            </a:r>
            <a:r>
              <a:rPr sz="1000" spc="4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Internet:</a:t>
            </a:r>
            <a:endParaRPr sz="1000">
              <a:latin typeface="Arial MT"/>
              <a:cs typeface="Arial MT"/>
            </a:endParaRPr>
          </a:p>
          <a:p>
            <a:pPr marL="12700" marR="314325">
              <a:lnSpc>
                <a:spcPts val="1140"/>
              </a:lnSpc>
              <a:spcBef>
                <a:spcPts val="25"/>
              </a:spcBef>
            </a:pPr>
            <a:r>
              <a:rPr sz="1000" spc="-5" dirty="0">
                <a:latin typeface="Arial MT"/>
                <a:cs typeface="Arial MT"/>
              </a:rPr>
              <a:t>&lt;HTTPS:/</a:t>
            </a:r>
            <a:r>
              <a:rPr sz="1000" spc="-5" dirty="0">
                <a:latin typeface="Arial MT"/>
                <a:cs typeface="Arial MT"/>
                <a:hlinkClick r:id="rId3"/>
              </a:rPr>
              <a:t>/www.ccit.</a:t>
            </a:r>
            <a:r>
              <a:rPr sz="1000" spc="-5" dirty="0">
                <a:latin typeface="Arial MT"/>
                <a:cs typeface="Arial MT"/>
              </a:rPr>
              <a:t>o</a:t>
            </a:r>
            <a:r>
              <a:rPr sz="1000" spc="-5" dirty="0">
                <a:latin typeface="Arial MT"/>
                <a:cs typeface="Arial MT"/>
                <a:hlinkClick r:id="rId3"/>
              </a:rPr>
              <a:t>rg.co/wp-content/uploads/informe-safe-tendencias-del-cibercrimen-2021- </a:t>
            </a:r>
            <a:r>
              <a:rPr sz="1000" dirty="0">
                <a:latin typeface="Arial MT"/>
                <a:cs typeface="Arial MT"/>
              </a:rPr>
              <a:t> 2022.pdf&gt;.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5" dirty="0"/>
              <a:t>15</a:t>
            </a:fld>
            <a:endParaRPr spc="-5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5" dirty="0"/>
              <a:t>16</a:t>
            </a:fld>
            <a:endParaRPr spc="-5" dirty="0"/>
          </a:p>
        </p:txBody>
      </p:sp>
      <p:sp>
        <p:nvSpPr>
          <p:cNvPr id="2" name="object 2"/>
          <p:cNvSpPr txBox="1"/>
          <p:nvPr/>
        </p:nvSpPr>
        <p:spPr>
          <a:xfrm>
            <a:off x="1427733" y="1056893"/>
            <a:ext cx="5638165" cy="49415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98955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Arial"/>
                <a:cs typeface="Arial"/>
              </a:rPr>
              <a:t>1.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DEFINICIÓN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DEL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PROBLEMA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000">
              <a:latin typeface="Arial"/>
              <a:cs typeface="Arial"/>
            </a:endParaRPr>
          </a:p>
          <a:p>
            <a:pPr marL="421640" lvl="1" indent="-409575">
              <a:lnSpc>
                <a:spcPct val="100000"/>
              </a:lnSpc>
              <a:buAutoNum type="arabicPeriod"/>
              <a:tabLst>
                <a:tab pos="421640" algn="l"/>
                <a:tab pos="422275" algn="l"/>
              </a:tabLst>
            </a:pPr>
            <a:r>
              <a:rPr sz="1200" b="1" spc="-5" dirty="0">
                <a:latin typeface="Arial"/>
                <a:cs typeface="Arial"/>
              </a:rPr>
              <a:t>ANTECEDENTES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DEL</a:t>
            </a:r>
            <a:r>
              <a:rPr sz="1200" b="1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PROBLEMA</a:t>
            </a:r>
            <a:endParaRPr sz="12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35"/>
              </a:spcBef>
              <a:buFont typeface="Arial"/>
              <a:buAutoNum type="arabicPeriod"/>
            </a:pPr>
            <a:endParaRPr sz="1200">
              <a:latin typeface="Arial"/>
              <a:cs typeface="Arial"/>
            </a:endParaRPr>
          </a:p>
          <a:p>
            <a:pPr marL="12700" marR="8255" algn="just">
              <a:lnSpc>
                <a:spcPts val="1380"/>
              </a:lnSpc>
              <a:spcBef>
                <a:spcPts val="5"/>
              </a:spcBef>
            </a:pPr>
            <a:r>
              <a:rPr sz="1200" spc="-10" dirty="0">
                <a:latin typeface="Arial MT"/>
                <a:cs typeface="Arial MT"/>
              </a:rPr>
              <a:t>La</a:t>
            </a:r>
            <a:r>
              <a:rPr sz="1200" spc="-5" dirty="0">
                <a:latin typeface="Arial MT"/>
                <a:cs typeface="Arial MT"/>
              </a:rPr>
              <a:t> compañía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RMB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Tecnología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se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encarga</a:t>
            </a:r>
            <a:r>
              <a:rPr sz="1200" dirty="0">
                <a:latin typeface="Arial MT"/>
                <a:cs typeface="Arial MT"/>
              </a:rPr>
              <a:t> de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proveer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servicios</a:t>
            </a:r>
            <a:r>
              <a:rPr sz="1200" dirty="0">
                <a:latin typeface="Arial MT"/>
                <a:cs typeface="Arial MT"/>
              </a:rPr>
              <a:t> de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hosting</a:t>
            </a:r>
            <a:r>
              <a:rPr sz="1200" dirty="0">
                <a:latin typeface="Arial MT"/>
                <a:cs typeface="Arial MT"/>
              </a:rPr>
              <a:t> y 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administración</a:t>
            </a:r>
            <a:r>
              <a:rPr sz="1200" spc="-6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en</a:t>
            </a:r>
            <a:r>
              <a:rPr sz="1200" spc="-6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la</a:t>
            </a:r>
            <a:r>
              <a:rPr sz="1200" spc="-6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nube</a:t>
            </a:r>
            <a:r>
              <a:rPr sz="1200" spc="-6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</a:t>
            </a:r>
            <a:r>
              <a:rPr sz="1200" spc="-6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diferentes</a:t>
            </a:r>
            <a:r>
              <a:rPr sz="1200" spc="-5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clientes</a:t>
            </a:r>
            <a:r>
              <a:rPr sz="1200" spc="-4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desde</a:t>
            </a:r>
            <a:r>
              <a:rPr sz="1200" spc="-6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una</a:t>
            </a:r>
            <a:r>
              <a:rPr sz="1200" spc="-6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infraestructura</a:t>
            </a:r>
            <a:r>
              <a:rPr sz="1200" spc="-6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cloud.</a:t>
            </a:r>
            <a:r>
              <a:rPr sz="1200" spc="-4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Esta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empresa cuenta </a:t>
            </a:r>
            <a:r>
              <a:rPr sz="1200" dirty="0">
                <a:latin typeface="Arial MT"/>
                <a:cs typeface="Arial MT"/>
              </a:rPr>
              <a:t>con </a:t>
            </a:r>
            <a:r>
              <a:rPr sz="1200" spc="-5" dirty="0">
                <a:latin typeface="Arial MT"/>
                <a:cs typeface="Arial MT"/>
              </a:rPr>
              <a:t>múltiples servidores </a:t>
            </a:r>
            <a:r>
              <a:rPr sz="1200" dirty="0">
                <a:latin typeface="Arial MT"/>
                <a:cs typeface="Arial MT"/>
              </a:rPr>
              <a:t>y </a:t>
            </a:r>
            <a:r>
              <a:rPr sz="1200" spc="-5" dirty="0">
                <a:latin typeface="Arial MT"/>
                <a:cs typeface="Arial MT"/>
              </a:rPr>
              <a:t>servicios soportados </a:t>
            </a:r>
            <a:r>
              <a:rPr sz="1200" spc="-10" dirty="0">
                <a:latin typeface="Arial MT"/>
                <a:cs typeface="Arial MT"/>
              </a:rPr>
              <a:t>en </a:t>
            </a:r>
            <a:r>
              <a:rPr sz="1200" dirty="0">
                <a:latin typeface="Arial MT"/>
                <a:cs typeface="Arial MT"/>
              </a:rPr>
              <a:t>la </a:t>
            </a:r>
            <a:r>
              <a:rPr sz="1200" spc="-5" dirty="0">
                <a:latin typeface="Arial MT"/>
                <a:cs typeface="Arial MT"/>
              </a:rPr>
              <a:t>plataforma </a:t>
            </a:r>
            <a:r>
              <a:rPr sz="1200" dirty="0">
                <a:latin typeface="Arial MT"/>
                <a:cs typeface="Arial MT"/>
              </a:rPr>
              <a:t> OVH </a:t>
            </a:r>
            <a:r>
              <a:rPr sz="1200" spc="-5" dirty="0">
                <a:latin typeface="Arial MT"/>
                <a:cs typeface="Arial MT"/>
              </a:rPr>
              <a:t>quien suministra </a:t>
            </a:r>
            <a:r>
              <a:rPr sz="1200" dirty="0">
                <a:latin typeface="Arial MT"/>
                <a:cs typeface="Arial MT"/>
              </a:rPr>
              <a:t>la </a:t>
            </a:r>
            <a:r>
              <a:rPr sz="1200" spc="-5" dirty="0">
                <a:latin typeface="Arial MT"/>
                <a:cs typeface="Arial MT"/>
              </a:rPr>
              <a:t>infraestructura </a:t>
            </a:r>
            <a:r>
              <a:rPr sz="1200" dirty="0">
                <a:latin typeface="Arial MT"/>
                <a:cs typeface="Arial MT"/>
              </a:rPr>
              <a:t>necesaria </a:t>
            </a:r>
            <a:r>
              <a:rPr sz="1200" spc="-5" dirty="0">
                <a:latin typeface="Arial MT"/>
                <a:cs typeface="Arial MT"/>
              </a:rPr>
              <a:t>como servidores dedicados </a:t>
            </a:r>
            <a:r>
              <a:rPr sz="1200" dirty="0">
                <a:latin typeface="Arial MT"/>
                <a:cs typeface="Arial MT"/>
              </a:rPr>
              <a:t>y 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virtualizados.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150">
              <a:latin typeface="Arial MT"/>
              <a:cs typeface="Arial MT"/>
            </a:endParaRPr>
          </a:p>
          <a:p>
            <a:pPr marL="12700" marR="5080" algn="just">
              <a:lnSpc>
                <a:spcPct val="95900"/>
              </a:lnSpc>
            </a:pPr>
            <a:r>
              <a:rPr sz="1200" spc="-5" dirty="0">
                <a:latin typeface="Arial MT"/>
                <a:cs typeface="Arial MT"/>
              </a:rPr>
              <a:t>El incremento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los ataques informáticos </a:t>
            </a:r>
            <a:r>
              <a:rPr sz="1200" spc="-10" dirty="0">
                <a:latin typeface="Arial MT"/>
                <a:cs typeface="Arial MT"/>
              </a:rPr>
              <a:t>en los </a:t>
            </a:r>
            <a:r>
              <a:rPr sz="1200" spc="-5" dirty="0">
                <a:latin typeface="Arial MT"/>
                <a:cs typeface="Arial MT"/>
              </a:rPr>
              <a:t>últimos meses </a:t>
            </a:r>
            <a:r>
              <a:rPr sz="1200" dirty="0">
                <a:latin typeface="Arial MT"/>
                <a:cs typeface="Arial MT"/>
              </a:rPr>
              <a:t>ha </a:t>
            </a:r>
            <a:r>
              <a:rPr sz="1200" spc="-5" dirty="0">
                <a:latin typeface="Arial MT"/>
                <a:cs typeface="Arial MT"/>
              </a:rPr>
              <a:t>generado que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varios</a:t>
            </a:r>
            <a:r>
              <a:rPr sz="1200" spc="-5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clientes</a:t>
            </a:r>
            <a:r>
              <a:rPr sz="1200" spc="-4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contacten</a:t>
            </a:r>
            <a:r>
              <a:rPr sz="1200" spc="-5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la</a:t>
            </a:r>
            <a:r>
              <a:rPr sz="1200" spc="-5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empresa</a:t>
            </a:r>
            <a:r>
              <a:rPr sz="1200" spc="-5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preocupados</a:t>
            </a:r>
            <a:r>
              <a:rPr sz="1200" spc="-5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por</a:t>
            </a:r>
            <a:r>
              <a:rPr sz="1200" spc="-4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la</a:t>
            </a:r>
            <a:r>
              <a:rPr sz="1200" spc="-5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seguridad</a:t>
            </a:r>
            <a:r>
              <a:rPr sz="1200" spc="-5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</a:t>
            </a:r>
            <a:r>
              <a:rPr sz="1200" spc="-5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sus</a:t>
            </a:r>
            <a:r>
              <a:rPr sz="1200" spc="-4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servicios, </a:t>
            </a:r>
            <a:r>
              <a:rPr sz="1200" spc="-32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por</a:t>
            </a:r>
            <a:r>
              <a:rPr sz="1200" spc="-5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lo</a:t>
            </a:r>
            <a:r>
              <a:rPr sz="1200" spc="-6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que</a:t>
            </a:r>
            <a:r>
              <a:rPr sz="1200" spc="-5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se</a:t>
            </a:r>
            <a:r>
              <a:rPr sz="1200" spc="-6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han</a:t>
            </a:r>
            <a:r>
              <a:rPr sz="1200" spc="-5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implementado</a:t>
            </a:r>
            <a:r>
              <a:rPr sz="1200" spc="-6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algunas</a:t>
            </a:r>
            <a:r>
              <a:rPr sz="1200" spc="-4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mejoras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</a:t>
            </a:r>
            <a:r>
              <a:rPr sz="1200" spc="-5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nivel</a:t>
            </a:r>
            <a:r>
              <a:rPr sz="1200" spc="-5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</a:t>
            </a:r>
            <a:r>
              <a:rPr sz="1200" spc="-5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seguridad,</a:t>
            </a:r>
            <a:r>
              <a:rPr sz="1200" spc="-4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sin</a:t>
            </a:r>
            <a:r>
              <a:rPr sz="1200" spc="-6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embargo,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actualmente </a:t>
            </a:r>
            <a:r>
              <a:rPr sz="1200" spc="-10" dirty="0">
                <a:latin typeface="Arial MT"/>
                <a:cs typeface="Arial MT"/>
              </a:rPr>
              <a:t>no </a:t>
            </a:r>
            <a:r>
              <a:rPr sz="1200" spc="5" dirty="0">
                <a:latin typeface="Arial MT"/>
                <a:cs typeface="Arial MT"/>
              </a:rPr>
              <a:t>se </a:t>
            </a:r>
            <a:r>
              <a:rPr sz="1200" spc="-10" dirty="0">
                <a:latin typeface="Arial MT"/>
                <a:cs typeface="Arial MT"/>
              </a:rPr>
              <a:t>cuenta </a:t>
            </a:r>
            <a:r>
              <a:rPr sz="1200" dirty="0">
                <a:latin typeface="Arial MT"/>
                <a:cs typeface="Arial MT"/>
              </a:rPr>
              <a:t>con un </a:t>
            </a:r>
            <a:r>
              <a:rPr sz="1200" spc="-5" dirty="0">
                <a:latin typeface="Arial MT"/>
                <a:cs typeface="Arial MT"/>
              </a:rPr>
              <a:t>sistema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monitoreo </a:t>
            </a:r>
            <a:r>
              <a:rPr sz="1200" spc="-10" dirty="0">
                <a:latin typeface="Arial MT"/>
                <a:cs typeface="Arial MT"/>
              </a:rPr>
              <a:t>de eventos </a:t>
            </a:r>
            <a:r>
              <a:rPr sz="120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seguridad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que </a:t>
            </a:r>
            <a:r>
              <a:rPr sz="1200" spc="-5" dirty="0">
                <a:latin typeface="Arial MT"/>
                <a:cs typeface="Arial MT"/>
              </a:rPr>
              <a:t>permita identificar amenazas tempranas </a:t>
            </a:r>
            <a:r>
              <a:rPr sz="1200" dirty="0">
                <a:latin typeface="Arial MT"/>
                <a:cs typeface="Arial MT"/>
              </a:rPr>
              <a:t>y </a:t>
            </a:r>
            <a:r>
              <a:rPr sz="1200" spc="-5" dirty="0">
                <a:latin typeface="Arial MT"/>
                <a:cs typeface="Arial MT"/>
              </a:rPr>
              <a:t>comportamientos anómalos </a:t>
            </a:r>
            <a:r>
              <a:rPr sz="1200" spc="-10" dirty="0">
                <a:latin typeface="Arial MT"/>
                <a:cs typeface="Arial MT"/>
              </a:rPr>
              <a:t>en los </a:t>
            </a:r>
            <a:r>
              <a:rPr sz="1200" spc="-5" dirty="0">
                <a:latin typeface="Arial MT"/>
                <a:cs typeface="Arial MT"/>
              </a:rPr>
              <a:t> servidores, </a:t>
            </a:r>
            <a:r>
              <a:rPr sz="1200" spc="-10" dirty="0">
                <a:latin typeface="Arial MT"/>
                <a:cs typeface="Arial MT"/>
              </a:rPr>
              <a:t>lo </a:t>
            </a:r>
            <a:r>
              <a:rPr sz="1200" spc="-5" dirty="0">
                <a:latin typeface="Arial MT"/>
                <a:cs typeface="Arial MT"/>
              </a:rPr>
              <a:t>que puede poner </a:t>
            </a:r>
            <a:r>
              <a:rPr sz="1200" spc="-10" dirty="0">
                <a:latin typeface="Arial MT"/>
                <a:cs typeface="Arial MT"/>
              </a:rPr>
              <a:t>en </a:t>
            </a:r>
            <a:r>
              <a:rPr sz="1200" spc="-5" dirty="0">
                <a:latin typeface="Arial MT"/>
                <a:cs typeface="Arial MT"/>
              </a:rPr>
              <a:t>riesgo </a:t>
            </a:r>
            <a:r>
              <a:rPr sz="1200" spc="-10" dirty="0">
                <a:latin typeface="Arial MT"/>
                <a:cs typeface="Arial MT"/>
              </a:rPr>
              <a:t>la </a:t>
            </a:r>
            <a:r>
              <a:rPr sz="1200" spc="-5" dirty="0">
                <a:latin typeface="Arial MT"/>
                <a:cs typeface="Arial MT"/>
              </a:rPr>
              <a:t>seguridad </a:t>
            </a:r>
            <a:r>
              <a:rPr sz="1200" dirty="0">
                <a:latin typeface="Arial MT"/>
                <a:cs typeface="Arial MT"/>
              </a:rPr>
              <a:t>y </a:t>
            </a:r>
            <a:r>
              <a:rPr sz="1200" spc="-5" dirty="0">
                <a:latin typeface="Arial MT"/>
                <a:cs typeface="Arial MT"/>
              </a:rPr>
              <a:t>privacidad </a:t>
            </a:r>
            <a:r>
              <a:rPr sz="1200" dirty="0">
                <a:latin typeface="Arial MT"/>
                <a:cs typeface="Arial MT"/>
              </a:rPr>
              <a:t>de </a:t>
            </a:r>
            <a:r>
              <a:rPr sz="1200" spc="-10" dirty="0">
                <a:latin typeface="Arial MT"/>
                <a:cs typeface="Arial MT"/>
              </a:rPr>
              <a:t>los </a:t>
            </a:r>
            <a:r>
              <a:rPr sz="1200" spc="-5" dirty="0">
                <a:latin typeface="Arial MT"/>
                <a:cs typeface="Arial MT"/>
              </a:rPr>
              <a:t>datos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los clientes. </a:t>
            </a:r>
            <a:r>
              <a:rPr sz="1200" spc="-5" dirty="0">
                <a:latin typeface="Arial MT"/>
                <a:cs typeface="Arial MT"/>
              </a:rPr>
              <a:t>Además, </a:t>
            </a:r>
            <a:r>
              <a:rPr sz="1200" spc="-10" dirty="0">
                <a:latin typeface="Arial MT"/>
                <a:cs typeface="Arial MT"/>
              </a:rPr>
              <a:t>la </a:t>
            </a:r>
            <a:r>
              <a:rPr sz="1200" spc="-5" dirty="0">
                <a:latin typeface="Arial MT"/>
                <a:cs typeface="Arial MT"/>
              </a:rPr>
              <a:t>falta </a:t>
            </a:r>
            <a:r>
              <a:rPr sz="1200" spc="-10" dirty="0">
                <a:latin typeface="Arial MT"/>
                <a:cs typeface="Arial MT"/>
              </a:rPr>
              <a:t>de monitoreo de </a:t>
            </a:r>
            <a:r>
              <a:rPr sz="1200" spc="-5" dirty="0">
                <a:latin typeface="Arial MT"/>
                <a:cs typeface="Arial MT"/>
              </a:rPr>
              <a:t>seguridad puede llevar a retrasos </a:t>
            </a:r>
            <a:r>
              <a:rPr sz="1200" spc="-10" dirty="0">
                <a:latin typeface="Arial MT"/>
                <a:cs typeface="Arial MT"/>
              </a:rPr>
              <a:t>en 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la </a:t>
            </a:r>
            <a:r>
              <a:rPr sz="1200" spc="-5" dirty="0">
                <a:latin typeface="Arial MT"/>
                <a:cs typeface="Arial MT"/>
              </a:rPr>
              <a:t>identificación </a:t>
            </a:r>
            <a:r>
              <a:rPr sz="1200" dirty="0">
                <a:latin typeface="Arial MT"/>
                <a:cs typeface="Arial MT"/>
              </a:rPr>
              <a:t>y </a:t>
            </a:r>
            <a:r>
              <a:rPr sz="1200" spc="-10" dirty="0">
                <a:latin typeface="Arial MT"/>
                <a:cs typeface="Arial MT"/>
              </a:rPr>
              <a:t>mitigación de </a:t>
            </a:r>
            <a:r>
              <a:rPr sz="1200" spc="-5" dirty="0">
                <a:latin typeface="Arial MT"/>
                <a:cs typeface="Arial MT"/>
              </a:rPr>
              <a:t>incidentes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seguridad, </a:t>
            </a:r>
            <a:r>
              <a:rPr sz="1200" spc="-10" dirty="0">
                <a:latin typeface="Arial MT"/>
                <a:cs typeface="Arial MT"/>
              </a:rPr>
              <a:t>lo que </a:t>
            </a:r>
            <a:r>
              <a:rPr sz="1200" spc="-5" dirty="0">
                <a:latin typeface="Arial MT"/>
                <a:cs typeface="Arial MT"/>
              </a:rPr>
              <a:t>puede </a:t>
            </a:r>
            <a:r>
              <a:rPr sz="1200" spc="-10" dirty="0">
                <a:latin typeface="Arial MT"/>
                <a:cs typeface="Arial MT"/>
              </a:rPr>
              <a:t>tener </a:t>
            </a:r>
            <a:r>
              <a:rPr sz="1200" spc="-15" dirty="0">
                <a:latin typeface="Arial MT"/>
                <a:cs typeface="Arial MT"/>
              </a:rPr>
              <a:t>un 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impacto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negativo </a:t>
            </a:r>
            <a:r>
              <a:rPr sz="1200" spc="-10" dirty="0">
                <a:latin typeface="Arial MT"/>
                <a:cs typeface="Arial MT"/>
              </a:rPr>
              <a:t>en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la</a:t>
            </a:r>
            <a:r>
              <a:rPr sz="1200" spc="-5" dirty="0">
                <a:latin typeface="Arial MT"/>
                <a:cs typeface="Arial MT"/>
              </a:rPr>
              <a:t> reputación</a:t>
            </a:r>
            <a:r>
              <a:rPr sz="1200" dirty="0">
                <a:latin typeface="Arial MT"/>
                <a:cs typeface="Arial MT"/>
              </a:rPr>
              <a:t> y</a:t>
            </a:r>
            <a:r>
              <a:rPr sz="1200" spc="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credibilidad </a:t>
            </a:r>
            <a:r>
              <a:rPr sz="1200" spc="-10" dirty="0">
                <a:latin typeface="Arial MT"/>
                <a:cs typeface="Arial MT"/>
              </a:rPr>
              <a:t>de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la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empresa.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100">
              <a:latin typeface="Arial MT"/>
              <a:cs typeface="Arial MT"/>
            </a:endParaRPr>
          </a:p>
          <a:p>
            <a:pPr marL="378460" lvl="1" indent="-366395">
              <a:lnSpc>
                <a:spcPct val="100000"/>
              </a:lnSpc>
              <a:buFont typeface="Arial"/>
              <a:buAutoNum type="arabicPeriod" startAt="2"/>
              <a:tabLst>
                <a:tab pos="378460" algn="l"/>
                <a:tab pos="379095" algn="l"/>
              </a:tabLst>
            </a:pPr>
            <a:r>
              <a:rPr sz="1200" b="1" spc="-5" dirty="0">
                <a:latin typeface="Arial"/>
                <a:cs typeface="Arial"/>
              </a:rPr>
              <a:t>FORMULACIÓN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DEL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PROBLEMA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200">
              <a:latin typeface="Arial"/>
              <a:cs typeface="Arial"/>
            </a:endParaRPr>
          </a:p>
          <a:p>
            <a:pPr marL="12700" marR="6985" algn="just">
              <a:lnSpc>
                <a:spcPts val="1380"/>
              </a:lnSpc>
            </a:pPr>
            <a:r>
              <a:rPr sz="1200" spc="-10" dirty="0">
                <a:latin typeface="Arial MT"/>
                <a:cs typeface="Arial MT"/>
              </a:rPr>
              <a:t>¿Cuál es la </a:t>
            </a:r>
            <a:r>
              <a:rPr sz="1200" spc="-5" dirty="0">
                <a:latin typeface="Arial MT"/>
                <a:cs typeface="Arial MT"/>
              </a:rPr>
              <a:t>estrategia </a:t>
            </a:r>
            <a:r>
              <a:rPr sz="1200" dirty="0">
                <a:latin typeface="Arial MT"/>
                <a:cs typeface="Arial MT"/>
              </a:rPr>
              <a:t>más </a:t>
            </a:r>
            <a:r>
              <a:rPr sz="1200" spc="-5" dirty="0">
                <a:latin typeface="Arial MT"/>
                <a:cs typeface="Arial MT"/>
              </a:rPr>
              <a:t>efectiva </a:t>
            </a:r>
            <a:r>
              <a:rPr sz="1200" spc="-10" dirty="0">
                <a:latin typeface="Arial MT"/>
                <a:cs typeface="Arial MT"/>
              </a:rPr>
              <a:t>para la </a:t>
            </a:r>
            <a:r>
              <a:rPr sz="1200" spc="-5" dirty="0">
                <a:latin typeface="Arial MT"/>
                <a:cs typeface="Arial MT"/>
              </a:rPr>
              <a:t>implementación </a:t>
            </a:r>
            <a:r>
              <a:rPr sz="1200" spc="-10" dirty="0">
                <a:latin typeface="Arial MT"/>
                <a:cs typeface="Arial MT"/>
              </a:rPr>
              <a:t>de un </a:t>
            </a:r>
            <a:r>
              <a:rPr sz="1200" spc="-5" dirty="0">
                <a:latin typeface="Arial MT"/>
                <a:cs typeface="Arial MT"/>
              </a:rPr>
              <a:t>sistema </a:t>
            </a:r>
            <a:r>
              <a:rPr sz="1200" dirty="0">
                <a:latin typeface="Arial MT"/>
                <a:cs typeface="Arial MT"/>
              </a:rPr>
              <a:t>de 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monitoreo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eventos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seguridad </a:t>
            </a:r>
            <a:r>
              <a:rPr sz="120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código abierto </a:t>
            </a:r>
            <a:r>
              <a:rPr sz="1200" spc="-10" dirty="0">
                <a:latin typeface="Arial MT"/>
                <a:cs typeface="Arial MT"/>
              </a:rPr>
              <a:t>en </a:t>
            </a:r>
            <a:r>
              <a:rPr sz="1200" dirty="0">
                <a:latin typeface="Arial MT"/>
                <a:cs typeface="Arial MT"/>
              </a:rPr>
              <a:t>la </a:t>
            </a:r>
            <a:r>
              <a:rPr sz="1200" spc="-5" dirty="0">
                <a:latin typeface="Arial MT"/>
                <a:cs typeface="Arial MT"/>
              </a:rPr>
              <a:t>infraestructura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RMB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Tecnología,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que</a:t>
            </a:r>
            <a:r>
              <a:rPr sz="1200" spc="-5" dirty="0">
                <a:latin typeface="Arial MT"/>
                <a:cs typeface="Arial MT"/>
              </a:rPr>
              <a:t> permita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identificar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amenazas</a:t>
            </a:r>
            <a:r>
              <a:rPr sz="1200" spc="-5" dirty="0">
                <a:latin typeface="Arial MT"/>
                <a:cs typeface="Arial MT"/>
              </a:rPr>
              <a:t> tempranas</a:t>
            </a:r>
            <a:r>
              <a:rPr sz="1200" dirty="0">
                <a:latin typeface="Arial MT"/>
                <a:cs typeface="Arial MT"/>
              </a:rPr>
              <a:t> y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comportamientos 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anómalos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en </a:t>
            </a:r>
            <a:r>
              <a:rPr sz="1200" spc="-5" dirty="0">
                <a:latin typeface="Arial MT"/>
                <a:cs typeface="Arial MT"/>
              </a:rPr>
              <a:t>los servidores,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mejorando </a:t>
            </a:r>
            <a:r>
              <a:rPr sz="1200" spc="-10" dirty="0">
                <a:latin typeface="Arial MT"/>
                <a:cs typeface="Arial MT"/>
              </a:rPr>
              <a:t>la </a:t>
            </a:r>
            <a:r>
              <a:rPr sz="1200" spc="-5" dirty="0">
                <a:latin typeface="Arial MT"/>
                <a:cs typeface="Arial MT"/>
              </a:rPr>
              <a:t>seguridad </a:t>
            </a:r>
            <a:r>
              <a:rPr sz="1200" dirty="0">
                <a:latin typeface="Arial MT"/>
                <a:cs typeface="Arial MT"/>
              </a:rPr>
              <a:t>y </a:t>
            </a:r>
            <a:r>
              <a:rPr sz="1200" spc="-5" dirty="0">
                <a:latin typeface="Arial MT"/>
                <a:cs typeface="Arial MT"/>
              </a:rPr>
              <a:t>privacidad </a:t>
            </a:r>
            <a:r>
              <a:rPr sz="1200" spc="-10" dirty="0">
                <a:latin typeface="Arial MT"/>
                <a:cs typeface="Arial MT"/>
              </a:rPr>
              <a:t>de los</a:t>
            </a:r>
            <a:r>
              <a:rPr sz="1200" spc="3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datos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los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clientes?</a:t>
            </a:r>
            <a:endParaRPr sz="1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5" dirty="0"/>
              <a:t>17</a:t>
            </a:fld>
            <a:endParaRPr spc="-5" dirty="0"/>
          </a:p>
        </p:txBody>
      </p:sp>
      <p:sp>
        <p:nvSpPr>
          <p:cNvPr id="2" name="object 2"/>
          <p:cNvSpPr txBox="1"/>
          <p:nvPr/>
        </p:nvSpPr>
        <p:spPr>
          <a:xfrm>
            <a:off x="1427733" y="1056893"/>
            <a:ext cx="5638800" cy="52920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96135">
              <a:lnSpc>
                <a:spcPct val="100000"/>
              </a:lnSpc>
              <a:spcBef>
                <a:spcPts val="100"/>
              </a:spcBef>
              <a:tabLst>
                <a:tab pos="2370455" algn="l"/>
              </a:tabLst>
            </a:pPr>
            <a:r>
              <a:rPr sz="1200" b="1" spc="-5" dirty="0">
                <a:latin typeface="Arial"/>
                <a:cs typeface="Arial"/>
              </a:rPr>
              <a:t>2	JUSTIFICACIÓN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050">
              <a:latin typeface="Arial"/>
              <a:cs typeface="Arial"/>
            </a:endParaRPr>
          </a:p>
          <a:p>
            <a:pPr marL="12700" marR="6985" algn="just">
              <a:lnSpc>
                <a:spcPct val="95900"/>
              </a:lnSpc>
            </a:pPr>
            <a:r>
              <a:rPr sz="1200" dirty="0">
                <a:latin typeface="Arial MT"/>
                <a:cs typeface="Arial MT"/>
              </a:rPr>
              <a:t>A </a:t>
            </a:r>
            <a:r>
              <a:rPr sz="1200" spc="-5" dirty="0">
                <a:latin typeface="Arial MT"/>
                <a:cs typeface="Arial MT"/>
              </a:rPr>
              <a:t>raíz </a:t>
            </a:r>
            <a:r>
              <a:rPr sz="1200" spc="-10" dirty="0">
                <a:latin typeface="Arial MT"/>
                <a:cs typeface="Arial MT"/>
              </a:rPr>
              <a:t>de la importancia </a:t>
            </a:r>
            <a:r>
              <a:rPr sz="1200" spc="-5" dirty="0">
                <a:latin typeface="Arial MT"/>
                <a:cs typeface="Arial MT"/>
              </a:rPr>
              <a:t>crítica </a:t>
            </a:r>
            <a:r>
              <a:rPr sz="1200" spc="-10" dirty="0">
                <a:latin typeface="Arial MT"/>
                <a:cs typeface="Arial MT"/>
              </a:rPr>
              <a:t>que tiene la </a:t>
            </a:r>
            <a:r>
              <a:rPr sz="1200" spc="-5" dirty="0">
                <a:latin typeface="Arial MT"/>
                <a:cs typeface="Arial MT"/>
              </a:rPr>
              <a:t>seguridad </a:t>
            </a:r>
            <a:r>
              <a:rPr sz="1200" spc="-10" dirty="0">
                <a:latin typeface="Arial MT"/>
                <a:cs typeface="Arial MT"/>
              </a:rPr>
              <a:t>de la </a:t>
            </a:r>
            <a:r>
              <a:rPr sz="1200" spc="-5" dirty="0">
                <a:latin typeface="Arial MT"/>
                <a:cs typeface="Arial MT"/>
              </a:rPr>
              <a:t>información </a:t>
            </a:r>
            <a:r>
              <a:rPr sz="1200" spc="-10" dirty="0">
                <a:latin typeface="Arial MT"/>
                <a:cs typeface="Arial MT"/>
              </a:rPr>
              <a:t>en la </a:t>
            </a:r>
            <a:r>
              <a:rPr sz="1200" spc="-5" dirty="0">
                <a:latin typeface="Arial MT"/>
                <a:cs typeface="Arial MT"/>
              </a:rPr>
              <a:t> prestación </a:t>
            </a:r>
            <a:r>
              <a:rPr sz="120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servicios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hosting </a:t>
            </a:r>
            <a:r>
              <a:rPr sz="1200" dirty="0">
                <a:latin typeface="Arial MT"/>
                <a:cs typeface="Arial MT"/>
              </a:rPr>
              <a:t>y </a:t>
            </a:r>
            <a:r>
              <a:rPr sz="1200" spc="-5" dirty="0">
                <a:latin typeface="Arial MT"/>
                <a:cs typeface="Arial MT"/>
              </a:rPr>
              <a:t>administración </a:t>
            </a:r>
            <a:r>
              <a:rPr sz="1200" dirty="0">
                <a:latin typeface="Arial MT"/>
                <a:cs typeface="Arial MT"/>
              </a:rPr>
              <a:t>en la </a:t>
            </a:r>
            <a:r>
              <a:rPr sz="1200" spc="-5" dirty="0">
                <a:latin typeface="Arial MT"/>
                <a:cs typeface="Arial MT"/>
              </a:rPr>
              <a:t>nube. </a:t>
            </a:r>
            <a:r>
              <a:rPr sz="1200" dirty="0">
                <a:latin typeface="Arial MT"/>
                <a:cs typeface="Arial MT"/>
              </a:rPr>
              <a:t>La </a:t>
            </a:r>
            <a:r>
              <a:rPr sz="1200" spc="-5" dirty="0">
                <a:latin typeface="Arial MT"/>
                <a:cs typeface="Arial MT"/>
              </a:rPr>
              <a:t>falta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dirty="0">
                <a:latin typeface="Arial MT"/>
                <a:cs typeface="Arial MT"/>
              </a:rPr>
              <a:t>un 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sistema</a:t>
            </a:r>
            <a:r>
              <a:rPr sz="1200" spc="-6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</a:t>
            </a:r>
            <a:r>
              <a:rPr sz="1200" spc="-5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monitoreo</a:t>
            </a:r>
            <a:r>
              <a:rPr sz="1200" spc="-6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</a:t>
            </a:r>
            <a:r>
              <a:rPr sz="1200" spc="-6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eventos</a:t>
            </a:r>
            <a:r>
              <a:rPr sz="1200" spc="-4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</a:t>
            </a:r>
            <a:r>
              <a:rPr sz="1200" spc="-5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seguridad</a:t>
            </a:r>
            <a:r>
              <a:rPr sz="1200" spc="-6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expone</a:t>
            </a:r>
            <a:r>
              <a:rPr sz="1200" spc="-5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</a:t>
            </a:r>
            <a:r>
              <a:rPr sz="1200" spc="-6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la</a:t>
            </a:r>
            <a:r>
              <a:rPr sz="1200" spc="-3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empresa</a:t>
            </a:r>
            <a:r>
              <a:rPr sz="1200" spc="-6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y</a:t>
            </a:r>
            <a:r>
              <a:rPr sz="1200" spc="-4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</a:t>
            </a:r>
            <a:r>
              <a:rPr sz="1200" spc="-6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sus</a:t>
            </a:r>
            <a:r>
              <a:rPr sz="1200" spc="-4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clientes </a:t>
            </a:r>
            <a:r>
              <a:rPr sz="1200" spc="-32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 </a:t>
            </a:r>
            <a:r>
              <a:rPr sz="1200" spc="-10" dirty="0">
                <a:latin typeface="Arial MT"/>
                <a:cs typeface="Arial MT"/>
              </a:rPr>
              <a:t>posibles </a:t>
            </a:r>
            <a:r>
              <a:rPr sz="1200" spc="-5" dirty="0">
                <a:latin typeface="Arial MT"/>
                <a:cs typeface="Arial MT"/>
              </a:rPr>
              <a:t>amenazas </a:t>
            </a:r>
            <a:r>
              <a:rPr sz="1200" dirty="0">
                <a:latin typeface="Arial MT"/>
                <a:cs typeface="Arial MT"/>
              </a:rPr>
              <a:t>y </a:t>
            </a:r>
            <a:r>
              <a:rPr sz="1200" spc="-5" dirty="0">
                <a:latin typeface="Arial MT"/>
                <a:cs typeface="Arial MT"/>
              </a:rPr>
              <a:t>vulnerabilidades </a:t>
            </a:r>
            <a:r>
              <a:rPr sz="1200" spc="-10" dirty="0">
                <a:latin typeface="Arial MT"/>
                <a:cs typeface="Arial MT"/>
              </a:rPr>
              <a:t>que </a:t>
            </a:r>
            <a:r>
              <a:rPr sz="1200" spc="-5" dirty="0">
                <a:latin typeface="Arial MT"/>
                <a:cs typeface="Arial MT"/>
              </a:rPr>
              <a:t>pueden ser </a:t>
            </a:r>
            <a:r>
              <a:rPr sz="1200" spc="-10" dirty="0">
                <a:latin typeface="Arial MT"/>
                <a:cs typeface="Arial MT"/>
              </a:rPr>
              <a:t>explotadas por </a:t>
            </a:r>
            <a:r>
              <a:rPr sz="1200" spc="-5" dirty="0">
                <a:latin typeface="Arial MT"/>
                <a:cs typeface="Arial MT"/>
              </a:rPr>
              <a:t>atacantes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malintencionados.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200">
              <a:latin typeface="Arial MT"/>
              <a:cs typeface="Arial MT"/>
            </a:endParaRPr>
          </a:p>
          <a:p>
            <a:pPr marL="12700" marR="6985" algn="just">
              <a:lnSpc>
                <a:spcPct val="95900"/>
              </a:lnSpc>
            </a:pPr>
            <a:r>
              <a:rPr sz="1200" spc="-5" dirty="0">
                <a:latin typeface="Arial MT"/>
                <a:cs typeface="Arial MT"/>
              </a:rPr>
              <a:t>Teniendo </a:t>
            </a:r>
            <a:r>
              <a:rPr sz="1200" dirty="0">
                <a:latin typeface="Arial MT"/>
                <a:cs typeface="Arial MT"/>
              </a:rPr>
              <a:t>en </a:t>
            </a:r>
            <a:r>
              <a:rPr sz="1200" spc="-5" dirty="0">
                <a:latin typeface="Arial MT"/>
                <a:cs typeface="Arial MT"/>
              </a:rPr>
              <a:t>cuenta </a:t>
            </a:r>
            <a:r>
              <a:rPr sz="1200" spc="-10" dirty="0">
                <a:latin typeface="Arial MT"/>
                <a:cs typeface="Arial MT"/>
              </a:rPr>
              <a:t>el </a:t>
            </a:r>
            <a:r>
              <a:rPr sz="1200" spc="-5" dirty="0">
                <a:latin typeface="Arial MT"/>
                <a:cs typeface="Arial MT"/>
              </a:rPr>
              <a:t>contexto </a:t>
            </a:r>
            <a:r>
              <a:rPr sz="1200" dirty="0">
                <a:latin typeface="Arial MT"/>
                <a:cs typeface="Arial MT"/>
              </a:rPr>
              <a:t>actual </a:t>
            </a:r>
            <a:r>
              <a:rPr sz="1200" spc="-10" dirty="0">
                <a:latin typeface="Arial MT"/>
                <a:cs typeface="Arial MT"/>
              </a:rPr>
              <a:t>de las </a:t>
            </a:r>
            <a:r>
              <a:rPr sz="1200" spc="-5" dirty="0">
                <a:latin typeface="Arial MT"/>
                <a:cs typeface="Arial MT"/>
              </a:rPr>
              <a:t>amenazas a </a:t>
            </a:r>
            <a:r>
              <a:rPr sz="1200" spc="-10" dirty="0">
                <a:latin typeface="Arial MT"/>
                <a:cs typeface="Arial MT"/>
              </a:rPr>
              <a:t>las </a:t>
            </a:r>
            <a:r>
              <a:rPr sz="1200" spc="-5" dirty="0">
                <a:latin typeface="Arial MT"/>
                <a:cs typeface="Arial MT"/>
              </a:rPr>
              <a:t>que se exponen los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recursos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en</a:t>
            </a:r>
            <a:r>
              <a:rPr sz="1200" spc="-5" dirty="0">
                <a:latin typeface="Arial MT"/>
                <a:cs typeface="Arial MT"/>
              </a:rPr>
              <a:t> internet,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es</a:t>
            </a:r>
            <a:r>
              <a:rPr sz="1200" spc="-5" dirty="0">
                <a:latin typeface="Arial MT"/>
                <a:cs typeface="Arial MT"/>
              </a:rPr>
              <a:t> importante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que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las</a:t>
            </a:r>
            <a:r>
              <a:rPr sz="1200" spc="-5" dirty="0">
                <a:latin typeface="Arial MT"/>
                <a:cs typeface="Arial MT"/>
              </a:rPr>
              <a:t> empresas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implementen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medidas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efectivas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seguridad </a:t>
            </a:r>
            <a:r>
              <a:rPr sz="1200" spc="-10" dirty="0">
                <a:latin typeface="Arial MT"/>
                <a:cs typeface="Arial MT"/>
              </a:rPr>
              <a:t>para </a:t>
            </a:r>
            <a:r>
              <a:rPr sz="1200" spc="-5" dirty="0">
                <a:latin typeface="Arial MT"/>
                <a:cs typeface="Arial MT"/>
              </a:rPr>
              <a:t>proteger </a:t>
            </a:r>
            <a:r>
              <a:rPr sz="1200" spc="-10" dirty="0">
                <a:latin typeface="Arial MT"/>
                <a:cs typeface="Arial MT"/>
              </a:rPr>
              <a:t>la </a:t>
            </a:r>
            <a:r>
              <a:rPr sz="1200" spc="-5" dirty="0">
                <a:latin typeface="Arial MT"/>
                <a:cs typeface="Arial MT"/>
              </a:rPr>
              <a:t>información </a:t>
            </a:r>
            <a:r>
              <a:rPr sz="1200" spc="-10" dirty="0">
                <a:latin typeface="Arial MT"/>
                <a:cs typeface="Arial MT"/>
              </a:rPr>
              <a:t>de los </a:t>
            </a:r>
            <a:r>
              <a:rPr sz="1200" spc="-5" dirty="0">
                <a:latin typeface="Arial MT"/>
                <a:cs typeface="Arial MT"/>
              </a:rPr>
              <a:t>clientes. Por </a:t>
            </a:r>
            <a:r>
              <a:rPr sz="1200" spc="-10" dirty="0">
                <a:latin typeface="Arial MT"/>
                <a:cs typeface="Arial MT"/>
              </a:rPr>
              <a:t>lo tanto, es </a:t>
            </a:r>
            <a:r>
              <a:rPr sz="1200" spc="-5" dirty="0">
                <a:latin typeface="Arial MT"/>
                <a:cs typeface="Arial MT"/>
              </a:rPr>
              <a:t> fundamental</a:t>
            </a:r>
            <a:r>
              <a:rPr sz="1200" spc="-5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que</a:t>
            </a:r>
            <a:r>
              <a:rPr sz="1200" spc="-8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cuenten</a:t>
            </a:r>
            <a:r>
              <a:rPr sz="1200" spc="-8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con</a:t>
            </a:r>
            <a:r>
              <a:rPr sz="1200" spc="-8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sistemas</a:t>
            </a:r>
            <a:r>
              <a:rPr sz="1200" spc="-7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</a:t>
            </a:r>
            <a:r>
              <a:rPr sz="1200" spc="-8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monitoreo</a:t>
            </a:r>
            <a:r>
              <a:rPr sz="1200" spc="-8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de</a:t>
            </a:r>
            <a:r>
              <a:rPr sz="1200" spc="-8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eventos</a:t>
            </a:r>
            <a:r>
              <a:rPr sz="1200" spc="-5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</a:t>
            </a:r>
            <a:r>
              <a:rPr sz="1200" spc="-8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seguridad</a:t>
            </a:r>
            <a:r>
              <a:rPr sz="1200" spc="-8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como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medida esencial, </a:t>
            </a:r>
            <a:r>
              <a:rPr sz="1200" dirty="0">
                <a:latin typeface="Arial MT"/>
                <a:cs typeface="Arial MT"/>
              </a:rPr>
              <a:t>lo </a:t>
            </a:r>
            <a:r>
              <a:rPr sz="1200" spc="-5" dirty="0">
                <a:latin typeface="Arial MT"/>
                <a:cs typeface="Arial MT"/>
              </a:rPr>
              <a:t>que les permitirá detectar oportunamente posibles amenazas </a:t>
            </a:r>
            <a:r>
              <a:rPr sz="1200" dirty="0">
                <a:latin typeface="Arial MT"/>
                <a:cs typeface="Arial MT"/>
              </a:rPr>
              <a:t>y 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comportamientos anómalos </a:t>
            </a:r>
            <a:r>
              <a:rPr sz="1200" spc="-10" dirty="0">
                <a:latin typeface="Arial MT"/>
                <a:cs typeface="Arial MT"/>
              </a:rPr>
              <a:t>en </a:t>
            </a:r>
            <a:r>
              <a:rPr sz="1200" spc="-5" dirty="0">
                <a:latin typeface="Arial MT"/>
                <a:cs typeface="Arial MT"/>
              </a:rPr>
              <a:t>sus servidores. </a:t>
            </a:r>
            <a:r>
              <a:rPr sz="1200" dirty="0">
                <a:latin typeface="Arial MT"/>
                <a:cs typeface="Arial MT"/>
              </a:rPr>
              <a:t>Esta </a:t>
            </a:r>
            <a:r>
              <a:rPr sz="1200" spc="-10" dirty="0">
                <a:latin typeface="Arial MT"/>
                <a:cs typeface="Arial MT"/>
              </a:rPr>
              <a:t>acción </a:t>
            </a:r>
            <a:r>
              <a:rPr sz="1200" spc="-5" dirty="0">
                <a:latin typeface="Arial MT"/>
                <a:cs typeface="Arial MT"/>
              </a:rPr>
              <a:t>contribuirá a </a:t>
            </a:r>
            <a:r>
              <a:rPr sz="1200" spc="-10" dirty="0">
                <a:latin typeface="Arial MT"/>
                <a:cs typeface="Arial MT"/>
              </a:rPr>
              <a:t>prevenir 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incidentes </a:t>
            </a:r>
            <a:r>
              <a:rPr sz="120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seguridad </a:t>
            </a:r>
            <a:r>
              <a:rPr sz="1200" dirty="0">
                <a:latin typeface="Arial MT"/>
                <a:cs typeface="Arial MT"/>
              </a:rPr>
              <a:t>y </a:t>
            </a:r>
            <a:r>
              <a:rPr sz="1200" spc="-5" dirty="0">
                <a:latin typeface="Arial MT"/>
                <a:cs typeface="Arial MT"/>
              </a:rPr>
              <a:t>a asegurar </a:t>
            </a:r>
            <a:r>
              <a:rPr sz="1200" spc="-10" dirty="0">
                <a:latin typeface="Arial MT"/>
                <a:cs typeface="Arial MT"/>
              </a:rPr>
              <a:t>la </a:t>
            </a:r>
            <a:r>
              <a:rPr sz="1200" spc="-5" dirty="0">
                <a:latin typeface="Arial MT"/>
                <a:cs typeface="Arial MT"/>
              </a:rPr>
              <a:t>privacidad </a:t>
            </a:r>
            <a:r>
              <a:rPr sz="1200" dirty="0">
                <a:latin typeface="Arial MT"/>
                <a:cs typeface="Arial MT"/>
              </a:rPr>
              <a:t>y </a:t>
            </a:r>
            <a:r>
              <a:rPr sz="1200" spc="-5" dirty="0">
                <a:latin typeface="Arial MT"/>
                <a:cs typeface="Arial MT"/>
              </a:rPr>
              <a:t>confidencialidad </a:t>
            </a:r>
            <a:r>
              <a:rPr sz="1200" dirty="0">
                <a:latin typeface="Arial MT"/>
                <a:cs typeface="Arial MT"/>
              </a:rPr>
              <a:t>de </a:t>
            </a:r>
            <a:r>
              <a:rPr sz="1200" spc="-10" dirty="0">
                <a:latin typeface="Arial MT"/>
                <a:cs typeface="Arial MT"/>
              </a:rPr>
              <a:t>los datos 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 los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clientes.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150">
              <a:latin typeface="Arial MT"/>
              <a:cs typeface="Arial MT"/>
            </a:endParaRPr>
          </a:p>
          <a:p>
            <a:pPr marL="12700" marR="5080" algn="just">
              <a:lnSpc>
                <a:spcPct val="95900"/>
              </a:lnSpc>
            </a:pPr>
            <a:r>
              <a:rPr sz="1200" spc="-5" dirty="0">
                <a:latin typeface="Arial MT"/>
                <a:cs typeface="Arial MT"/>
              </a:rPr>
              <a:t>Por </a:t>
            </a:r>
            <a:r>
              <a:rPr sz="1200" spc="-10" dirty="0">
                <a:latin typeface="Arial MT"/>
                <a:cs typeface="Arial MT"/>
              </a:rPr>
              <a:t>lo </a:t>
            </a:r>
            <a:r>
              <a:rPr sz="1200" spc="-5" dirty="0">
                <a:latin typeface="Arial MT"/>
                <a:cs typeface="Arial MT"/>
              </a:rPr>
              <a:t>tanto, </a:t>
            </a:r>
            <a:r>
              <a:rPr sz="1200" spc="-10" dirty="0">
                <a:latin typeface="Arial MT"/>
                <a:cs typeface="Arial MT"/>
              </a:rPr>
              <a:t>la </a:t>
            </a:r>
            <a:r>
              <a:rPr sz="1200" spc="-5" dirty="0">
                <a:latin typeface="Arial MT"/>
                <a:cs typeface="Arial MT"/>
              </a:rPr>
              <a:t>implementación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dirty="0">
                <a:latin typeface="Arial MT"/>
                <a:cs typeface="Arial MT"/>
              </a:rPr>
              <a:t>este </a:t>
            </a:r>
            <a:r>
              <a:rPr sz="1200" spc="-5" dirty="0">
                <a:latin typeface="Arial MT"/>
                <a:cs typeface="Arial MT"/>
              </a:rPr>
              <a:t>proyecto representa una oportunidad </a:t>
            </a:r>
            <a:r>
              <a:rPr sz="1200" dirty="0">
                <a:latin typeface="Arial MT"/>
                <a:cs typeface="Arial MT"/>
              </a:rPr>
              <a:t>de 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aplicar los </a:t>
            </a:r>
            <a:r>
              <a:rPr sz="1200" spc="-5" dirty="0">
                <a:latin typeface="Arial MT"/>
                <a:cs typeface="Arial MT"/>
              </a:rPr>
              <a:t>conocimientos teóricos adquiridos durante </a:t>
            </a:r>
            <a:r>
              <a:rPr sz="1200" spc="-10" dirty="0">
                <a:latin typeface="Arial MT"/>
                <a:cs typeface="Arial MT"/>
              </a:rPr>
              <a:t>la </a:t>
            </a:r>
            <a:r>
              <a:rPr sz="1200" spc="-5" dirty="0">
                <a:latin typeface="Arial MT"/>
                <a:cs typeface="Arial MT"/>
              </a:rPr>
              <a:t>formación académica, </a:t>
            </a:r>
            <a:r>
              <a:rPr sz="1200" spc="-10" dirty="0">
                <a:latin typeface="Arial MT"/>
                <a:cs typeface="Arial MT"/>
              </a:rPr>
              <a:t>en 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base </a:t>
            </a:r>
            <a:r>
              <a:rPr sz="1200" spc="-5" dirty="0">
                <a:latin typeface="Arial MT"/>
                <a:cs typeface="Arial MT"/>
              </a:rPr>
              <a:t>a </a:t>
            </a:r>
            <a:r>
              <a:rPr sz="1200" spc="-10" dirty="0">
                <a:latin typeface="Arial MT"/>
                <a:cs typeface="Arial MT"/>
              </a:rPr>
              <a:t>las </a:t>
            </a:r>
            <a:r>
              <a:rPr sz="1200" spc="-5" dirty="0">
                <a:latin typeface="Arial MT"/>
                <a:cs typeface="Arial MT"/>
              </a:rPr>
              <a:t>necesidades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seguridad </a:t>
            </a:r>
            <a:r>
              <a:rPr sz="1200" spc="-10" dirty="0">
                <a:latin typeface="Arial MT"/>
                <a:cs typeface="Arial MT"/>
              </a:rPr>
              <a:t>que </a:t>
            </a:r>
            <a:r>
              <a:rPr sz="1200" spc="-5" dirty="0">
                <a:latin typeface="Arial MT"/>
                <a:cs typeface="Arial MT"/>
              </a:rPr>
              <a:t>requiere </a:t>
            </a:r>
            <a:r>
              <a:rPr sz="1200" spc="-10" dirty="0">
                <a:latin typeface="Arial MT"/>
                <a:cs typeface="Arial MT"/>
              </a:rPr>
              <a:t>la </a:t>
            </a:r>
            <a:r>
              <a:rPr sz="1200" spc="-5" dirty="0">
                <a:latin typeface="Arial MT"/>
                <a:cs typeface="Arial MT"/>
              </a:rPr>
              <a:t>empresa frente a </a:t>
            </a:r>
            <a:r>
              <a:rPr sz="1200" spc="-10" dirty="0">
                <a:latin typeface="Arial MT"/>
                <a:cs typeface="Arial MT"/>
              </a:rPr>
              <a:t>la </a:t>
            </a:r>
            <a:r>
              <a:rPr sz="1200" spc="-5" dirty="0">
                <a:latin typeface="Arial MT"/>
                <a:cs typeface="Arial MT"/>
              </a:rPr>
              <a:t>cobertura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del </a:t>
            </a:r>
            <a:r>
              <a:rPr sz="1200" spc="-5" dirty="0">
                <a:latin typeface="Arial MT"/>
                <a:cs typeface="Arial MT"/>
              </a:rPr>
              <a:t>monitoreo </a:t>
            </a:r>
            <a:r>
              <a:rPr sz="120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los activos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información donde </a:t>
            </a:r>
            <a:r>
              <a:rPr sz="1200" spc="5" dirty="0">
                <a:latin typeface="Arial MT"/>
                <a:cs typeface="Arial MT"/>
              </a:rPr>
              <a:t>se </a:t>
            </a:r>
            <a:r>
              <a:rPr sz="1200" spc="-5" dirty="0">
                <a:latin typeface="Arial MT"/>
                <a:cs typeface="Arial MT"/>
              </a:rPr>
              <a:t>procesan o almacenan </a:t>
            </a:r>
            <a:r>
              <a:rPr sz="1200" dirty="0">
                <a:latin typeface="Arial MT"/>
                <a:cs typeface="Arial MT"/>
              </a:rPr>
              <a:t>datos 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 los </a:t>
            </a:r>
            <a:r>
              <a:rPr sz="1200" spc="-5" dirty="0">
                <a:latin typeface="Arial MT"/>
                <a:cs typeface="Arial MT"/>
              </a:rPr>
              <a:t>clientes. Por </a:t>
            </a:r>
            <a:r>
              <a:rPr sz="1200" dirty="0">
                <a:latin typeface="Arial MT"/>
                <a:cs typeface="Arial MT"/>
              </a:rPr>
              <a:t>lo </a:t>
            </a:r>
            <a:r>
              <a:rPr sz="1200" spc="-5" dirty="0">
                <a:latin typeface="Arial MT"/>
                <a:cs typeface="Arial MT"/>
              </a:rPr>
              <a:t>que se debe salvaguardar </a:t>
            </a:r>
            <a:r>
              <a:rPr sz="1200" spc="-10" dirty="0">
                <a:latin typeface="Arial MT"/>
                <a:cs typeface="Arial MT"/>
              </a:rPr>
              <a:t>la </a:t>
            </a:r>
            <a:r>
              <a:rPr sz="1200" spc="-5" dirty="0">
                <a:latin typeface="Arial MT"/>
                <a:cs typeface="Arial MT"/>
              </a:rPr>
              <a:t>privacidad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spc="5" dirty="0">
                <a:latin typeface="Arial MT"/>
                <a:cs typeface="Arial MT"/>
              </a:rPr>
              <a:t>su </a:t>
            </a:r>
            <a:r>
              <a:rPr sz="1200" spc="-5" dirty="0">
                <a:latin typeface="Arial MT"/>
                <a:cs typeface="Arial MT"/>
              </a:rPr>
              <a:t>información ya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que </a:t>
            </a:r>
            <a:r>
              <a:rPr sz="1200" spc="-5" dirty="0">
                <a:latin typeface="Arial MT"/>
                <a:cs typeface="Arial MT"/>
              </a:rPr>
              <a:t>las empresas tienen </a:t>
            </a:r>
            <a:r>
              <a:rPr sz="1200" spc="-10" dirty="0">
                <a:latin typeface="Arial MT"/>
                <a:cs typeface="Arial MT"/>
              </a:rPr>
              <a:t>la </a:t>
            </a:r>
            <a:r>
              <a:rPr sz="1200" spc="-5" dirty="0">
                <a:latin typeface="Arial MT"/>
                <a:cs typeface="Arial MT"/>
              </a:rPr>
              <a:t>responsabilidad ética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garantizar </a:t>
            </a:r>
            <a:r>
              <a:rPr sz="1200" spc="-10" dirty="0">
                <a:latin typeface="Arial MT"/>
                <a:cs typeface="Arial MT"/>
              </a:rPr>
              <a:t>la </a:t>
            </a:r>
            <a:r>
              <a:rPr sz="1200" spc="-5" dirty="0">
                <a:latin typeface="Arial MT"/>
                <a:cs typeface="Arial MT"/>
              </a:rPr>
              <a:t>seguridad </a:t>
            </a:r>
            <a:r>
              <a:rPr sz="1200" spc="-10" dirty="0">
                <a:latin typeface="Arial MT"/>
                <a:cs typeface="Arial MT"/>
              </a:rPr>
              <a:t>de los 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datos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</a:t>
            </a:r>
            <a:r>
              <a:rPr sz="1200" spc="-5" dirty="0">
                <a:latin typeface="Arial MT"/>
                <a:cs typeface="Arial MT"/>
              </a:rPr>
              <a:t> sus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clientes.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200">
              <a:latin typeface="Arial MT"/>
              <a:cs typeface="Arial MT"/>
            </a:endParaRPr>
          </a:p>
          <a:p>
            <a:pPr marL="12700" marR="5080" algn="just">
              <a:lnSpc>
                <a:spcPct val="95900"/>
              </a:lnSpc>
            </a:pPr>
            <a:r>
              <a:rPr sz="1200" spc="-5" dirty="0">
                <a:latin typeface="Arial MT"/>
                <a:cs typeface="Arial MT"/>
              </a:rPr>
              <a:t>Finalmente,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este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proyecto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representa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un</a:t>
            </a:r>
            <a:r>
              <a:rPr sz="1200" spc="-5" dirty="0">
                <a:latin typeface="Arial MT"/>
                <a:cs typeface="Arial MT"/>
              </a:rPr>
              <a:t> desafío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profesional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significativo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que </a:t>
            </a:r>
            <a:r>
              <a:rPr sz="1200" spc="-5" dirty="0">
                <a:latin typeface="Arial MT"/>
                <a:cs typeface="Arial MT"/>
              </a:rPr>
              <a:t> conlleva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liderar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la</a:t>
            </a:r>
            <a:r>
              <a:rPr sz="1200" spc="-3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implementación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de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dicha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herramienta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innovadora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que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además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spc="-32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aportar un </a:t>
            </a:r>
            <a:r>
              <a:rPr sz="1200" spc="-5" dirty="0">
                <a:latin typeface="Arial MT"/>
                <a:cs typeface="Arial MT"/>
              </a:rPr>
              <a:t>gran </a:t>
            </a:r>
            <a:r>
              <a:rPr sz="1200" spc="-10" dirty="0">
                <a:latin typeface="Arial MT"/>
                <a:cs typeface="Arial MT"/>
              </a:rPr>
              <a:t>valor </a:t>
            </a:r>
            <a:r>
              <a:rPr sz="1200" spc="-5" dirty="0">
                <a:latin typeface="Arial MT"/>
                <a:cs typeface="Arial MT"/>
              </a:rPr>
              <a:t>a </a:t>
            </a:r>
            <a:r>
              <a:rPr sz="1200" spc="-10" dirty="0">
                <a:latin typeface="Arial MT"/>
                <a:cs typeface="Arial MT"/>
              </a:rPr>
              <a:t>la </a:t>
            </a:r>
            <a:r>
              <a:rPr sz="1200" spc="-5" dirty="0">
                <a:latin typeface="Arial MT"/>
                <a:cs typeface="Arial MT"/>
              </a:rPr>
              <a:t>empresa fortalecerá mi perfil profesional </a:t>
            </a:r>
            <a:r>
              <a:rPr sz="1200" dirty="0">
                <a:latin typeface="Arial MT"/>
                <a:cs typeface="Arial MT"/>
              </a:rPr>
              <a:t>y </a:t>
            </a:r>
            <a:r>
              <a:rPr sz="1200" spc="-5" dirty="0">
                <a:latin typeface="Arial MT"/>
                <a:cs typeface="Arial MT"/>
              </a:rPr>
              <a:t>mi capacidad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enfrentar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nuevos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desafíos.</a:t>
            </a:r>
            <a:endParaRPr sz="1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5" dirty="0"/>
              <a:t>18</a:t>
            </a:fld>
            <a:endParaRPr spc="-5" dirty="0"/>
          </a:p>
        </p:txBody>
      </p:sp>
      <p:sp>
        <p:nvSpPr>
          <p:cNvPr id="2" name="object 2"/>
          <p:cNvSpPr txBox="1"/>
          <p:nvPr/>
        </p:nvSpPr>
        <p:spPr>
          <a:xfrm>
            <a:off x="1427733" y="1056893"/>
            <a:ext cx="5638800" cy="46316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45995">
              <a:lnSpc>
                <a:spcPct val="100000"/>
              </a:lnSpc>
              <a:spcBef>
                <a:spcPts val="100"/>
              </a:spcBef>
              <a:tabLst>
                <a:tab pos="2520315" algn="l"/>
              </a:tabLst>
            </a:pPr>
            <a:r>
              <a:rPr sz="1200" b="1" spc="-5" dirty="0">
                <a:latin typeface="Arial"/>
                <a:cs typeface="Arial"/>
              </a:rPr>
              <a:t>3	OBJETIVOS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000">
              <a:latin typeface="Arial"/>
              <a:cs typeface="Arial"/>
            </a:endParaRPr>
          </a:p>
          <a:p>
            <a:pPr marL="378460" lvl="1" indent="-366395">
              <a:lnSpc>
                <a:spcPct val="100000"/>
              </a:lnSpc>
              <a:buFont typeface="Arial"/>
              <a:buAutoNum type="arabicPeriod"/>
              <a:tabLst>
                <a:tab pos="378460" algn="l"/>
                <a:tab pos="379095" algn="l"/>
              </a:tabLst>
            </a:pPr>
            <a:r>
              <a:rPr sz="1200" b="1" spc="-5" dirty="0">
                <a:latin typeface="Arial"/>
                <a:cs typeface="Arial"/>
              </a:rPr>
              <a:t>OBJETIVOS</a:t>
            </a:r>
            <a:r>
              <a:rPr sz="1200" b="1" spc="-6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GENERAL</a:t>
            </a:r>
            <a:endParaRPr sz="12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35"/>
              </a:spcBef>
              <a:buFont typeface="Arial"/>
              <a:buAutoNum type="arabicPeriod"/>
            </a:pPr>
            <a:endParaRPr sz="1200">
              <a:latin typeface="Arial"/>
              <a:cs typeface="Arial"/>
            </a:endParaRPr>
          </a:p>
          <a:p>
            <a:pPr marL="12700" marR="5080" algn="just">
              <a:lnSpc>
                <a:spcPts val="1380"/>
              </a:lnSpc>
              <a:spcBef>
                <a:spcPts val="5"/>
              </a:spcBef>
            </a:pPr>
            <a:r>
              <a:rPr sz="1200" spc="-10" dirty="0">
                <a:latin typeface="Arial MT"/>
                <a:cs typeface="Arial MT"/>
              </a:rPr>
              <a:t>Implementar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un </a:t>
            </a:r>
            <a:r>
              <a:rPr sz="1200" spc="-5" dirty="0">
                <a:latin typeface="Arial MT"/>
                <a:cs typeface="Arial MT"/>
              </a:rPr>
              <a:t>sistema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monitoreo </a:t>
            </a:r>
            <a:r>
              <a:rPr sz="1200" spc="-10" dirty="0">
                <a:latin typeface="Arial MT"/>
                <a:cs typeface="Arial MT"/>
              </a:rPr>
              <a:t>de eventos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seguridad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código</a:t>
            </a:r>
            <a:r>
              <a:rPr sz="1200" spc="32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abierto 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en </a:t>
            </a:r>
            <a:r>
              <a:rPr sz="1200" spc="-5" dirty="0">
                <a:latin typeface="Arial MT"/>
                <a:cs typeface="Arial MT"/>
              </a:rPr>
              <a:t>RMB Tecnología </a:t>
            </a:r>
            <a:r>
              <a:rPr sz="1200" dirty="0">
                <a:latin typeface="Arial MT"/>
                <a:cs typeface="Arial MT"/>
              </a:rPr>
              <a:t>con </a:t>
            </a:r>
            <a:r>
              <a:rPr sz="1200" spc="-10" dirty="0">
                <a:latin typeface="Arial MT"/>
                <a:cs typeface="Arial MT"/>
              </a:rPr>
              <a:t>el </a:t>
            </a:r>
            <a:r>
              <a:rPr sz="1200" dirty="0">
                <a:latin typeface="Arial MT"/>
                <a:cs typeface="Arial MT"/>
              </a:rPr>
              <a:t>fin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detectar tempranamente </a:t>
            </a:r>
            <a:r>
              <a:rPr sz="1200" spc="-10" dirty="0">
                <a:latin typeface="Arial MT"/>
                <a:cs typeface="Arial MT"/>
              </a:rPr>
              <a:t>posibles </a:t>
            </a:r>
            <a:r>
              <a:rPr sz="1200" spc="-5" dirty="0">
                <a:latin typeface="Arial MT"/>
                <a:cs typeface="Arial MT"/>
              </a:rPr>
              <a:t>amenazas </a:t>
            </a:r>
            <a:r>
              <a:rPr sz="1200" dirty="0">
                <a:latin typeface="Arial MT"/>
                <a:cs typeface="Arial MT"/>
              </a:rPr>
              <a:t>y 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comportamientos anómalos </a:t>
            </a:r>
            <a:r>
              <a:rPr sz="1200" dirty="0">
                <a:latin typeface="Arial MT"/>
                <a:cs typeface="Arial MT"/>
              </a:rPr>
              <a:t>en </a:t>
            </a:r>
            <a:r>
              <a:rPr sz="1200" spc="-5" dirty="0">
                <a:latin typeface="Arial MT"/>
                <a:cs typeface="Arial MT"/>
              </a:rPr>
              <a:t>sus servidores, garantizando</a:t>
            </a:r>
            <a:r>
              <a:rPr sz="1200" spc="3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una respuesta rápida </a:t>
            </a:r>
            <a:r>
              <a:rPr sz="1200" dirty="0">
                <a:latin typeface="Arial MT"/>
                <a:cs typeface="Arial MT"/>
              </a:rPr>
              <a:t> y </a:t>
            </a:r>
            <a:r>
              <a:rPr sz="1200" spc="-5" dirty="0">
                <a:latin typeface="Arial MT"/>
                <a:cs typeface="Arial MT"/>
              </a:rPr>
              <a:t>oportuna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ante</a:t>
            </a:r>
            <a:r>
              <a:rPr sz="1200" spc="-5" dirty="0">
                <a:latin typeface="Arial MT"/>
                <a:cs typeface="Arial MT"/>
              </a:rPr>
              <a:t> incidentes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seguridad.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300">
              <a:latin typeface="Arial MT"/>
              <a:cs typeface="Arial MT"/>
            </a:endParaRPr>
          </a:p>
          <a:p>
            <a:pPr marL="378460" lvl="1" indent="-366395">
              <a:lnSpc>
                <a:spcPct val="100000"/>
              </a:lnSpc>
              <a:spcBef>
                <a:spcPts val="1165"/>
              </a:spcBef>
              <a:buFont typeface="Arial"/>
              <a:buAutoNum type="arabicPeriod" startAt="2"/>
              <a:tabLst>
                <a:tab pos="378460" algn="l"/>
                <a:tab pos="379095" algn="l"/>
              </a:tabLst>
            </a:pPr>
            <a:r>
              <a:rPr sz="1200" b="1" spc="-5" dirty="0">
                <a:latin typeface="Arial"/>
                <a:cs typeface="Arial"/>
              </a:rPr>
              <a:t>OBJETIVOS</a:t>
            </a:r>
            <a:r>
              <a:rPr sz="1200" b="1" spc="-5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ESPECÍFICOS</a:t>
            </a:r>
            <a:endParaRPr sz="12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5"/>
              </a:spcBef>
              <a:buFont typeface="Arial"/>
              <a:buAutoNum type="arabicPeriod" startAt="2"/>
            </a:pPr>
            <a:endParaRPr sz="1300">
              <a:latin typeface="Arial"/>
              <a:cs typeface="Arial"/>
            </a:endParaRPr>
          </a:p>
          <a:p>
            <a:pPr marL="698500" marR="9525" lvl="2" indent="-228600" algn="just">
              <a:lnSpc>
                <a:spcPts val="1380"/>
              </a:lnSpc>
              <a:buFont typeface="Symbol"/>
              <a:buChar char=""/>
              <a:tabLst>
                <a:tab pos="699135" algn="l"/>
              </a:tabLst>
            </a:pPr>
            <a:r>
              <a:rPr sz="1200" spc="-10" dirty="0">
                <a:latin typeface="Arial MT"/>
                <a:cs typeface="Arial MT"/>
              </a:rPr>
              <a:t>Realizar</a:t>
            </a:r>
            <a:r>
              <a:rPr sz="1200" spc="-5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una</a:t>
            </a:r>
            <a:r>
              <a:rPr sz="1200" spc="-6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evaluación</a:t>
            </a:r>
            <a:r>
              <a:rPr sz="1200" spc="-6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detallada</a:t>
            </a:r>
            <a:r>
              <a:rPr sz="1200" spc="-5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</a:t>
            </a:r>
            <a:r>
              <a:rPr sz="1200" spc="-8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infraestructura</a:t>
            </a:r>
            <a:r>
              <a:rPr sz="1200" spc="-8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cloud</a:t>
            </a:r>
            <a:r>
              <a:rPr sz="1200" spc="-8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de</a:t>
            </a:r>
            <a:r>
              <a:rPr sz="1200" spc="-7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la</a:t>
            </a:r>
            <a:r>
              <a:rPr sz="1200" spc="-6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compañía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RMB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Tecnología</a:t>
            </a:r>
            <a:r>
              <a:rPr sz="1200" dirty="0">
                <a:latin typeface="Arial MT"/>
                <a:cs typeface="Arial MT"/>
              </a:rPr>
              <a:t> y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definir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los</a:t>
            </a:r>
            <a:r>
              <a:rPr sz="1200" spc="-5" dirty="0">
                <a:latin typeface="Arial MT"/>
                <a:cs typeface="Arial MT"/>
              </a:rPr>
              <a:t> requisitos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específicos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del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sistema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 monitoreo</a:t>
            </a:r>
            <a:r>
              <a:rPr sz="1200" spc="-10" dirty="0">
                <a:latin typeface="Arial MT"/>
                <a:cs typeface="Arial MT"/>
              </a:rPr>
              <a:t> de</a:t>
            </a:r>
            <a:r>
              <a:rPr sz="1200" spc="-5" dirty="0">
                <a:latin typeface="Arial MT"/>
                <a:cs typeface="Arial MT"/>
              </a:rPr>
              <a:t> eventos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</a:t>
            </a:r>
            <a:r>
              <a:rPr sz="1200" spc="-5" dirty="0">
                <a:latin typeface="Arial MT"/>
                <a:cs typeface="Arial MT"/>
              </a:rPr>
              <a:t> seguridad.</a:t>
            </a:r>
            <a:endParaRPr sz="1200">
              <a:latin typeface="Arial MT"/>
              <a:cs typeface="Arial MT"/>
            </a:endParaRPr>
          </a:p>
          <a:p>
            <a:pPr marL="698500" marR="5080" lvl="2" indent="-228600" algn="just">
              <a:lnSpc>
                <a:spcPts val="1380"/>
              </a:lnSpc>
              <a:spcBef>
                <a:spcPts val="80"/>
              </a:spcBef>
              <a:buFont typeface="Symbol"/>
              <a:buChar char=""/>
              <a:tabLst>
                <a:tab pos="699135" algn="l"/>
              </a:tabLst>
            </a:pPr>
            <a:r>
              <a:rPr sz="1200" spc="-5" dirty="0">
                <a:latin typeface="Arial MT"/>
                <a:cs typeface="Arial MT"/>
              </a:rPr>
              <a:t>Seleccionar </a:t>
            </a:r>
            <a:r>
              <a:rPr sz="1200" spc="-10" dirty="0">
                <a:latin typeface="Arial MT"/>
                <a:cs typeface="Arial MT"/>
              </a:rPr>
              <a:t>la </a:t>
            </a:r>
            <a:r>
              <a:rPr sz="1200" spc="-5" dirty="0">
                <a:latin typeface="Arial MT"/>
                <a:cs typeface="Arial MT"/>
              </a:rPr>
              <a:t>solución </a:t>
            </a:r>
            <a:r>
              <a:rPr sz="120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monitoreo </a:t>
            </a:r>
            <a:r>
              <a:rPr sz="1200" spc="-10" dirty="0">
                <a:latin typeface="Arial MT"/>
                <a:cs typeface="Arial MT"/>
              </a:rPr>
              <a:t>de eventos </a:t>
            </a:r>
            <a:r>
              <a:rPr sz="120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seguridad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código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abierto</a:t>
            </a:r>
            <a:r>
              <a:rPr sz="1200" spc="-5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más</a:t>
            </a:r>
            <a:r>
              <a:rPr sz="1200" spc="-5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adecuada</a:t>
            </a:r>
            <a:r>
              <a:rPr sz="1200" spc="-6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y</a:t>
            </a:r>
            <a:r>
              <a:rPr sz="1200" spc="-5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compatible</a:t>
            </a:r>
            <a:r>
              <a:rPr sz="1200" spc="-6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con</a:t>
            </a:r>
            <a:r>
              <a:rPr sz="1200" spc="-6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las</a:t>
            </a:r>
            <a:r>
              <a:rPr sz="1200" spc="-5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tecnologías</a:t>
            </a:r>
            <a:r>
              <a:rPr sz="1200" spc="-5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usadas,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mediante </a:t>
            </a:r>
            <a:r>
              <a:rPr sz="1200" spc="-32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una</a:t>
            </a:r>
            <a:r>
              <a:rPr sz="1200" spc="-5" dirty="0">
                <a:latin typeface="Arial MT"/>
                <a:cs typeface="Arial MT"/>
              </a:rPr>
              <a:t> revisión </a:t>
            </a:r>
            <a:r>
              <a:rPr sz="1200" spc="-10" dirty="0">
                <a:latin typeface="Arial MT"/>
                <a:cs typeface="Arial MT"/>
              </a:rPr>
              <a:t>de</a:t>
            </a:r>
            <a:r>
              <a:rPr sz="1200" spc="-5" dirty="0">
                <a:latin typeface="Arial MT"/>
                <a:cs typeface="Arial MT"/>
              </a:rPr>
              <a:t> literatura </a:t>
            </a:r>
            <a:r>
              <a:rPr sz="1200" dirty="0">
                <a:latin typeface="Arial MT"/>
                <a:cs typeface="Arial MT"/>
              </a:rPr>
              <a:t>y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un</a:t>
            </a:r>
            <a:r>
              <a:rPr sz="1200" spc="-5" dirty="0">
                <a:latin typeface="Arial MT"/>
                <a:cs typeface="Arial MT"/>
              </a:rPr>
              <a:t> cuadro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comparativo.</a:t>
            </a:r>
            <a:endParaRPr sz="1200">
              <a:latin typeface="Arial MT"/>
              <a:cs typeface="Arial MT"/>
            </a:endParaRPr>
          </a:p>
          <a:p>
            <a:pPr marL="698500" marR="5715" lvl="2" indent="-228600" algn="just">
              <a:lnSpc>
                <a:spcPct val="95900"/>
              </a:lnSpc>
              <a:spcBef>
                <a:spcPts val="45"/>
              </a:spcBef>
              <a:buFont typeface="Symbol"/>
              <a:buChar char=""/>
              <a:tabLst>
                <a:tab pos="699135" algn="l"/>
              </a:tabLst>
            </a:pPr>
            <a:r>
              <a:rPr sz="1200" spc="-10" dirty="0">
                <a:latin typeface="Arial MT"/>
                <a:cs typeface="Arial MT"/>
              </a:rPr>
              <a:t>Configurar </a:t>
            </a:r>
            <a:r>
              <a:rPr sz="1200" dirty="0">
                <a:latin typeface="Arial MT"/>
                <a:cs typeface="Arial MT"/>
              </a:rPr>
              <a:t>el </a:t>
            </a:r>
            <a:r>
              <a:rPr sz="1200" spc="-5" dirty="0">
                <a:latin typeface="Arial MT"/>
                <a:cs typeface="Arial MT"/>
              </a:rPr>
              <a:t>sistema </a:t>
            </a:r>
            <a:r>
              <a:rPr sz="120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monitoreo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eventos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seguridad para </a:t>
            </a:r>
            <a:r>
              <a:rPr sz="1200" spc="-10" dirty="0">
                <a:latin typeface="Arial MT"/>
                <a:cs typeface="Arial MT"/>
              </a:rPr>
              <a:t>la </a:t>
            </a:r>
            <a:r>
              <a:rPr sz="1200" spc="-5" dirty="0">
                <a:latin typeface="Arial MT"/>
                <a:cs typeface="Arial MT"/>
              </a:rPr>
              <a:t> infraestructura cloud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dirty="0">
                <a:latin typeface="Arial MT"/>
                <a:cs typeface="Arial MT"/>
              </a:rPr>
              <a:t>la </a:t>
            </a:r>
            <a:r>
              <a:rPr sz="1200" spc="-5" dirty="0">
                <a:latin typeface="Arial MT"/>
                <a:cs typeface="Arial MT"/>
              </a:rPr>
              <a:t>compañía</a:t>
            </a:r>
            <a:r>
              <a:rPr sz="1200" spc="3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RMB Tecnología,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acuerdo </a:t>
            </a:r>
            <a:r>
              <a:rPr sz="1200" dirty="0">
                <a:latin typeface="Arial MT"/>
                <a:cs typeface="Arial MT"/>
              </a:rPr>
              <a:t>con 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los </a:t>
            </a:r>
            <a:r>
              <a:rPr sz="1200" spc="-5" dirty="0">
                <a:latin typeface="Arial MT"/>
                <a:cs typeface="Arial MT"/>
              </a:rPr>
              <a:t>requisitos definidos </a:t>
            </a:r>
            <a:r>
              <a:rPr sz="1200" spc="-10" dirty="0">
                <a:latin typeface="Arial MT"/>
                <a:cs typeface="Arial MT"/>
              </a:rPr>
              <a:t>en el </a:t>
            </a:r>
            <a:r>
              <a:rPr sz="1200" spc="-5" dirty="0">
                <a:latin typeface="Arial MT"/>
                <a:cs typeface="Arial MT"/>
              </a:rPr>
              <a:t>objetivo </a:t>
            </a:r>
            <a:r>
              <a:rPr sz="1200" spc="-10" dirty="0">
                <a:latin typeface="Arial MT"/>
                <a:cs typeface="Arial MT"/>
              </a:rPr>
              <a:t>anterior </a:t>
            </a:r>
            <a:r>
              <a:rPr sz="1200" dirty="0">
                <a:latin typeface="Arial MT"/>
                <a:cs typeface="Arial MT"/>
              </a:rPr>
              <a:t>y </a:t>
            </a:r>
            <a:r>
              <a:rPr sz="1200" spc="-10" dirty="0">
                <a:latin typeface="Arial MT"/>
                <a:cs typeface="Arial MT"/>
              </a:rPr>
              <a:t>las </a:t>
            </a:r>
            <a:r>
              <a:rPr sz="1200" spc="-5" dirty="0">
                <a:latin typeface="Arial MT"/>
                <a:cs typeface="Arial MT"/>
              </a:rPr>
              <a:t>mejores prácticas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 seguridad.</a:t>
            </a:r>
            <a:endParaRPr sz="1200">
              <a:latin typeface="Arial MT"/>
              <a:cs typeface="Arial MT"/>
            </a:endParaRPr>
          </a:p>
          <a:p>
            <a:pPr marL="698500" marR="5715" lvl="2" indent="-228600" algn="just">
              <a:lnSpc>
                <a:spcPts val="1380"/>
              </a:lnSpc>
              <a:spcBef>
                <a:spcPts val="114"/>
              </a:spcBef>
              <a:buFont typeface="Symbol"/>
              <a:buChar char=""/>
              <a:tabLst>
                <a:tab pos="699135" algn="l"/>
              </a:tabLst>
            </a:pPr>
            <a:r>
              <a:rPr sz="1200" spc="-10" dirty="0">
                <a:latin typeface="Arial MT"/>
                <a:cs typeface="Arial MT"/>
              </a:rPr>
              <a:t>Evaluar la </a:t>
            </a:r>
            <a:r>
              <a:rPr sz="1200" spc="-5" dirty="0">
                <a:latin typeface="Arial MT"/>
                <a:cs typeface="Arial MT"/>
              </a:rPr>
              <a:t>capacidad </a:t>
            </a:r>
            <a:r>
              <a:rPr sz="1200" spc="-10" dirty="0">
                <a:latin typeface="Arial MT"/>
                <a:cs typeface="Arial MT"/>
              </a:rPr>
              <a:t>del </a:t>
            </a:r>
            <a:r>
              <a:rPr sz="1200" spc="-5" dirty="0">
                <a:latin typeface="Arial MT"/>
                <a:cs typeface="Arial MT"/>
              </a:rPr>
              <a:t>sistema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monitoreo </a:t>
            </a:r>
            <a:r>
              <a:rPr sz="1200" spc="-10" dirty="0">
                <a:latin typeface="Arial MT"/>
                <a:cs typeface="Arial MT"/>
              </a:rPr>
              <a:t>de eventos de </a:t>
            </a:r>
            <a:r>
              <a:rPr sz="1200" spc="-5" dirty="0">
                <a:latin typeface="Arial MT"/>
                <a:cs typeface="Arial MT"/>
              </a:rPr>
              <a:t>seguridad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en </a:t>
            </a:r>
            <a:r>
              <a:rPr sz="1200" spc="-5" dirty="0">
                <a:latin typeface="Arial MT"/>
                <a:cs typeface="Arial MT"/>
              </a:rPr>
              <a:t>producción,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para </a:t>
            </a:r>
            <a:r>
              <a:rPr sz="1200" spc="-5" dirty="0">
                <a:latin typeface="Arial MT"/>
                <a:cs typeface="Arial MT"/>
              </a:rPr>
              <a:t>detectar </a:t>
            </a:r>
            <a:r>
              <a:rPr sz="1200" dirty="0">
                <a:latin typeface="Arial MT"/>
                <a:cs typeface="Arial MT"/>
              </a:rPr>
              <a:t>y </a:t>
            </a:r>
            <a:r>
              <a:rPr sz="1200" spc="-10" dirty="0">
                <a:latin typeface="Arial MT"/>
                <a:cs typeface="Arial MT"/>
              </a:rPr>
              <a:t>responder </a:t>
            </a:r>
            <a:r>
              <a:rPr sz="1200" spc="-5" dirty="0">
                <a:latin typeface="Arial MT"/>
                <a:cs typeface="Arial MT"/>
              </a:rPr>
              <a:t>a incidentes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dirty="0">
                <a:latin typeface="Arial MT"/>
                <a:cs typeface="Arial MT"/>
              </a:rPr>
              <a:t>seguridad, 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teniendo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en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cuenta</a:t>
            </a:r>
            <a:r>
              <a:rPr sz="1200" dirty="0">
                <a:latin typeface="Arial MT"/>
                <a:cs typeface="Arial MT"/>
              </a:rPr>
              <a:t> los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requisitos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definidos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anteriormente.</a:t>
            </a:r>
            <a:endParaRPr sz="1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26133" y="1056893"/>
            <a:ext cx="5839460" cy="71367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10714">
              <a:lnSpc>
                <a:spcPct val="100000"/>
              </a:lnSpc>
              <a:spcBef>
                <a:spcPts val="100"/>
              </a:spcBef>
              <a:tabLst>
                <a:tab pos="2228215" algn="l"/>
              </a:tabLst>
            </a:pPr>
            <a:r>
              <a:rPr sz="1200" b="1" spc="-5" dirty="0">
                <a:latin typeface="Arial"/>
                <a:cs typeface="Arial"/>
              </a:rPr>
              <a:t>4	</a:t>
            </a:r>
            <a:r>
              <a:rPr sz="1200" b="1" spc="-10" dirty="0">
                <a:latin typeface="Arial"/>
                <a:cs typeface="Arial"/>
              </a:rPr>
              <a:t>MARCO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REFERENCIAL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100">
              <a:latin typeface="Arial"/>
              <a:cs typeface="Arial"/>
            </a:endParaRPr>
          </a:p>
          <a:p>
            <a:pPr marL="480059" lvl="1" indent="-366395">
              <a:lnSpc>
                <a:spcPct val="100000"/>
              </a:lnSpc>
              <a:buFont typeface="Arial"/>
              <a:buAutoNum type="arabicPeriod"/>
              <a:tabLst>
                <a:tab pos="480059" algn="l"/>
                <a:tab pos="480695" algn="l"/>
              </a:tabLst>
            </a:pPr>
            <a:r>
              <a:rPr sz="1200" b="1" spc="-10" dirty="0">
                <a:latin typeface="Arial"/>
                <a:cs typeface="Arial"/>
              </a:rPr>
              <a:t>MARCO</a:t>
            </a:r>
            <a:r>
              <a:rPr sz="1200" b="1" spc="-7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TEÓRICO</a:t>
            </a:r>
            <a:endParaRPr sz="12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55"/>
              </a:spcBef>
              <a:buFont typeface="Arial"/>
              <a:buAutoNum type="arabicPeriod"/>
            </a:pPr>
            <a:endParaRPr sz="1100">
              <a:latin typeface="Arial"/>
              <a:cs typeface="Arial"/>
            </a:endParaRPr>
          </a:p>
          <a:p>
            <a:pPr marL="571500" lvl="2" indent="-457834">
              <a:lnSpc>
                <a:spcPct val="100000"/>
              </a:lnSpc>
              <a:buFont typeface="Arial"/>
              <a:buAutoNum type="arabicPeriod"/>
              <a:tabLst>
                <a:tab pos="572135" algn="l"/>
              </a:tabLst>
            </a:pPr>
            <a:r>
              <a:rPr sz="1200" b="1" spc="-5" dirty="0">
                <a:latin typeface="Arial"/>
                <a:cs typeface="Arial"/>
              </a:rPr>
              <a:t>Cómo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funcionan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las </a:t>
            </a:r>
            <a:r>
              <a:rPr sz="1200" b="1" spc="-10" dirty="0">
                <a:latin typeface="Arial"/>
                <a:cs typeface="Arial"/>
              </a:rPr>
              <a:t>herramientas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SIEM</a:t>
            </a:r>
            <a:endParaRPr sz="1200">
              <a:latin typeface="Arial"/>
              <a:cs typeface="Arial"/>
            </a:endParaRPr>
          </a:p>
          <a:p>
            <a:pPr lvl="2">
              <a:lnSpc>
                <a:spcPct val="100000"/>
              </a:lnSpc>
              <a:spcBef>
                <a:spcPts val="35"/>
              </a:spcBef>
              <a:buFont typeface="Arial"/>
              <a:buAutoNum type="arabicPeriod"/>
            </a:pPr>
            <a:endParaRPr sz="1200">
              <a:latin typeface="Arial"/>
              <a:cs typeface="Arial"/>
            </a:endParaRPr>
          </a:p>
          <a:p>
            <a:pPr marL="114300" marR="106680" algn="just">
              <a:lnSpc>
                <a:spcPts val="1380"/>
              </a:lnSpc>
              <a:spcBef>
                <a:spcPts val="5"/>
              </a:spcBef>
            </a:pPr>
            <a:r>
              <a:rPr sz="1200" spc="-10" dirty="0">
                <a:latin typeface="Arial MT"/>
                <a:cs typeface="Arial MT"/>
              </a:rPr>
              <a:t>Las </a:t>
            </a:r>
            <a:r>
              <a:rPr sz="1200" spc="-5" dirty="0">
                <a:latin typeface="Arial MT"/>
                <a:cs typeface="Arial MT"/>
              </a:rPr>
              <a:t>herramientas </a:t>
            </a:r>
            <a:r>
              <a:rPr sz="1200" dirty="0">
                <a:latin typeface="Arial MT"/>
                <a:cs typeface="Arial MT"/>
              </a:rPr>
              <a:t>SIEM </a:t>
            </a:r>
            <a:r>
              <a:rPr sz="1200" spc="-5" dirty="0">
                <a:latin typeface="Arial MT"/>
                <a:cs typeface="Arial MT"/>
              </a:rPr>
              <a:t>son capaces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recolectar, consolidar </a:t>
            </a:r>
            <a:r>
              <a:rPr sz="1200" dirty="0">
                <a:latin typeface="Arial MT"/>
                <a:cs typeface="Arial MT"/>
              </a:rPr>
              <a:t>y </a:t>
            </a:r>
            <a:r>
              <a:rPr sz="1200" spc="-5" dirty="0">
                <a:latin typeface="Arial MT"/>
                <a:cs typeface="Arial MT"/>
              </a:rPr>
              <a:t>analizar </a:t>
            </a:r>
            <a:r>
              <a:rPr sz="1200" spc="-10" dirty="0">
                <a:latin typeface="Arial MT"/>
                <a:cs typeface="Arial MT"/>
              </a:rPr>
              <a:t>grandes 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cantidades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datos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</a:t>
            </a:r>
            <a:r>
              <a:rPr sz="1200" spc="-5" dirty="0">
                <a:latin typeface="Arial MT"/>
                <a:cs typeface="Arial MT"/>
              </a:rPr>
              <a:t> múltiples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plataformas</a:t>
            </a:r>
            <a:r>
              <a:rPr sz="1200" spc="-5" dirty="0">
                <a:latin typeface="Arial MT"/>
                <a:cs typeface="Arial MT"/>
              </a:rPr>
              <a:t> como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dispositivos,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servidores,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aplicaciones </a:t>
            </a:r>
            <a:r>
              <a:rPr sz="1200" dirty="0">
                <a:latin typeface="Arial MT"/>
                <a:cs typeface="Arial MT"/>
              </a:rPr>
              <a:t>y </a:t>
            </a:r>
            <a:r>
              <a:rPr sz="1200" spc="-5" dirty="0">
                <a:latin typeface="Arial MT"/>
                <a:cs typeface="Arial MT"/>
              </a:rPr>
              <a:t>usuarios </a:t>
            </a:r>
            <a:r>
              <a:rPr sz="1200" spc="-10" dirty="0">
                <a:latin typeface="Arial MT"/>
                <a:cs typeface="Arial MT"/>
              </a:rPr>
              <a:t>que </a:t>
            </a:r>
            <a:r>
              <a:rPr sz="1200" spc="-5" dirty="0">
                <a:latin typeface="Arial MT"/>
                <a:cs typeface="Arial MT"/>
              </a:rPr>
              <a:t>permiten </a:t>
            </a:r>
            <a:r>
              <a:rPr sz="1200" spc="-10" dirty="0">
                <a:latin typeface="Arial MT"/>
                <a:cs typeface="Arial MT"/>
              </a:rPr>
              <a:t>que </a:t>
            </a:r>
            <a:r>
              <a:rPr sz="1200" dirty="0">
                <a:latin typeface="Arial MT"/>
                <a:cs typeface="Arial MT"/>
              </a:rPr>
              <a:t>el </a:t>
            </a:r>
            <a:r>
              <a:rPr sz="1200" spc="-5" dirty="0">
                <a:latin typeface="Arial MT"/>
                <a:cs typeface="Arial MT"/>
              </a:rPr>
              <a:t>sistema pueda detectar </a:t>
            </a:r>
            <a:r>
              <a:rPr sz="1200" dirty="0">
                <a:latin typeface="Arial MT"/>
                <a:cs typeface="Arial MT"/>
              </a:rPr>
              <a:t>y </a:t>
            </a:r>
            <a:r>
              <a:rPr sz="1200" spc="-5" dirty="0">
                <a:latin typeface="Arial MT"/>
                <a:cs typeface="Arial MT"/>
              </a:rPr>
              <a:t>prevenir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posibles </a:t>
            </a:r>
            <a:r>
              <a:rPr sz="1200" spc="-5" dirty="0">
                <a:latin typeface="Arial MT"/>
                <a:cs typeface="Arial MT"/>
              </a:rPr>
              <a:t>ataques, utilizando reglas preestablecidas estas herramientas ayudan a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identificar </a:t>
            </a:r>
            <a:r>
              <a:rPr sz="1200" spc="-5" dirty="0">
                <a:latin typeface="Arial MT"/>
                <a:cs typeface="Arial MT"/>
              </a:rPr>
              <a:t>posibles amenazas </a:t>
            </a:r>
            <a:r>
              <a:rPr sz="1200" dirty="0">
                <a:latin typeface="Arial MT"/>
                <a:cs typeface="Arial MT"/>
              </a:rPr>
              <a:t>y </a:t>
            </a:r>
            <a:r>
              <a:rPr sz="1200" spc="-5" dirty="0">
                <a:latin typeface="Arial MT"/>
                <a:cs typeface="Arial MT"/>
              </a:rPr>
              <a:t>generan </a:t>
            </a:r>
            <a:r>
              <a:rPr sz="1200" dirty="0">
                <a:latin typeface="Arial MT"/>
                <a:cs typeface="Arial MT"/>
              </a:rPr>
              <a:t>alertas </a:t>
            </a:r>
            <a:r>
              <a:rPr sz="1200" spc="-10" dirty="0">
                <a:latin typeface="Arial MT"/>
                <a:cs typeface="Arial MT"/>
              </a:rPr>
              <a:t>en </a:t>
            </a:r>
            <a:r>
              <a:rPr sz="1200" spc="-5" dirty="0">
                <a:latin typeface="Arial MT"/>
                <a:cs typeface="Arial MT"/>
              </a:rPr>
              <a:t>tiempo real útiles para </a:t>
            </a:r>
            <a:r>
              <a:rPr sz="1200" dirty="0">
                <a:latin typeface="Arial MT"/>
                <a:cs typeface="Arial MT"/>
              </a:rPr>
              <a:t>la </a:t>
            </a:r>
            <a:r>
              <a:rPr sz="1200" spc="-5" dirty="0">
                <a:latin typeface="Arial MT"/>
                <a:cs typeface="Arial MT"/>
              </a:rPr>
              <a:t>toma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</a:t>
            </a:r>
            <a:r>
              <a:rPr sz="1200" spc="-5" dirty="0">
                <a:latin typeface="Arial MT"/>
                <a:cs typeface="Arial MT"/>
              </a:rPr>
              <a:t> decisiones.</a:t>
            </a:r>
            <a:r>
              <a:rPr sz="1200" spc="-7" baseline="27777" dirty="0">
                <a:latin typeface="Arial MT"/>
                <a:cs typeface="Arial MT"/>
                <a:hlinkClick r:id="rId2" action="ppaction://hlinksldjump"/>
              </a:rPr>
              <a:t>6</a:t>
            </a:r>
            <a:endParaRPr sz="1200" baseline="27777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100">
              <a:latin typeface="Arial MT"/>
              <a:cs typeface="Arial MT"/>
            </a:endParaRPr>
          </a:p>
          <a:p>
            <a:pPr marL="571500" lvl="2" indent="-457834">
              <a:lnSpc>
                <a:spcPct val="100000"/>
              </a:lnSpc>
              <a:buFont typeface="Arial"/>
              <a:buAutoNum type="arabicPeriod" startAt="2"/>
              <a:tabLst>
                <a:tab pos="572135" algn="l"/>
              </a:tabLst>
            </a:pPr>
            <a:r>
              <a:rPr sz="1200" b="1" spc="-5" dirty="0">
                <a:latin typeface="Arial"/>
                <a:cs typeface="Arial"/>
              </a:rPr>
              <a:t>Ventajas</a:t>
            </a:r>
            <a:r>
              <a:rPr sz="1200" b="1" spc="-3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de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utilizar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SIEM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200">
              <a:latin typeface="Arial"/>
              <a:cs typeface="Arial"/>
            </a:endParaRPr>
          </a:p>
          <a:p>
            <a:pPr marL="114300" marR="107314" algn="just">
              <a:lnSpc>
                <a:spcPts val="1380"/>
              </a:lnSpc>
            </a:pPr>
            <a:r>
              <a:rPr sz="1200" spc="-5" dirty="0">
                <a:latin typeface="Arial MT"/>
                <a:cs typeface="Arial MT"/>
              </a:rPr>
              <a:t>Existen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varias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ventajas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que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las</a:t>
            </a:r>
            <a:r>
              <a:rPr sz="1200" spc="-5" dirty="0">
                <a:latin typeface="Arial MT"/>
                <a:cs typeface="Arial MT"/>
              </a:rPr>
              <a:t> herramientas</a:t>
            </a:r>
            <a:r>
              <a:rPr sz="1200" dirty="0">
                <a:latin typeface="Arial MT"/>
                <a:cs typeface="Arial MT"/>
              </a:rPr>
              <a:t> SIEM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proporcionan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las </a:t>
            </a:r>
            <a:r>
              <a:rPr sz="1200" spc="-5" dirty="0">
                <a:latin typeface="Arial MT"/>
                <a:cs typeface="Arial MT"/>
              </a:rPr>
              <a:t> organizaciones </a:t>
            </a:r>
            <a:r>
              <a:rPr sz="1200" spc="-10" dirty="0">
                <a:latin typeface="Arial MT"/>
                <a:cs typeface="Arial MT"/>
              </a:rPr>
              <a:t>para </a:t>
            </a:r>
            <a:r>
              <a:rPr sz="1200" spc="-5" dirty="0">
                <a:latin typeface="Arial MT"/>
                <a:cs typeface="Arial MT"/>
              </a:rPr>
              <a:t>reforzar su postura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seguridad informática, </a:t>
            </a:r>
            <a:r>
              <a:rPr sz="1200" spc="-10" dirty="0">
                <a:latin typeface="Arial MT"/>
                <a:cs typeface="Arial MT"/>
              </a:rPr>
              <a:t>algunas </a:t>
            </a:r>
            <a:r>
              <a:rPr sz="120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estas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ventajas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son: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150">
              <a:latin typeface="Arial MT"/>
              <a:cs typeface="Arial MT"/>
            </a:endParaRPr>
          </a:p>
          <a:p>
            <a:pPr marL="571500" indent="-229235">
              <a:lnSpc>
                <a:spcPct val="100000"/>
              </a:lnSpc>
              <a:buFont typeface="Symbol"/>
              <a:buChar char=""/>
              <a:tabLst>
                <a:tab pos="571500" algn="l"/>
                <a:tab pos="572135" algn="l"/>
              </a:tabLst>
            </a:pPr>
            <a:r>
              <a:rPr sz="1200" spc="-5" dirty="0">
                <a:latin typeface="Arial MT"/>
                <a:cs typeface="Arial MT"/>
              </a:rPr>
              <a:t>Permite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observar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forma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centralizada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loes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eventos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y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posibles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amenazas.</a:t>
            </a:r>
            <a:endParaRPr sz="1200">
              <a:latin typeface="Arial MT"/>
              <a:cs typeface="Arial MT"/>
            </a:endParaRPr>
          </a:p>
          <a:p>
            <a:pPr marL="571500" indent="-229235">
              <a:lnSpc>
                <a:spcPct val="100000"/>
              </a:lnSpc>
              <a:spcBef>
                <a:spcPts val="25"/>
              </a:spcBef>
              <a:buFont typeface="Symbol"/>
              <a:buChar char=""/>
              <a:tabLst>
                <a:tab pos="571500" algn="l"/>
                <a:tab pos="572135" algn="l"/>
              </a:tabLst>
            </a:pPr>
            <a:r>
              <a:rPr sz="1200" spc="-10" dirty="0">
                <a:latin typeface="Arial MT"/>
                <a:cs typeface="Arial MT"/>
              </a:rPr>
              <a:t>La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toma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decisiones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en </a:t>
            </a:r>
            <a:r>
              <a:rPr sz="1200" spc="-5" dirty="0">
                <a:latin typeface="Arial MT"/>
                <a:cs typeface="Arial MT"/>
              </a:rPr>
              <a:t>tiempo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real</a:t>
            </a:r>
            <a:r>
              <a:rPr sz="1200" spc="4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ante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eventos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seguridad.</a:t>
            </a:r>
            <a:endParaRPr sz="1200">
              <a:latin typeface="Arial MT"/>
              <a:cs typeface="Arial MT"/>
            </a:endParaRPr>
          </a:p>
          <a:p>
            <a:pPr marL="571500" indent="-229235">
              <a:lnSpc>
                <a:spcPct val="100000"/>
              </a:lnSpc>
              <a:spcBef>
                <a:spcPts val="20"/>
              </a:spcBef>
              <a:buFont typeface="Symbol"/>
              <a:buChar char=""/>
              <a:tabLst>
                <a:tab pos="571500" algn="l"/>
                <a:tab pos="572135" algn="l"/>
              </a:tabLst>
            </a:pPr>
            <a:r>
              <a:rPr sz="1200" spc="-5" dirty="0">
                <a:latin typeface="Arial MT"/>
                <a:cs typeface="Arial MT"/>
              </a:rPr>
              <a:t>Suministro </a:t>
            </a:r>
            <a:r>
              <a:rPr sz="1200" dirty="0">
                <a:latin typeface="Arial MT"/>
                <a:cs typeface="Arial MT"/>
              </a:rPr>
              <a:t>de</a:t>
            </a:r>
            <a:r>
              <a:rPr sz="1200" spc="-5" dirty="0">
                <a:latin typeface="Arial MT"/>
                <a:cs typeface="Arial MT"/>
              </a:rPr>
              <a:t> inteligencia avanzada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sobre </a:t>
            </a:r>
            <a:r>
              <a:rPr sz="1200" spc="-10" dirty="0">
                <a:latin typeface="Arial MT"/>
                <a:cs typeface="Arial MT"/>
              </a:rPr>
              <a:t>la</a:t>
            </a:r>
            <a:r>
              <a:rPr sz="1200" spc="-5" dirty="0">
                <a:latin typeface="Arial MT"/>
                <a:cs typeface="Arial MT"/>
              </a:rPr>
              <a:t> amenaza.</a:t>
            </a:r>
            <a:endParaRPr sz="1200">
              <a:latin typeface="Arial MT"/>
              <a:cs typeface="Arial MT"/>
            </a:endParaRPr>
          </a:p>
          <a:p>
            <a:pPr marL="571500" marR="110489" indent="-228600">
              <a:lnSpc>
                <a:spcPts val="1380"/>
              </a:lnSpc>
              <a:spcBef>
                <a:spcPts val="114"/>
              </a:spcBef>
              <a:buFont typeface="Symbol"/>
              <a:buChar char=""/>
              <a:tabLst>
                <a:tab pos="571500" algn="l"/>
                <a:tab pos="572135" algn="l"/>
              </a:tabLst>
            </a:pPr>
            <a:r>
              <a:rPr sz="1200" spc="-5" dirty="0">
                <a:latin typeface="Arial MT"/>
                <a:cs typeface="Arial MT"/>
              </a:rPr>
              <a:t>Optimiza</a:t>
            </a:r>
            <a:r>
              <a:rPr sz="1200" spc="9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la</a:t>
            </a:r>
            <a:r>
              <a:rPr sz="1200" spc="1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creación</a:t>
            </a:r>
            <a:r>
              <a:rPr sz="1200" spc="9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de</a:t>
            </a:r>
            <a:r>
              <a:rPr sz="1200" spc="9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reportes</a:t>
            </a:r>
            <a:r>
              <a:rPr sz="1200" spc="10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y</a:t>
            </a:r>
            <a:r>
              <a:rPr sz="1200" spc="1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auditorias</a:t>
            </a:r>
            <a:r>
              <a:rPr sz="1200" spc="1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entorno</a:t>
            </a:r>
            <a:r>
              <a:rPr sz="1200" spc="9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al</a:t>
            </a:r>
            <a:r>
              <a:rPr sz="1200" spc="10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cumplimiento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normativo.</a:t>
            </a:r>
            <a:endParaRPr sz="1200">
              <a:latin typeface="Arial MT"/>
              <a:cs typeface="Arial MT"/>
            </a:endParaRPr>
          </a:p>
          <a:p>
            <a:pPr marL="571500" marR="107314" indent="-228600">
              <a:lnSpc>
                <a:spcPts val="1380"/>
              </a:lnSpc>
              <a:spcBef>
                <a:spcPts val="80"/>
              </a:spcBef>
              <a:buFont typeface="Symbol"/>
              <a:buChar char=""/>
              <a:tabLst>
                <a:tab pos="571500" algn="l"/>
                <a:tab pos="572135" algn="l"/>
              </a:tabLst>
            </a:pPr>
            <a:r>
              <a:rPr sz="1200" spc="-5" dirty="0">
                <a:latin typeface="Arial MT"/>
                <a:cs typeface="Arial MT"/>
              </a:rPr>
              <a:t>Mayor</a:t>
            </a:r>
            <a:r>
              <a:rPr sz="1200" spc="26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cobertura</a:t>
            </a:r>
            <a:r>
              <a:rPr sz="1200" spc="254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</a:t>
            </a:r>
            <a:r>
              <a:rPr sz="1200" spc="26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todos</a:t>
            </a:r>
            <a:r>
              <a:rPr sz="1200" spc="26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los</a:t>
            </a:r>
            <a:r>
              <a:rPr sz="1200" spc="27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dispositivos,</a:t>
            </a:r>
            <a:r>
              <a:rPr sz="1200" spc="27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usuarios</a:t>
            </a:r>
            <a:r>
              <a:rPr sz="1200" spc="27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y</a:t>
            </a:r>
            <a:r>
              <a:rPr sz="1200" spc="26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aplicaciones</a:t>
            </a:r>
            <a:r>
              <a:rPr sz="1200" spc="26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</a:t>
            </a:r>
            <a:r>
              <a:rPr sz="1200" spc="26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la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organización.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100">
              <a:latin typeface="Arial MT"/>
              <a:cs typeface="Arial MT"/>
            </a:endParaRPr>
          </a:p>
          <a:p>
            <a:pPr marL="114300">
              <a:lnSpc>
                <a:spcPct val="100000"/>
              </a:lnSpc>
            </a:pPr>
            <a:r>
              <a:rPr sz="1200" b="1" spc="-5" dirty="0">
                <a:latin typeface="Arial"/>
                <a:cs typeface="Arial"/>
              </a:rPr>
              <a:t>4.1.3</a:t>
            </a:r>
            <a:r>
              <a:rPr sz="1200" b="1" spc="59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Herramientas </a:t>
            </a:r>
            <a:r>
              <a:rPr sz="1200" b="1" dirty="0">
                <a:latin typeface="Arial"/>
                <a:cs typeface="Arial"/>
              </a:rPr>
              <a:t>SIEM de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código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abierto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0">
              <a:latin typeface="Arial"/>
              <a:cs typeface="Arial"/>
            </a:endParaRPr>
          </a:p>
          <a:p>
            <a:pPr marL="114300" marR="102870" algn="just">
              <a:lnSpc>
                <a:spcPct val="95800"/>
              </a:lnSpc>
            </a:pPr>
            <a:r>
              <a:rPr sz="1200" dirty="0">
                <a:latin typeface="Arial MT"/>
                <a:cs typeface="Arial MT"/>
              </a:rPr>
              <a:t>Este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tipo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de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herramientas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han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ganado</a:t>
            </a:r>
            <a:r>
              <a:rPr sz="1200" spc="-5" dirty="0">
                <a:latin typeface="Arial MT"/>
                <a:cs typeface="Arial MT"/>
              </a:rPr>
              <a:t> gran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popularidad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para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las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empresas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pequeñas</a:t>
            </a:r>
            <a:r>
              <a:rPr sz="1200" spc="-4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y</a:t>
            </a:r>
            <a:r>
              <a:rPr sz="1200" spc="-5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medianas</a:t>
            </a:r>
            <a:r>
              <a:rPr sz="1200" spc="-5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ya</a:t>
            </a:r>
            <a:r>
              <a:rPr sz="1200" spc="-6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que</a:t>
            </a:r>
            <a:r>
              <a:rPr sz="1200" spc="-5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al</a:t>
            </a:r>
            <a:r>
              <a:rPr sz="1200" spc="-5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ser</a:t>
            </a:r>
            <a:r>
              <a:rPr sz="1200" spc="-5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gratuitas</a:t>
            </a:r>
            <a:r>
              <a:rPr sz="1200" spc="-5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ofrecen</a:t>
            </a:r>
            <a:r>
              <a:rPr sz="1200" spc="-6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la</a:t>
            </a:r>
            <a:r>
              <a:rPr sz="1200" spc="-6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oportunidad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</a:t>
            </a:r>
            <a:r>
              <a:rPr sz="1200" spc="-6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agregar</a:t>
            </a:r>
            <a:r>
              <a:rPr sz="1200" spc="-5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este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componente muy </a:t>
            </a:r>
            <a:r>
              <a:rPr sz="1200" spc="-10" dirty="0">
                <a:latin typeface="Arial MT"/>
                <a:cs typeface="Arial MT"/>
              </a:rPr>
              <a:t>útil de </a:t>
            </a:r>
            <a:r>
              <a:rPr sz="1200" spc="-5" dirty="0">
                <a:latin typeface="Arial MT"/>
                <a:cs typeface="Arial MT"/>
              </a:rPr>
              <a:t>seguridad a su </a:t>
            </a:r>
            <a:r>
              <a:rPr sz="1200" spc="-10" dirty="0">
                <a:latin typeface="Arial MT"/>
                <a:cs typeface="Arial MT"/>
              </a:rPr>
              <a:t>compañía, aunque no </a:t>
            </a:r>
            <a:r>
              <a:rPr sz="1200" spc="-5" dirty="0">
                <a:latin typeface="Arial MT"/>
                <a:cs typeface="Arial MT"/>
              </a:rPr>
              <a:t>cuentan con </a:t>
            </a:r>
            <a:r>
              <a:rPr sz="1200" spc="-10" dirty="0">
                <a:latin typeface="Arial MT"/>
                <a:cs typeface="Arial MT"/>
              </a:rPr>
              <a:t>las </a:t>
            </a:r>
            <a:r>
              <a:rPr sz="1200" spc="-5" dirty="0">
                <a:latin typeface="Arial MT"/>
                <a:cs typeface="Arial MT"/>
              </a:rPr>
              <a:t> mismas</a:t>
            </a:r>
            <a:r>
              <a:rPr sz="1200" spc="-5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capacidades</a:t>
            </a:r>
            <a:r>
              <a:rPr sz="1200" spc="-5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que</a:t>
            </a:r>
            <a:r>
              <a:rPr sz="1200" spc="-6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las</a:t>
            </a:r>
            <a:r>
              <a:rPr sz="1200" spc="-5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pagas</a:t>
            </a:r>
            <a:r>
              <a:rPr sz="1200" spc="-5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no</a:t>
            </a:r>
            <a:r>
              <a:rPr sz="1200" spc="-4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dejan</a:t>
            </a:r>
            <a:r>
              <a:rPr sz="1200" spc="-6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</a:t>
            </a:r>
            <a:r>
              <a:rPr sz="1200" spc="-6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perseguir</a:t>
            </a:r>
            <a:r>
              <a:rPr sz="1200" spc="-5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el</a:t>
            </a:r>
            <a:r>
              <a:rPr sz="1200" spc="-6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mismo</a:t>
            </a:r>
            <a:r>
              <a:rPr sz="1200" spc="-6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objetivo</a:t>
            </a:r>
            <a:r>
              <a:rPr sz="1200" spc="-6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y</a:t>
            </a:r>
            <a:r>
              <a:rPr sz="1200" spc="-5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hacen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muy </a:t>
            </a:r>
            <a:r>
              <a:rPr sz="1200" spc="-10" dirty="0">
                <a:latin typeface="Arial MT"/>
                <a:cs typeface="Arial MT"/>
              </a:rPr>
              <a:t>bien </a:t>
            </a:r>
            <a:r>
              <a:rPr sz="1200" spc="-5" dirty="0">
                <a:latin typeface="Arial MT"/>
                <a:cs typeface="Arial MT"/>
              </a:rPr>
              <a:t>su trabajo. </a:t>
            </a:r>
            <a:r>
              <a:rPr sz="1200" dirty="0">
                <a:latin typeface="Arial MT"/>
                <a:cs typeface="Arial MT"/>
              </a:rPr>
              <a:t>A </a:t>
            </a:r>
            <a:r>
              <a:rPr sz="1200" spc="-5" dirty="0">
                <a:latin typeface="Arial MT"/>
                <a:cs typeface="Arial MT"/>
              </a:rPr>
              <a:t>continuación, </a:t>
            </a:r>
            <a:r>
              <a:rPr sz="1200" spc="-10" dirty="0">
                <a:latin typeface="Arial MT"/>
                <a:cs typeface="Arial MT"/>
              </a:rPr>
              <a:t>una </a:t>
            </a:r>
            <a:r>
              <a:rPr sz="1200" spc="-5" dirty="0">
                <a:latin typeface="Arial MT"/>
                <a:cs typeface="Arial MT"/>
              </a:rPr>
              <a:t>lista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algunas </a:t>
            </a:r>
            <a:r>
              <a:rPr sz="1200" spc="-10" dirty="0">
                <a:latin typeface="Arial MT"/>
                <a:cs typeface="Arial MT"/>
              </a:rPr>
              <a:t>de las </a:t>
            </a:r>
            <a:r>
              <a:rPr sz="1200" spc="-5" dirty="0">
                <a:latin typeface="Arial MT"/>
                <a:cs typeface="Arial MT"/>
              </a:rPr>
              <a:t>herramientas </a:t>
            </a:r>
            <a:r>
              <a:rPr sz="1200" dirty="0">
                <a:latin typeface="Arial MT"/>
                <a:cs typeface="Arial MT"/>
              </a:rPr>
              <a:t>SIEM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Open </a:t>
            </a:r>
            <a:r>
              <a:rPr sz="1200" spc="-5" dirty="0">
                <a:latin typeface="Arial MT"/>
                <a:cs typeface="Arial MT"/>
              </a:rPr>
              <a:t>Source más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populares: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200">
              <a:latin typeface="Arial MT"/>
              <a:cs typeface="Arial MT"/>
            </a:endParaRPr>
          </a:p>
          <a:p>
            <a:pPr marL="571500" indent="-229235">
              <a:lnSpc>
                <a:spcPct val="100000"/>
              </a:lnSpc>
              <a:buFont typeface="Symbol"/>
              <a:buChar char=""/>
              <a:tabLst>
                <a:tab pos="571500" algn="l"/>
                <a:tab pos="572135" algn="l"/>
              </a:tabLst>
            </a:pPr>
            <a:r>
              <a:rPr sz="1200" spc="-5" dirty="0">
                <a:latin typeface="Arial MT"/>
                <a:cs typeface="Arial MT"/>
              </a:rPr>
              <a:t>AlienVault</a:t>
            </a:r>
            <a:r>
              <a:rPr sz="1200" spc="-3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OSSIM</a:t>
            </a:r>
            <a:endParaRPr sz="1200">
              <a:latin typeface="Arial MT"/>
              <a:cs typeface="Arial MT"/>
            </a:endParaRPr>
          </a:p>
          <a:p>
            <a:pPr marL="571500" indent="-229235">
              <a:lnSpc>
                <a:spcPct val="100000"/>
              </a:lnSpc>
              <a:spcBef>
                <a:spcPts val="20"/>
              </a:spcBef>
              <a:buFont typeface="Symbol"/>
              <a:buChar char=""/>
              <a:tabLst>
                <a:tab pos="571500" algn="l"/>
                <a:tab pos="572135" algn="l"/>
              </a:tabLst>
            </a:pPr>
            <a:r>
              <a:rPr sz="1200" dirty="0">
                <a:latin typeface="Arial MT"/>
                <a:cs typeface="Arial MT"/>
              </a:rPr>
              <a:t>SIEM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Monster</a:t>
            </a:r>
            <a:endParaRPr sz="1200">
              <a:latin typeface="Arial MT"/>
              <a:cs typeface="Arial MT"/>
            </a:endParaRPr>
          </a:p>
          <a:p>
            <a:pPr marL="571500" indent="-229235">
              <a:lnSpc>
                <a:spcPct val="100000"/>
              </a:lnSpc>
              <a:spcBef>
                <a:spcPts val="20"/>
              </a:spcBef>
              <a:buFont typeface="Symbol"/>
              <a:buChar char=""/>
              <a:tabLst>
                <a:tab pos="571500" algn="l"/>
                <a:tab pos="572135" algn="l"/>
              </a:tabLst>
            </a:pPr>
            <a:r>
              <a:rPr sz="1200" spc="-5" dirty="0">
                <a:latin typeface="Arial MT"/>
                <a:cs typeface="Arial MT"/>
              </a:rPr>
              <a:t>Wazuh</a:t>
            </a:r>
            <a:endParaRPr sz="1200">
              <a:latin typeface="Arial MT"/>
              <a:cs typeface="Arial MT"/>
            </a:endParaRPr>
          </a:p>
          <a:p>
            <a:pPr marL="571500" indent="-229235">
              <a:lnSpc>
                <a:spcPct val="100000"/>
              </a:lnSpc>
              <a:spcBef>
                <a:spcPts val="20"/>
              </a:spcBef>
              <a:buFont typeface="Symbol"/>
              <a:buChar char=""/>
              <a:tabLst>
                <a:tab pos="571500" algn="l"/>
                <a:tab pos="572135" algn="l"/>
              </a:tabLst>
            </a:pPr>
            <a:r>
              <a:rPr sz="1200" spc="-5" dirty="0">
                <a:latin typeface="Arial MT"/>
                <a:cs typeface="Arial MT"/>
              </a:rPr>
              <a:t>Snort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440561" y="8322945"/>
            <a:ext cx="1829435" cy="7620"/>
          </a:xfrm>
          <a:custGeom>
            <a:avLst/>
            <a:gdLst/>
            <a:ahLst/>
            <a:cxnLst/>
            <a:rect l="l" t="t" r="r" b="b"/>
            <a:pathLst>
              <a:path w="1829435" h="7620">
                <a:moveTo>
                  <a:pt x="1829435" y="0"/>
                </a:moveTo>
                <a:lnTo>
                  <a:pt x="0" y="0"/>
                </a:lnTo>
                <a:lnTo>
                  <a:pt x="0" y="7619"/>
                </a:lnTo>
                <a:lnTo>
                  <a:pt x="1829435" y="7619"/>
                </a:lnTo>
                <a:lnTo>
                  <a:pt x="182943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427733" y="8373744"/>
            <a:ext cx="72390" cy="12636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50" spc="5" dirty="0">
                <a:latin typeface="Arial MT"/>
                <a:cs typeface="Arial MT"/>
              </a:rPr>
              <a:t>6</a:t>
            </a:r>
            <a:endParaRPr sz="650">
              <a:latin typeface="Arial MT"/>
              <a:cs typeface="Arial MT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5" dirty="0"/>
              <a:t>19</a:t>
            </a:fld>
            <a:endParaRPr spc="-5" dirty="0"/>
          </a:p>
        </p:txBody>
      </p:sp>
      <p:sp>
        <p:nvSpPr>
          <p:cNvPr id="5" name="object 5"/>
          <p:cNvSpPr txBox="1"/>
          <p:nvPr/>
        </p:nvSpPr>
        <p:spPr>
          <a:xfrm>
            <a:off x="1580514" y="8376284"/>
            <a:ext cx="54864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" dirty="0">
                <a:latin typeface="Arial MT"/>
                <a:cs typeface="Arial MT"/>
              </a:rPr>
              <a:t>MICROSOFT.</a:t>
            </a:r>
            <a:r>
              <a:rPr sz="1000" spc="58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¿Qué</a:t>
            </a:r>
            <a:r>
              <a:rPr sz="1000" spc="56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es</a:t>
            </a:r>
            <a:r>
              <a:rPr sz="1000" spc="58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SIEM?</a:t>
            </a:r>
            <a:r>
              <a:rPr sz="1000" spc="60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HTTPS:/</a:t>
            </a:r>
            <a:r>
              <a:rPr sz="1000" spc="-5" dirty="0">
                <a:latin typeface="Arial MT"/>
                <a:cs typeface="Arial MT"/>
                <a:hlinkClick r:id="rId3"/>
              </a:rPr>
              <a:t>/www.micr</a:t>
            </a:r>
            <a:r>
              <a:rPr sz="1000" spc="-5" dirty="0">
                <a:latin typeface="Arial MT"/>
                <a:cs typeface="Arial MT"/>
              </a:rPr>
              <a:t>o</a:t>
            </a:r>
            <a:r>
              <a:rPr sz="1000" spc="-5" dirty="0">
                <a:latin typeface="Arial MT"/>
                <a:cs typeface="Arial MT"/>
                <a:hlinkClick r:id="rId3"/>
              </a:rPr>
              <a:t>soft.com/es-es/security/</a:t>
            </a:r>
            <a:r>
              <a:rPr sz="1000" spc="58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[página</a:t>
            </a:r>
            <a:r>
              <a:rPr sz="1000" spc="56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web].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27733" y="8521445"/>
            <a:ext cx="5642610" cy="469900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2700" marR="5080">
              <a:lnSpc>
                <a:spcPct val="95800"/>
              </a:lnSpc>
              <a:spcBef>
                <a:spcPts val="150"/>
              </a:spcBef>
            </a:pPr>
            <a:r>
              <a:rPr sz="1000" spc="-5" dirty="0">
                <a:latin typeface="Arial MT"/>
                <a:cs typeface="Arial MT"/>
              </a:rPr>
              <a:t>[Consultado</a:t>
            </a:r>
            <a:r>
              <a:rPr sz="1000" spc="24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el</a:t>
            </a:r>
            <a:r>
              <a:rPr sz="1000" spc="254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20,</a:t>
            </a:r>
            <a:r>
              <a:rPr sz="1000" spc="23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marzo,</a:t>
            </a:r>
            <a:r>
              <a:rPr sz="1000" spc="26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2023].</a:t>
            </a:r>
            <a:r>
              <a:rPr sz="1000" spc="26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Disponible</a:t>
            </a:r>
            <a:r>
              <a:rPr sz="1000" spc="26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en</a:t>
            </a:r>
            <a:r>
              <a:rPr sz="1000" spc="26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Internet:</a:t>
            </a:r>
            <a:r>
              <a:rPr sz="1000" spc="26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&lt;HTTPS:/</a:t>
            </a:r>
            <a:r>
              <a:rPr sz="1000" dirty="0">
                <a:latin typeface="Arial MT"/>
                <a:cs typeface="Arial MT"/>
                <a:hlinkClick r:id="rId4"/>
              </a:rPr>
              <a:t>/www.micr</a:t>
            </a:r>
            <a:r>
              <a:rPr sz="1000" dirty="0">
                <a:latin typeface="Arial MT"/>
                <a:cs typeface="Arial MT"/>
              </a:rPr>
              <a:t>o</a:t>
            </a:r>
            <a:r>
              <a:rPr sz="1000" dirty="0">
                <a:latin typeface="Arial MT"/>
                <a:cs typeface="Arial MT"/>
                <a:hlinkClick r:id="rId4"/>
              </a:rPr>
              <a:t>soft.com/es- </a:t>
            </a:r>
            <a:r>
              <a:rPr sz="1000" spc="-26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es/security/business/security-101/what-is- </a:t>
            </a:r>
            <a:r>
              <a:rPr sz="100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siem#:~:text=SIEM%20definida,a%20las%20operaciones%20del%20negocio.&gt;.</a:t>
            </a:r>
            <a:endParaRPr sz="10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81455" y="1056893"/>
            <a:ext cx="5525135" cy="559435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065" marR="5080" indent="1905" algn="ctr">
              <a:lnSpc>
                <a:spcPts val="1380"/>
              </a:lnSpc>
              <a:spcBef>
                <a:spcPts val="195"/>
              </a:spcBef>
            </a:pPr>
            <a:r>
              <a:rPr sz="1200" spc="-5" dirty="0">
                <a:latin typeface="Arial MT"/>
                <a:cs typeface="Arial MT"/>
              </a:rPr>
              <a:t>IMPLEMENTACIÓN </a:t>
            </a:r>
            <a:r>
              <a:rPr sz="1200" spc="-10" dirty="0">
                <a:latin typeface="Arial MT"/>
                <a:cs typeface="Arial MT"/>
              </a:rPr>
              <a:t>DE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SISTEMA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MONITOREO </a:t>
            </a:r>
            <a:r>
              <a:rPr sz="1200" spc="-10" dirty="0">
                <a:latin typeface="Arial MT"/>
                <a:cs typeface="Arial MT"/>
              </a:rPr>
              <a:t>DE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EVENTOS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 SEGURIDAD </a:t>
            </a:r>
            <a:r>
              <a:rPr sz="1200" spc="-10" dirty="0">
                <a:latin typeface="Arial MT"/>
                <a:cs typeface="Arial MT"/>
              </a:rPr>
              <a:t>DE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CÓDIGO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ABIERTO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EN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LA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INFRAESTRUCTURA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EN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LA</a:t>
            </a:r>
            <a:r>
              <a:rPr sz="1200" spc="3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NUBE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LA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COMPAÑÍA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RMB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TECNOLOGÍA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975229" y="2809875"/>
            <a:ext cx="25361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 MT"/>
                <a:cs typeface="Arial MT"/>
              </a:rPr>
              <a:t>BRANDON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ALFREDO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PEREZ</a:t>
            </a:r>
            <a:r>
              <a:rPr sz="1200" spc="-10" dirty="0">
                <a:latin typeface="Arial MT"/>
                <a:cs typeface="Arial MT"/>
              </a:rPr>
              <a:t> LARA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628775" y="4212209"/>
            <a:ext cx="5239385" cy="384175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927100" marR="5080" indent="-915035">
              <a:lnSpc>
                <a:spcPts val="1380"/>
              </a:lnSpc>
              <a:spcBef>
                <a:spcPts val="195"/>
              </a:spcBef>
            </a:pPr>
            <a:r>
              <a:rPr sz="1200" spc="-5" dirty="0">
                <a:latin typeface="Arial MT"/>
                <a:cs typeface="Arial MT"/>
              </a:rPr>
              <a:t>Proyecto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</a:t>
            </a:r>
            <a:r>
              <a:rPr sz="1200" dirty="0">
                <a:latin typeface="Arial MT"/>
                <a:cs typeface="Arial MT"/>
              </a:rPr>
              <a:t> Grado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–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Proyecto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aplicado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presentado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para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optar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por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el</a:t>
            </a:r>
            <a:r>
              <a:rPr sz="1200" spc="2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título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spc="5" dirty="0">
                <a:latin typeface="Arial MT"/>
                <a:cs typeface="Arial MT"/>
              </a:rPr>
              <a:t>de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ESPECIALISTA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EN SEGURIDAD INFORMATICA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802635" y="5789929"/>
            <a:ext cx="2889885" cy="3841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1410"/>
              </a:lnSpc>
              <a:spcBef>
                <a:spcPts val="100"/>
              </a:spcBef>
            </a:pPr>
            <a:r>
              <a:rPr sz="1200" spc="-5" dirty="0">
                <a:latin typeface="Arial MT"/>
                <a:cs typeface="Arial MT"/>
              </a:rPr>
              <a:t>EDGAR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ROBERTO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DULCE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VILLARREAL</a:t>
            </a:r>
            <a:endParaRPr sz="1200">
              <a:latin typeface="Arial MT"/>
              <a:cs typeface="Arial MT"/>
            </a:endParaRPr>
          </a:p>
          <a:p>
            <a:pPr algn="ctr">
              <a:lnSpc>
                <a:spcPts val="1410"/>
              </a:lnSpc>
            </a:pPr>
            <a:r>
              <a:rPr sz="1200" spc="-10" dirty="0">
                <a:latin typeface="Arial MT"/>
                <a:cs typeface="Arial MT"/>
              </a:rPr>
              <a:t>Director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del trabajo</a:t>
            </a:r>
            <a:r>
              <a:rPr sz="1200" spc="-10" dirty="0">
                <a:latin typeface="Arial MT"/>
                <a:cs typeface="Arial MT"/>
              </a:rPr>
              <a:t> de</a:t>
            </a:r>
            <a:r>
              <a:rPr sz="1200" spc="-5" dirty="0">
                <a:latin typeface="Arial MT"/>
                <a:cs typeface="Arial MT"/>
              </a:rPr>
              <a:t> grado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651635" y="8068944"/>
            <a:ext cx="5192395" cy="909955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5080" indent="429259">
              <a:lnSpc>
                <a:spcPts val="1380"/>
              </a:lnSpc>
              <a:spcBef>
                <a:spcPts val="195"/>
              </a:spcBef>
            </a:pPr>
            <a:r>
              <a:rPr sz="1200" spc="-5" dirty="0">
                <a:latin typeface="Arial MT"/>
                <a:cs typeface="Arial MT"/>
              </a:rPr>
              <a:t>UNIVERSIDAD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NACIONAL ABIERTA</a:t>
            </a:r>
            <a:r>
              <a:rPr sz="1200" spc="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Y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A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DISTANCIA</a:t>
            </a:r>
            <a:r>
              <a:rPr sz="1200" spc="3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–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UNAD </a:t>
            </a:r>
            <a:r>
              <a:rPr sz="1200" spc="-5" dirty="0">
                <a:latin typeface="Arial MT"/>
                <a:cs typeface="Arial MT"/>
              </a:rPr>
              <a:t> ESCUELA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CIENCIAS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BÁSICAS,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TECNOLOGÍA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E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INGENIERÍA</a:t>
            </a:r>
            <a:r>
              <a:rPr sz="1200" spc="3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-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ECBTI</a:t>
            </a:r>
            <a:endParaRPr sz="1200">
              <a:latin typeface="Arial MT"/>
              <a:cs typeface="Arial MT"/>
            </a:endParaRPr>
          </a:p>
          <a:p>
            <a:pPr marL="1717039" marR="762000" indent="-953135">
              <a:lnSpc>
                <a:spcPts val="1380"/>
              </a:lnSpc>
            </a:pPr>
            <a:r>
              <a:rPr sz="1200" spc="-5" dirty="0">
                <a:latin typeface="Arial MT"/>
                <a:cs typeface="Arial MT"/>
              </a:rPr>
              <a:t>ESPECIALIZACIÓN EN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SEGURIDAD INFORMÁTICA </a:t>
            </a:r>
            <a:r>
              <a:rPr sz="1200" spc="-3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CARTAGENA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INDIAS</a:t>
            </a:r>
            <a:endParaRPr sz="1200">
              <a:latin typeface="Arial MT"/>
              <a:cs typeface="Arial MT"/>
            </a:endParaRPr>
          </a:p>
          <a:p>
            <a:pPr algn="ctr">
              <a:lnSpc>
                <a:spcPts val="1345"/>
              </a:lnSpc>
            </a:pPr>
            <a:r>
              <a:rPr sz="1200" spc="-10" dirty="0">
                <a:latin typeface="Arial MT"/>
                <a:cs typeface="Arial MT"/>
              </a:rPr>
              <a:t>2024</a:t>
            </a:r>
            <a:endParaRPr sz="1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02333" y="1067181"/>
            <a:ext cx="5676900" cy="41160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95300" indent="-229235">
              <a:lnSpc>
                <a:spcPct val="100000"/>
              </a:lnSpc>
              <a:spcBef>
                <a:spcPts val="100"/>
              </a:spcBef>
              <a:buFont typeface="Symbol"/>
              <a:buChar char=""/>
              <a:tabLst>
                <a:tab pos="495300" algn="l"/>
                <a:tab pos="495934" algn="l"/>
              </a:tabLst>
            </a:pPr>
            <a:r>
              <a:rPr sz="1200" dirty="0">
                <a:latin typeface="Arial MT"/>
                <a:cs typeface="Arial MT"/>
              </a:rPr>
              <a:t>OSSEC</a:t>
            </a:r>
            <a:endParaRPr sz="1200">
              <a:latin typeface="Arial MT"/>
              <a:cs typeface="Arial MT"/>
            </a:endParaRPr>
          </a:p>
          <a:p>
            <a:pPr marL="495300" indent="-229235">
              <a:lnSpc>
                <a:spcPct val="100000"/>
              </a:lnSpc>
              <a:spcBef>
                <a:spcPts val="15"/>
              </a:spcBef>
              <a:buFont typeface="Symbol"/>
              <a:buChar char=""/>
              <a:tabLst>
                <a:tab pos="495300" algn="l"/>
                <a:tab pos="495934" algn="l"/>
              </a:tabLst>
            </a:pPr>
            <a:r>
              <a:rPr sz="1200" spc="-10" dirty="0">
                <a:latin typeface="Arial MT"/>
                <a:cs typeface="Arial MT"/>
              </a:rPr>
              <a:t>Sagan</a:t>
            </a:r>
            <a:endParaRPr sz="1200">
              <a:latin typeface="Arial MT"/>
              <a:cs typeface="Arial MT"/>
            </a:endParaRPr>
          </a:p>
          <a:p>
            <a:pPr marL="495300" indent="-229235">
              <a:lnSpc>
                <a:spcPct val="100000"/>
              </a:lnSpc>
              <a:spcBef>
                <a:spcPts val="20"/>
              </a:spcBef>
              <a:buFont typeface="Symbol"/>
              <a:buChar char=""/>
              <a:tabLst>
                <a:tab pos="495300" algn="l"/>
                <a:tab pos="495934" algn="l"/>
              </a:tabLst>
            </a:pPr>
            <a:r>
              <a:rPr sz="1200" spc="-10" dirty="0">
                <a:latin typeface="Arial MT"/>
                <a:cs typeface="Arial MT"/>
              </a:rPr>
              <a:t>Apache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Metron</a:t>
            </a:r>
            <a:endParaRPr sz="1200">
              <a:latin typeface="Arial MT"/>
              <a:cs typeface="Arial MT"/>
            </a:endParaRPr>
          </a:p>
          <a:p>
            <a:pPr marL="495300" indent="-229235">
              <a:lnSpc>
                <a:spcPct val="100000"/>
              </a:lnSpc>
              <a:spcBef>
                <a:spcPts val="25"/>
              </a:spcBef>
              <a:buFont typeface="Symbol"/>
              <a:buChar char=""/>
              <a:tabLst>
                <a:tab pos="495300" algn="l"/>
                <a:tab pos="495934" algn="l"/>
              </a:tabLst>
            </a:pPr>
            <a:r>
              <a:rPr sz="1200" spc="-5" dirty="0">
                <a:latin typeface="Arial MT"/>
                <a:cs typeface="Arial MT"/>
              </a:rPr>
              <a:t>Prelude</a:t>
            </a:r>
            <a:endParaRPr sz="1200">
              <a:latin typeface="Arial MT"/>
              <a:cs typeface="Arial MT"/>
            </a:endParaRPr>
          </a:p>
          <a:p>
            <a:pPr marL="495300" indent="-229235">
              <a:lnSpc>
                <a:spcPct val="100000"/>
              </a:lnSpc>
              <a:spcBef>
                <a:spcPts val="20"/>
              </a:spcBef>
              <a:buFont typeface="Symbol"/>
              <a:buChar char=""/>
              <a:tabLst>
                <a:tab pos="495300" algn="l"/>
                <a:tab pos="495934" algn="l"/>
              </a:tabLst>
            </a:pPr>
            <a:r>
              <a:rPr sz="1200" spc="-10" dirty="0">
                <a:latin typeface="Arial MT"/>
                <a:cs typeface="Arial MT"/>
              </a:rPr>
              <a:t>Splunk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Free</a:t>
            </a:r>
            <a:endParaRPr sz="1200">
              <a:latin typeface="Arial MT"/>
              <a:cs typeface="Arial MT"/>
            </a:endParaRPr>
          </a:p>
          <a:p>
            <a:pPr marL="495300" indent="-229235">
              <a:lnSpc>
                <a:spcPct val="100000"/>
              </a:lnSpc>
              <a:spcBef>
                <a:spcPts val="20"/>
              </a:spcBef>
              <a:buFont typeface="Symbol"/>
              <a:buChar char=""/>
              <a:tabLst>
                <a:tab pos="495300" algn="l"/>
                <a:tab pos="495934" algn="l"/>
              </a:tabLst>
            </a:pPr>
            <a:r>
              <a:rPr sz="1200" spc="-5" dirty="0">
                <a:latin typeface="Arial MT"/>
                <a:cs typeface="Arial MT"/>
              </a:rPr>
              <a:t>Suricata</a:t>
            </a:r>
            <a:r>
              <a:rPr sz="1200" spc="-7" baseline="27777" dirty="0">
                <a:latin typeface="Arial MT"/>
                <a:cs typeface="Arial MT"/>
                <a:hlinkClick r:id="rId2" action="ppaction://hlinksldjump"/>
              </a:rPr>
              <a:t>7</a:t>
            </a:r>
            <a:endParaRPr sz="1200" baseline="27777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400">
              <a:latin typeface="Arial MT"/>
              <a:cs typeface="Arial MT"/>
            </a:endParaRPr>
          </a:p>
          <a:p>
            <a:pPr marL="38100">
              <a:lnSpc>
                <a:spcPct val="100000"/>
              </a:lnSpc>
              <a:spcBef>
                <a:spcPts val="1090"/>
              </a:spcBef>
            </a:pPr>
            <a:r>
              <a:rPr sz="1200" b="1" spc="-5" dirty="0">
                <a:latin typeface="Arial"/>
                <a:cs typeface="Arial"/>
              </a:rPr>
              <a:t>4.1.4</a:t>
            </a:r>
            <a:r>
              <a:rPr sz="1200" b="1" spc="58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¿Cómo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funciona</a:t>
            </a:r>
            <a:r>
              <a:rPr sz="1200" b="1" spc="-10" dirty="0">
                <a:latin typeface="Arial"/>
                <a:cs typeface="Arial"/>
              </a:rPr>
              <a:t> un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SOC?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0">
              <a:latin typeface="Arial"/>
              <a:cs typeface="Arial"/>
            </a:endParaRPr>
          </a:p>
          <a:p>
            <a:pPr marL="38100" marR="17780" algn="just">
              <a:lnSpc>
                <a:spcPct val="95900"/>
              </a:lnSpc>
            </a:pPr>
            <a:r>
              <a:rPr sz="1200" spc="-5" dirty="0">
                <a:latin typeface="Arial MT"/>
                <a:cs typeface="Arial MT"/>
              </a:rPr>
              <a:t>En primera instancia para implementar </a:t>
            </a:r>
            <a:r>
              <a:rPr sz="1200" spc="-10" dirty="0">
                <a:latin typeface="Arial MT"/>
                <a:cs typeface="Arial MT"/>
              </a:rPr>
              <a:t>un </a:t>
            </a:r>
            <a:r>
              <a:rPr sz="1200" dirty="0">
                <a:latin typeface="Arial MT"/>
                <a:cs typeface="Arial MT"/>
              </a:rPr>
              <a:t>SOC </a:t>
            </a:r>
            <a:r>
              <a:rPr sz="1200" spc="-5" dirty="0">
                <a:latin typeface="Arial MT"/>
                <a:cs typeface="Arial MT"/>
              </a:rPr>
              <a:t>se </a:t>
            </a:r>
            <a:r>
              <a:rPr sz="1200" spc="-10" dirty="0">
                <a:latin typeface="Arial MT"/>
                <a:cs typeface="Arial MT"/>
              </a:rPr>
              <a:t>deben </a:t>
            </a:r>
            <a:r>
              <a:rPr sz="1200" spc="-5" dirty="0">
                <a:latin typeface="Arial MT"/>
                <a:cs typeface="Arial MT"/>
              </a:rPr>
              <a:t>estudiar </a:t>
            </a:r>
            <a:r>
              <a:rPr sz="1200" spc="-10" dirty="0">
                <a:latin typeface="Arial MT"/>
                <a:cs typeface="Arial MT"/>
              </a:rPr>
              <a:t>las </a:t>
            </a:r>
            <a:r>
              <a:rPr sz="1200" spc="-5" dirty="0">
                <a:latin typeface="Arial MT"/>
                <a:cs typeface="Arial MT"/>
              </a:rPr>
              <a:t>necesidades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</a:t>
            </a:r>
            <a:r>
              <a:rPr sz="1200" spc="-3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la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empresa,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así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como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las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distintas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áreas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y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departamentos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que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la</a:t>
            </a:r>
            <a:r>
              <a:rPr sz="1200" spc="-3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conforman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para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definir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una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estrategia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coherente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y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que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se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adapte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la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organización.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Una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vez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definida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dicha</a:t>
            </a:r>
            <a:r>
              <a:rPr sz="1200" spc="-5" dirty="0">
                <a:latin typeface="Arial MT"/>
                <a:cs typeface="Arial MT"/>
              </a:rPr>
              <a:t> estrategia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se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debe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contar</a:t>
            </a:r>
            <a:r>
              <a:rPr sz="1200" spc="-5" dirty="0">
                <a:latin typeface="Arial MT"/>
                <a:cs typeface="Arial MT"/>
              </a:rPr>
              <a:t> con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la</a:t>
            </a:r>
            <a:r>
              <a:rPr sz="1200" spc="-5" dirty="0">
                <a:latin typeface="Arial MT"/>
                <a:cs typeface="Arial MT"/>
              </a:rPr>
              <a:t> infraestructura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e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implementación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 tecnologías necesarias para cumplir </a:t>
            </a:r>
            <a:r>
              <a:rPr sz="1200" spc="-10" dirty="0">
                <a:latin typeface="Arial MT"/>
                <a:cs typeface="Arial MT"/>
              </a:rPr>
              <a:t>los </a:t>
            </a:r>
            <a:r>
              <a:rPr sz="1200" spc="-5" dirty="0">
                <a:latin typeface="Arial MT"/>
                <a:cs typeface="Arial MT"/>
              </a:rPr>
              <a:t>objetivos propuestos. </a:t>
            </a:r>
            <a:r>
              <a:rPr sz="1200" spc="-10" dirty="0">
                <a:latin typeface="Arial MT"/>
                <a:cs typeface="Arial MT"/>
              </a:rPr>
              <a:t>La </a:t>
            </a:r>
            <a:r>
              <a:rPr sz="1200" spc="-5" dirty="0">
                <a:latin typeface="Arial MT"/>
                <a:cs typeface="Arial MT"/>
              </a:rPr>
              <a:t>infraestructura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debe</a:t>
            </a:r>
            <a:r>
              <a:rPr sz="1200" spc="-4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estar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compuesta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por</a:t>
            </a:r>
            <a:r>
              <a:rPr sz="1200" spc="-3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tecnologías</a:t>
            </a:r>
            <a:r>
              <a:rPr sz="1200" spc="-10" dirty="0">
                <a:latin typeface="Arial MT"/>
                <a:cs typeface="Arial MT"/>
              </a:rPr>
              <a:t> de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seguridad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como</a:t>
            </a:r>
            <a:r>
              <a:rPr sz="1200" spc="-4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cortafuegos,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sistemas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detección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intruso</a:t>
            </a:r>
            <a:r>
              <a:rPr sz="1200" spc="-3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(IDS),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sistemas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de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prevención</a:t>
            </a:r>
            <a:r>
              <a:rPr sz="1200" spc="-3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intrusos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(IPS),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Soluciones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de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detección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brechas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seguridad </a:t>
            </a:r>
            <a:r>
              <a:rPr sz="1200" dirty="0">
                <a:latin typeface="Arial MT"/>
                <a:cs typeface="Arial MT"/>
              </a:rPr>
              <a:t>y </a:t>
            </a:r>
            <a:r>
              <a:rPr sz="1200" spc="-5" dirty="0">
                <a:latin typeface="Arial MT"/>
                <a:cs typeface="Arial MT"/>
              </a:rPr>
              <a:t>sistemas </a:t>
            </a:r>
            <a:r>
              <a:rPr sz="1200" spc="-10" dirty="0">
                <a:latin typeface="Arial MT"/>
                <a:cs typeface="Arial MT"/>
              </a:rPr>
              <a:t>de gestión de </a:t>
            </a:r>
            <a:r>
              <a:rPr sz="1200" spc="-5" dirty="0">
                <a:latin typeface="Arial MT"/>
                <a:cs typeface="Arial MT"/>
              </a:rPr>
              <a:t>eventos e </a:t>
            </a:r>
            <a:r>
              <a:rPr sz="1200" spc="-10" dirty="0">
                <a:latin typeface="Arial MT"/>
                <a:cs typeface="Arial MT"/>
              </a:rPr>
              <a:t>información 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seguridad </a:t>
            </a:r>
            <a:r>
              <a:rPr sz="1200" dirty="0">
                <a:latin typeface="Arial MT"/>
                <a:cs typeface="Arial MT"/>
              </a:rPr>
              <a:t>(SIEM). </a:t>
            </a:r>
            <a:r>
              <a:rPr sz="1200" spc="-5" dirty="0">
                <a:latin typeface="Arial MT"/>
                <a:cs typeface="Arial MT"/>
              </a:rPr>
              <a:t>Además, se debe </a:t>
            </a:r>
            <a:r>
              <a:rPr sz="1200" spc="-10" dirty="0">
                <a:latin typeface="Arial MT"/>
                <a:cs typeface="Arial MT"/>
              </a:rPr>
              <a:t>contar </a:t>
            </a:r>
            <a:r>
              <a:rPr sz="1200" dirty="0">
                <a:latin typeface="Arial MT"/>
                <a:cs typeface="Arial MT"/>
              </a:rPr>
              <a:t>con </a:t>
            </a:r>
            <a:r>
              <a:rPr sz="1200" spc="-10" dirty="0">
                <a:latin typeface="Arial MT"/>
                <a:cs typeface="Arial MT"/>
              </a:rPr>
              <a:t>la </a:t>
            </a:r>
            <a:r>
              <a:rPr sz="1200" spc="-5" dirty="0">
                <a:latin typeface="Arial MT"/>
                <a:cs typeface="Arial MT"/>
              </a:rPr>
              <a:t>configuración </a:t>
            </a:r>
            <a:r>
              <a:rPr sz="120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recolección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</a:t>
            </a:r>
            <a:r>
              <a:rPr sz="1200" spc="-7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información</a:t>
            </a:r>
            <a:r>
              <a:rPr sz="1200" spc="-7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como</a:t>
            </a:r>
            <a:r>
              <a:rPr sz="1200" spc="-7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syslog,</a:t>
            </a:r>
            <a:r>
              <a:rPr sz="1200" spc="-6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mediciones,</a:t>
            </a:r>
            <a:r>
              <a:rPr sz="1200" spc="-6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flujos</a:t>
            </a:r>
            <a:r>
              <a:rPr sz="1200" spc="-6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de</a:t>
            </a:r>
            <a:r>
              <a:rPr sz="1200" spc="-7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datos,</a:t>
            </a:r>
            <a:r>
              <a:rPr sz="1200" spc="-6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que</a:t>
            </a:r>
            <a:r>
              <a:rPr sz="1200" spc="-7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permitan</a:t>
            </a:r>
            <a:r>
              <a:rPr sz="1200" spc="-7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correlacionar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y </a:t>
            </a:r>
            <a:r>
              <a:rPr sz="1200" spc="-10" dirty="0">
                <a:latin typeface="Arial MT"/>
                <a:cs typeface="Arial MT"/>
              </a:rPr>
              <a:t>analizar la </a:t>
            </a:r>
            <a:r>
              <a:rPr sz="1200" spc="-5" dirty="0">
                <a:latin typeface="Arial MT"/>
                <a:cs typeface="Arial MT"/>
              </a:rPr>
              <a:t>actividad </a:t>
            </a:r>
            <a:r>
              <a:rPr sz="1200" spc="-10" dirty="0">
                <a:latin typeface="Arial MT"/>
                <a:cs typeface="Arial MT"/>
              </a:rPr>
              <a:t>de los </a:t>
            </a:r>
            <a:r>
              <a:rPr sz="1200" spc="-5" dirty="0">
                <a:latin typeface="Arial MT"/>
                <a:cs typeface="Arial MT"/>
              </a:rPr>
              <a:t>activos por parte </a:t>
            </a:r>
            <a:r>
              <a:rPr sz="1200" spc="-10" dirty="0">
                <a:latin typeface="Arial MT"/>
                <a:cs typeface="Arial MT"/>
              </a:rPr>
              <a:t>del equipo de </a:t>
            </a:r>
            <a:r>
              <a:rPr sz="1200" spc="-5" dirty="0">
                <a:latin typeface="Arial MT"/>
                <a:cs typeface="Arial MT"/>
              </a:rPr>
              <a:t>seguridad. Finalmente,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el equipo </a:t>
            </a:r>
            <a:r>
              <a:rPr sz="1200" spc="-5" dirty="0">
                <a:latin typeface="Arial MT"/>
                <a:cs typeface="Arial MT"/>
              </a:rPr>
              <a:t>dedicado </a:t>
            </a:r>
            <a:r>
              <a:rPr sz="1200" spc="-10" dirty="0">
                <a:latin typeface="Arial MT"/>
                <a:cs typeface="Arial MT"/>
              </a:rPr>
              <a:t>al </a:t>
            </a:r>
            <a:r>
              <a:rPr sz="1200" spc="-5" dirty="0">
                <a:latin typeface="Arial MT"/>
                <a:cs typeface="Arial MT"/>
              </a:rPr>
              <a:t>Centro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Operaciones </a:t>
            </a:r>
            <a:r>
              <a:rPr sz="120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Seguridad debe monitorear </a:t>
            </a:r>
            <a:r>
              <a:rPr sz="1200" dirty="0">
                <a:latin typeface="Arial MT"/>
                <a:cs typeface="Arial MT"/>
              </a:rPr>
              <a:t>y 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supervisar</a:t>
            </a:r>
            <a:r>
              <a:rPr sz="1200" spc="11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las</a:t>
            </a:r>
            <a:r>
              <a:rPr sz="1200" spc="1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vulnerabilidades</a:t>
            </a:r>
            <a:r>
              <a:rPr sz="1200" spc="11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de</a:t>
            </a:r>
            <a:r>
              <a:rPr sz="1200" spc="1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la</a:t>
            </a:r>
            <a:r>
              <a:rPr sz="1200" spc="12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red</a:t>
            </a:r>
            <a:r>
              <a:rPr sz="1200" spc="10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y</a:t>
            </a:r>
            <a:r>
              <a:rPr sz="1200" spc="11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</a:t>
            </a:r>
            <a:r>
              <a:rPr sz="1200" spc="1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los</a:t>
            </a:r>
            <a:r>
              <a:rPr sz="1200" spc="1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activos</a:t>
            </a:r>
            <a:r>
              <a:rPr sz="1200" spc="114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para</a:t>
            </a:r>
            <a:r>
              <a:rPr sz="1200" spc="1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asegurar</a:t>
            </a:r>
            <a:r>
              <a:rPr sz="1200" spc="11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y</a:t>
            </a:r>
            <a:r>
              <a:rPr sz="1200" spc="11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cumplir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27733" y="5149850"/>
            <a:ext cx="19875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 MT"/>
                <a:cs typeface="Arial MT"/>
              </a:rPr>
              <a:t>con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las</a:t>
            </a:r>
            <a:r>
              <a:rPr sz="1200" spc="-5" dirty="0">
                <a:latin typeface="Arial MT"/>
                <a:cs typeface="Arial MT"/>
              </a:rPr>
              <a:t> normas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establecidas.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78276" y="5149850"/>
            <a:ext cx="8191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5" dirty="0">
                <a:latin typeface="Arial MT"/>
                <a:cs typeface="Arial MT"/>
                <a:hlinkClick r:id="rId2" action="ppaction://hlinksldjump"/>
              </a:rPr>
              <a:t>8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27733" y="5500370"/>
            <a:ext cx="5636895" cy="17862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Arial"/>
                <a:cs typeface="Arial"/>
              </a:rPr>
              <a:t>4.1.5</a:t>
            </a:r>
            <a:r>
              <a:rPr sz="1200" b="1" spc="59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Arquitectura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a basada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en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ciberseguridad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0">
              <a:latin typeface="Arial"/>
              <a:cs typeface="Arial"/>
            </a:endParaRPr>
          </a:p>
          <a:p>
            <a:pPr marL="12700" marR="6350" algn="just">
              <a:lnSpc>
                <a:spcPct val="95800"/>
              </a:lnSpc>
            </a:pPr>
            <a:r>
              <a:rPr sz="1200" dirty="0">
                <a:latin typeface="Arial MT"/>
                <a:cs typeface="Arial MT"/>
              </a:rPr>
              <a:t>Es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un</a:t>
            </a:r>
            <a:r>
              <a:rPr sz="1200" spc="-5" dirty="0">
                <a:latin typeface="Arial MT"/>
                <a:cs typeface="Arial MT"/>
              </a:rPr>
              <a:t> enfoque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para</a:t>
            </a:r>
            <a:r>
              <a:rPr sz="1200" spc="-5" dirty="0">
                <a:latin typeface="Arial MT"/>
                <a:cs typeface="Arial MT"/>
              </a:rPr>
              <a:t> diseñar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sistemas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</a:t>
            </a:r>
            <a:r>
              <a:rPr sz="1200" spc="-5" dirty="0">
                <a:latin typeface="Arial MT"/>
                <a:cs typeface="Arial MT"/>
              </a:rPr>
              <a:t> tecnología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la</a:t>
            </a:r>
            <a:r>
              <a:rPr sz="1200" spc="-5" dirty="0">
                <a:latin typeface="Arial MT"/>
                <a:cs typeface="Arial MT"/>
              </a:rPr>
              <a:t> información</a:t>
            </a:r>
            <a:r>
              <a:rPr sz="1200" dirty="0">
                <a:latin typeface="Arial MT"/>
                <a:cs typeface="Arial MT"/>
              </a:rPr>
              <a:t> y 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comunicación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seguros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ante</a:t>
            </a:r>
            <a:r>
              <a:rPr sz="1200" spc="-5" dirty="0">
                <a:latin typeface="Arial MT"/>
                <a:cs typeface="Arial MT"/>
              </a:rPr>
              <a:t> ataques</a:t>
            </a:r>
            <a:r>
              <a:rPr sz="1200" dirty="0">
                <a:latin typeface="Arial MT"/>
                <a:cs typeface="Arial MT"/>
              </a:rPr>
              <a:t> y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amenazas</a:t>
            </a:r>
            <a:r>
              <a:rPr sz="1200" spc="-5" dirty="0">
                <a:latin typeface="Arial MT"/>
                <a:cs typeface="Arial MT"/>
              </a:rPr>
              <a:t> cibernéticas.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El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principio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fundamental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este enfoque </a:t>
            </a:r>
            <a:r>
              <a:rPr sz="1200" spc="-10" dirty="0">
                <a:latin typeface="Arial MT"/>
                <a:cs typeface="Arial MT"/>
              </a:rPr>
              <a:t>es tener integrar la </a:t>
            </a:r>
            <a:r>
              <a:rPr sz="1200" spc="-5" dirty="0">
                <a:latin typeface="Arial MT"/>
                <a:cs typeface="Arial MT"/>
              </a:rPr>
              <a:t>seguridad </a:t>
            </a:r>
            <a:r>
              <a:rPr sz="1200" spc="-10" dirty="0">
                <a:latin typeface="Arial MT"/>
                <a:cs typeface="Arial MT"/>
              </a:rPr>
              <a:t>en cada una de las 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etapas</a:t>
            </a:r>
            <a:r>
              <a:rPr sz="1200" spc="-5" dirty="0">
                <a:latin typeface="Arial MT"/>
                <a:cs typeface="Arial MT"/>
              </a:rPr>
              <a:t> del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sistema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ya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se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nivel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</a:t>
            </a:r>
            <a:r>
              <a:rPr sz="1200" spc="-5" dirty="0">
                <a:latin typeface="Arial MT"/>
                <a:cs typeface="Arial MT"/>
              </a:rPr>
              <a:t> red,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</a:t>
            </a:r>
            <a:r>
              <a:rPr sz="1200" spc="-5" dirty="0">
                <a:latin typeface="Arial MT"/>
                <a:cs typeface="Arial MT"/>
              </a:rPr>
              <a:t> aplicación,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infraestructura,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mantenimiento.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200">
              <a:latin typeface="Arial MT"/>
              <a:cs typeface="Arial MT"/>
            </a:endParaRPr>
          </a:p>
          <a:p>
            <a:pPr marL="12700" marR="5080" algn="just">
              <a:lnSpc>
                <a:spcPts val="1380"/>
              </a:lnSpc>
            </a:pPr>
            <a:r>
              <a:rPr sz="1200" spc="-10" dirty="0">
                <a:latin typeface="Arial MT"/>
                <a:cs typeface="Arial MT"/>
              </a:rPr>
              <a:t>Los </a:t>
            </a:r>
            <a:r>
              <a:rPr sz="1200" spc="-5" dirty="0">
                <a:latin typeface="Arial MT"/>
                <a:cs typeface="Arial MT"/>
              </a:rPr>
              <a:t>fundamentos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dirty="0">
                <a:latin typeface="Arial MT"/>
                <a:cs typeface="Arial MT"/>
              </a:rPr>
              <a:t>la </a:t>
            </a:r>
            <a:r>
              <a:rPr sz="1200" spc="-5" dirty="0">
                <a:latin typeface="Arial MT"/>
                <a:cs typeface="Arial MT"/>
              </a:rPr>
              <a:t>arquitectura basada </a:t>
            </a:r>
            <a:r>
              <a:rPr sz="1200" spc="-10" dirty="0">
                <a:latin typeface="Arial MT"/>
                <a:cs typeface="Arial MT"/>
              </a:rPr>
              <a:t>en </a:t>
            </a:r>
            <a:r>
              <a:rPr sz="1200" spc="-5" dirty="0">
                <a:latin typeface="Arial MT"/>
                <a:cs typeface="Arial MT"/>
              </a:rPr>
              <a:t>ciberseguridad se encuentran </a:t>
            </a:r>
            <a:r>
              <a:rPr sz="1200" spc="-10" dirty="0">
                <a:latin typeface="Arial MT"/>
                <a:cs typeface="Arial MT"/>
              </a:rPr>
              <a:t>la </a:t>
            </a:r>
            <a:r>
              <a:rPr sz="1200" spc="-5" dirty="0">
                <a:latin typeface="Arial MT"/>
                <a:cs typeface="Arial MT"/>
              </a:rPr>
              <a:t> defensa</a:t>
            </a:r>
            <a:r>
              <a:rPr sz="1200" spc="16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en</a:t>
            </a:r>
            <a:r>
              <a:rPr sz="1200" spc="18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profundidad,</a:t>
            </a:r>
            <a:r>
              <a:rPr sz="1200" spc="17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el</a:t>
            </a:r>
            <a:r>
              <a:rPr sz="1200" spc="15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monitoreo,</a:t>
            </a:r>
            <a:r>
              <a:rPr sz="1200" spc="17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el</a:t>
            </a:r>
            <a:r>
              <a:rPr sz="1200" spc="18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control</a:t>
            </a:r>
            <a:r>
              <a:rPr sz="1200" spc="18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</a:t>
            </a:r>
            <a:r>
              <a:rPr sz="1200" spc="18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acceso,</a:t>
            </a:r>
            <a:r>
              <a:rPr sz="1200" spc="17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el</a:t>
            </a:r>
            <a:r>
              <a:rPr sz="1200" spc="15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análisis</a:t>
            </a:r>
            <a:r>
              <a:rPr sz="1200" spc="16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440561" y="8030845"/>
            <a:ext cx="1829435" cy="7620"/>
          </a:xfrm>
          <a:custGeom>
            <a:avLst/>
            <a:gdLst/>
            <a:ahLst/>
            <a:cxnLst/>
            <a:rect l="l" t="t" r="r" b="b"/>
            <a:pathLst>
              <a:path w="1829435" h="7620">
                <a:moveTo>
                  <a:pt x="1829435" y="0"/>
                </a:moveTo>
                <a:lnTo>
                  <a:pt x="0" y="0"/>
                </a:lnTo>
                <a:lnTo>
                  <a:pt x="0" y="7619"/>
                </a:lnTo>
                <a:lnTo>
                  <a:pt x="1829435" y="7619"/>
                </a:lnTo>
                <a:lnTo>
                  <a:pt x="182943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402333" y="8084184"/>
            <a:ext cx="5685155" cy="907415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38100" marR="31115">
              <a:lnSpc>
                <a:spcPts val="1140"/>
              </a:lnSpc>
              <a:spcBef>
                <a:spcPts val="185"/>
              </a:spcBef>
              <a:tabLst>
                <a:tab pos="485140" algn="l"/>
                <a:tab pos="847725" algn="l"/>
                <a:tab pos="1251585" algn="l"/>
                <a:tab pos="1753870" algn="l"/>
                <a:tab pos="2573655" algn="l"/>
                <a:tab pos="2814320" algn="l"/>
                <a:tab pos="3134360" algn="l"/>
                <a:tab pos="3667125" algn="l"/>
                <a:tab pos="4161790" algn="l"/>
                <a:tab pos="4897755" algn="l"/>
                <a:tab pos="5179060" algn="l"/>
              </a:tabLst>
            </a:pPr>
            <a:r>
              <a:rPr sz="975" spc="7" baseline="29914" dirty="0">
                <a:latin typeface="Arial MT"/>
                <a:cs typeface="Arial MT"/>
              </a:rPr>
              <a:t>7</a:t>
            </a:r>
            <a:r>
              <a:rPr sz="975" spc="172" baseline="29914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NATHANS,</a:t>
            </a:r>
            <a:r>
              <a:rPr sz="1000" spc="2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Brian.</a:t>
            </a:r>
            <a:r>
              <a:rPr sz="1000" spc="2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Leading</a:t>
            </a:r>
            <a:r>
              <a:rPr sz="1000" spc="1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Free</a:t>
            </a:r>
            <a:r>
              <a:rPr sz="1000" spc="1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and</a:t>
            </a:r>
            <a:r>
              <a:rPr sz="1000" spc="1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Open</a:t>
            </a:r>
            <a:r>
              <a:rPr sz="1000" spc="1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Source</a:t>
            </a:r>
            <a:r>
              <a:rPr sz="1000" spc="2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SIEM</a:t>
            </a:r>
            <a:r>
              <a:rPr sz="1000" spc="1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Tools </a:t>
            </a:r>
            <a:r>
              <a:rPr sz="1000" spc="-5" dirty="0">
                <a:latin typeface="Arial MT"/>
                <a:cs typeface="Arial MT"/>
              </a:rPr>
              <a:t>For</a:t>
            </a:r>
            <a:r>
              <a:rPr sz="1000" spc="30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2023</a:t>
            </a:r>
            <a:r>
              <a:rPr sz="1000" spc="2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|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Logit.io.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Logit.io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[página </a:t>
            </a:r>
            <a:r>
              <a:rPr sz="1000" spc="-26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we</a:t>
            </a:r>
            <a:r>
              <a:rPr sz="1000" dirty="0">
                <a:latin typeface="Arial MT"/>
                <a:cs typeface="Arial MT"/>
              </a:rPr>
              <a:t>b].	</a:t>
            </a:r>
            <a:r>
              <a:rPr sz="1000" spc="5" dirty="0">
                <a:latin typeface="Arial MT"/>
                <a:cs typeface="Arial MT"/>
              </a:rPr>
              <a:t>(</a:t>
            </a:r>
            <a:r>
              <a:rPr sz="1000" spc="-5" dirty="0">
                <a:latin typeface="Arial MT"/>
                <a:cs typeface="Arial MT"/>
              </a:rPr>
              <a:t>15</a:t>
            </a:r>
            <a:r>
              <a:rPr sz="1000" dirty="0">
                <a:latin typeface="Arial MT"/>
                <a:cs typeface="Arial MT"/>
              </a:rPr>
              <a:t>,	</a:t>
            </a:r>
            <a:r>
              <a:rPr sz="1000" spc="-5" dirty="0">
                <a:latin typeface="Arial MT"/>
                <a:cs typeface="Arial MT"/>
              </a:rPr>
              <a:t>julio,</a:t>
            </a:r>
            <a:r>
              <a:rPr sz="1000" dirty="0">
                <a:latin typeface="Arial MT"/>
                <a:cs typeface="Arial MT"/>
              </a:rPr>
              <a:t>	</a:t>
            </a:r>
            <a:r>
              <a:rPr sz="1000" spc="-5" dirty="0">
                <a:latin typeface="Arial MT"/>
                <a:cs typeface="Arial MT"/>
              </a:rPr>
              <a:t>202</a:t>
            </a:r>
            <a:r>
              <a:rPr sz="1000" spc="-25" dirty="0">
                <a:latin typeface="Arial MT"/>
                <a:cs typeface="Arial MT"/>
              </a:rPr>
              <a:t>1</a:t>
            </a:r>
            <a:r>
              <a:rPr sz="1000" spc="5" dirty="0">
                <a:latin typeface="Arial MT"/>
                <a:cs typeface="Arial MT"/>
              </a:rPr>
              <a:t>)</a:t>
            </a:r>
            <a:r>
              <a:rPr sz="1000" dirty="0">
                <a:latin typeface="Arial MT"/>
                <a:cs typeface="Arial MT"/>
              </a:rPr>
              <a:t>.	[Co</a:t>
            </a:r>
            <a:r>
              <a:rPr sz="1000" spc="-5" dirty="0">
                <a:latin typeface="Arial MT"/>
                <a:cs typeface="Arial MT"/>
              </a:rPr>
              <a:t>nsulta</a:t>
            </a:r>
            <a:r>
              <a:rPr sz="1000" spc="-25" dirty="0">
                <a:latin typeface="Arial MT"/>
                <a:cs typeface="Arial MT"/>
              </a:rPr>
              <a:t>d</a:t>
            </a:r>
            <a:r>
              <a:rPr sz="1000" spc="-5" dirty="0">
                <a:latin typeface="Arial MT"/>
                <a:cs typeface="Arial MT"/>
              </a:rPr>
              <a:t>o</a:t>
            </a:r>
            <a:r>
              <a:rPr sz="1000" dirty="0">
                <a:latin typeface="Arial MT"/>
                <a:cs typeface="Arial MT"/>
              </a:rPr>
              <a:t>	</a:t>
            </a:r>
            <a:r>
              <a:rPr sz="1000" spc="-5" dirty="0">
                <a:latin typeface="Arial MT"/>
                <a:cs typeface="Arial MT"/>
              </a:rPr>
              <a:t>el</a:t>
            </a:r>
            <a:r>
              <a:rPr sz="1000" dirty="0">
                <a:latin typeface="Arial MT"/>
                <a:cs typeface="Arial MT"/>
              </a:rPr>
              <a:t>	</a:t>
            </a:r>
            <a:r>
              <a:rPr sz="1000" spc="-5" dirty="0">
                <a:latin typeface="Arial MT"/>
                <a:cs typeface="Arial MT"/>
              </a:rPr>
              <a:t>21</a:t>
            </a:r>
            <a:r>
              <a:rPr sz="1000" dirty="0">
                <a:latin typeface="Arial MT"/>
                <a:cs typeface="Arial MT"/>
              </a:rPr>
              <a:t>,	</a:t>
            </a:r>
            <a:r>
              <a:rPr sz="1000" spc="5" dirty="0">
                <a:latin typeface="Arial MT"/>
                <a:cs typeface="Arial MT"/>
              </a:rPr>
              <a:t>m</a:t>
            </a:r>
            <a:r>
              <a:rPr sz="1000" spc="-5" dirty="0">
                <a:latin typeface="Arial MT"/>
                <a:cs typeface="Arial MT"/>
              </a:rPr>
              <a:t>a</a:t>
            </a:r>
            <a:r>
              <a:rPr sz="1000" spc="5" dirty="0">
                <a:latin typeface="Arial MT"/>
                <a:cs typeface="Arial MT"/>
              </a:rPr>
              <a:t>r</a:t>
            </a:r>
            <a:r>
              <a:rPr sz="1000" spc="-5" dirty="0">
                <a:latin typeface="Arial MT"/>
                <a:cs typeface="Arial MT"/>
              </a:rPr>
              <a:t>zo</a:t>
            </a:r>
            <a:r>
              <a:rPr sz="1000" dirty="0">
                <a:latin typeface="Arial MT"/>
                <a:cs typeface="Arial MT"/>
              </a:rPr>
              <a:t>,	</a:t>
            </a:r>
            <a:r>
              <a:rPr sz="1000" spc="-5" dirty="0">
                <a:latin typeface="Arial MT"/>
                <a:cs typeface="Arial MT"/>
              </a:rPr>
              <a:t>20</a:t>
            </a:r>
            <a:r>
              <a:rPr sz="1000" spc="-25" dirty="0">
                <a:latin typeface="Arial MT"/>
                <a:cs typeface="Arial MT"/>
              </a:rPr>
              <a:t>2</a:t>
            </a:r>
            <a:r>
              <a:rPr sz="1000" spc="-5" dirty="0">
                <a:latin typeface="Arial MT"/>
                <a:cs typeface="Arial MT"/>
              </a:rPr>
              <a:t>3</a:t>
            </a:r>
            <a:r>
              <a:rPr sz="1000" dirty="0">
                <a:latin typeface="Arial MT"/>
                <a:cs typeface="Arial MT"/>
              </a:rPr>
              <a:t>].	</a:t>
            </a:r>
            <a:r>
              <a:rPr sz="1000" spc="-5" dirty="0">
                <a:latin typeface="Arial MT"/>
                <a:cs typeface="Arial MT"/>
              </a:rPr>
              <a:t>D</a:t>
            </a:r>
            <a:r>
              <a:rPr sz="1000" spc="-10" dirty="0">
                <a:latin typeface="Arial MT"/>
                <a:cs typeface="Arial MT"/>
              </a:rPr>
              <a:t>i</a:t>
            </a:r>
            <a:r>
              <a:rPr sz="1000" spc="-5" dirty="0">
                <a:latin typeface="Arial MT"/>
                <a:cs typeface="Arial MT"/>
              </a:rPr>
              <a:t>sponible</a:t>
            </a:r>
            <a:r>
              <a:rPr sz="1000" dirty="0">
                <a:latin typeface="Arial MT"/>
                <a:cs typeface="Arial MT"/>
              </a:rPr>
              <a:t>	</a:t>
            </a:r>
            <a:r>
              <a:rPr sz="1000" spc="-5" dirty="0">
                <a:latin typeface="Arial MT"/>
                <a:cs typeface="Arial MT"/>
              </a:rPr>
              <a:t>en</a:t>
            </a:r>
            <a:r>
              <a:rPr sz="1000" dirty="0">
                <a:latin typeface="Arial MT"/>
                <a:cs typeface="Arial MT"/>
              </a:rPr>
              <a:t>	I</a:t>
            </a:r>
            <a:r>
              <a:rPr sz="1000" spc="5" dirty="0">
                <a:latin typeface="Arial MT"/>
                <a:cs typeface="Arial MT"/>
              </a:rPr>
              <a:t>n</a:t>
            </a:r>
            <a:r>
              <a:rPr sz="1000" dirty="0">
                <a:latin typeface="Arial MT"/>
                <a:cs typeface="Arial MT"/>
              </a:rPr>
              <a:t>t</a:t>
            </a:r>
            <a:r>
              <a:rPr sz="1000" spc="5" dirty="0">
                <a:latin typeface="Arial MT"/>
                <a:cs typeface="Arial MT"/>
              </a:rPr>
              <a:t>er</a:t>
            </a:r>
            <a:r>
              <a:rPr sz="1000" spc="-5" dirty="0">
                <a:latin typeface="Arial MT"/>
                <a:cs typeface="Arial MT"/>
              </a:rPr>
              <a:t>ne</a:t>
            </a:r>
            <a:r>
              <a:rPr sz="1000" spc="-20" dirty="0">
                <a:latin typeface="Arial MT"/>
                <a:cs typeface="Arial MT"/>
              </a:rPr>
              <a:t>t</a:t>
            </a:r>
            <a:r>
              <a:rPr sz="1000" dirty="0">
                <a:latin typeface="Arial MT"/>
                <a:cs typeface="Arial MT"/>
              </a:rPr>
              <a:t>:</a:t>
            </a:r>
            <a:endParaRPr sz="1000">
              <a:latin typeface="Arial MT"/>
              <a:cs typeface="Arial MT"/>
            </a:endParaRPr>
          </a:p>
          <a:p>
            <a:pPr marL="38100">
              <a:lnSpc>
                <a:spcPts val="1105"/>
              </a:lnSpc>
            </a:pPr>
            <a:r>
              <a:rPr sz="1000" spc="-5" dirty="0">
                <a:latin typeface="Arial MT"/>
                <a:cs typeface="Arial MT"/>
              </a:rPr>
              <a:t>&lt;HTTPS://logit.io/blog/post/free-and-open-source-siem-tools/&gt;.</a:t>
            </a:r>
            <a:endParaRPr sz="1000">
              <a:latin typeface="Arial MT"/>
              <a:cs typeface="Arial MT"/>
            </a:endParaRPr>
          </a:p>
          <a:p>
            <a:pPr marL="38100" marR="30480" algn="just">
              <a:lnSpc>
                <a:spcPct val="95800"/>
              </a:lnSpc>
              <a:spcBef>
                <a:spcPts val="25"/>
              </a:spcBef>
            </a:pPr>
            <a:r>
              <a:rPr sz="975" spc="7" baseline="29914" dirty="0">
                <a:latin typeface="Arial MT"/>
                <a:cs typeface="Arial MT"/>
              </a:rPr>
              <a:t>8 </a:t>
            </a:r>
            <a:r>
              <a:rPr sz="1000" spc="-5" dirty="0">
                <a:latin typeface="Arial MT"/>
                <a:cs typeface="Arial MT"/>
              </a:rPr>
              <a:t>ORACLE. </a:t>
            </a:r>
            <a:r>
              <a:rPr sz="1000" dirty="0">
                <a:latin typeface="Arial MT"/>
                <a:cs typeface="Arial MT"/>
              </a:rPr>
              <a:t>¿Qué </a:t>
            </a:r>
            <a:r>
              <a:rPr sz="1000" spc="-5" dirty="0">
                <a:latin typeface="Arial MT"/>
                <a:cs typeface="Arial MT"/>
              </a:rPr>
              <a:t>es un SOC? Definición de Security Operations Center </a:t>
            </a:r>
            <a:r>
              <a:rPr sz="1000" dirty="0">
                <a:latin typeface="Arial MT"/>
                <a:cs typeface="Arial MT"/>
              </a:rPr>
              <a:t>| Oracle </a:t>
            </a:r>
            <a:r>
              <a:rPr sz="1000" spc="-5" dirty="0">
                <a:latin typeface="Arial MT"/>
                <a:cs typeface="Arial MT"/>
              </a:rPr>
              <a:t>España. </a:t>
            </a:r>
            <a:r>
              <a:rPr sz="1000" dirty="0">
                <a:latin typeface="Arial MT"/>
                <a:cs typeface="Arial MT"/>
              </a:rPr>
              <a:t>Oracle | 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Cloud Applications and </a:t>
            </a:r>
            <a:r>
              <a:rPr sz="1000" spc="-10" dirty="0">
                <a:latin typeface="Arial MT"/>
                <a:cs typeface="Arial MT"/>
              </a:rPr>
              <a:t>Cloud </a:t>
            </a:r>
            <a:r>
              <a:rPr sz="1000" dirty="0">
                <a:latin typeface="Arial MT"/>
                <a:cs typeface="Arial MT"/>
              </a:rPr>
              <a:t>Platform </a:t>
            </a:r>
            <a:r>
              <a:rPr sz="1000" spc="-5" dirty="0">
                <a:latin typeface="Arial MT"/>
                <a:cs typeface="Arial MT"/>
              </a:rPr>
              <a:t>[página </a:t>
            </a:r>
            <a:r>
              <a:rPr sz="1000" dirty="0">
                <a:latin typeface="Arial MT"/>
                <a:cs typeface="Arial MT"/>
              </a:rPr>
              <a:t>web]. </a:t>
            </a:r>
            <a:r>
              <a:rPr sz="1000" spc="-5" dirty="0">
                <a:latin typeface="Arial MT"/>
                <a:cs typeface="Arial MT"/>
              </a:rPr>
              <a:t>[Consultado el </a:t>
            </a:r>
            <a:r>
              <a:rPr sz="1000" dirty="0">
                <a:latin typeface="Arial MT"/>
                <a:cs typeface="Arial MT"/>
              </a:rPr>
              <a:t>20, marzo, 2023]. </a:t>
            </a:r>
            <a:r>
              <a:rPr sz="1000" spc="-5" dirty="0">
                <a:latin typeface="Arial MT"/>
                <a:cs typeface="Arial MT"/>
              </a:rPr>
              <a:t>Disponible </a:t>
            </a:r>
            <a:r>
              <a:rPr sz="1000" spc="-15" dirty="0">
                <a:latin typeface="Arial MT"/>
                <a:cs typeface="Arial MT"/>
              </a:rPr>
              <a:t>en </a:t>
            </a:r>
            <a:r>
              <a:rPr sz="1000" spc="-26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Internet: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&lt;HTTPS:/</a:t>
            </a:r>
            <a:r>
              <a:rPr sz="1000" spc="-5" dirty="0">
                <a:latin typeface="Arial MT"/>
                <a:cs typeface="Arial MT"/>
                <a:hlinkClick r:id="rId3"/>
              </a:rPr>
              <a:t>/www.o</a:t>
            </a:r>
            <a:r>
              <a:rPr sz="1000" spc="-5" dirty="0">
                <a:latin typeface="Arial MT"/>
                <a:cs typeface="Arial MT"/>
              </a:rPr>
              <a:t>r</a:t>
            </a:r>
            <a:r>
              <a:rPr sz="1000" spc="-5" dirty="0">
                <a:latin typeface="Arial MT"/>
                <a:cs typeface="Arial MT"/>
                <a:hlinkClick r:id="rId3"/>
              </a:rPr>
              <a:t>acle.com/es/database/security/que-es-un-soc.html&gt;</a:t>
            </a:r>
            <a:r>
              <a:rPr sz="1000" spc="-5" dirty="0">
                <a:latin typeface="Arial MT"/>
                <a:cs typeface="Arial MT"/>
              </a:rPr>
              <a:t>.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5" dirty="0"/>
              <a:t>20</a:t>
            </a:fld>
            <a:endParaRPr spc="-5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64233" y="1056893"/>
            <a:ext cx="5760085" cy="6920865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76200" marR="68580" algn="just">
              <a:lnSpc>
                <a:spcPts val="1380"/>
              </a:lnSpc>
              <a:spcBef>
                <a:spcPts val="195"/>
              </a:spcBef>
            </a:pPr>
            <a:r>
              <a:rPr sz="1200" spc="-5" dirty="0">
                <a:latin typeface="Arial MT"/>
                <a:cs typeface="Arial MT"/>
              </a:rPr>
              <a:t>vulnerabilidades, </a:t>
            </a:r>
            <a:r>
              <a:rPr sz="1200" spc="-10" dirty="0">
                <a:latin typeface="Arial MT"/>
                <a:cs typeface="Arial MT"/>
              </a:rPr>
              <a:t>la </a:t>
            </a:r>
            <a:r>
              <a:rPr sz="1200" spc="-5" dirty="0">
                <a:latin typeface="Arial MT"/>
                <a:cs typeface="Arial MT"/>
              </a:rPr>
              <a:t>evaluación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riesgos, </a:t>
            </a:r>
            <a:r>
              <a:rPr sz="1200" spc="-10" dirty="0">
                <a:latin typeface="Arial MT"/>
                <a:cs typeface="Arial MT"/>
              </a:rPr>
              <a:t>el </a:t>
            </a:r>
            <a:r>
              <a:rPr sz="1200" spc="-5" dirty="0">
                <a:latin typeface="Arial MT"/>
                <a:cs typeface="Arial MT"/>
              </a:rPr>
              <a:t>diseño seguro, realizar auditorías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 cumplimiento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en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los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procesos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y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demás.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7" baseline="27777" dirty="0">
                <a:latin typeface="Arial MT"/>
                <a:cs typeface="Arial MT"/>
                <a:hlinkClick r:id="rId2" action="ppaction://hlinksldjump"/>
              </a:rPr>
              <a:t>9</a:t>
            </a:r>
            <a:endParaRPr sz="1200" baseline="27777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100">
              <a:latin typeface="Arial MT"/>
              <a:cs typeface="Arial MT"/>
            </a:endParaRPr>
          </a:p>
          <a:p>
            <a:pPr marL="76200">
              <a:lnSpc>
                <a:spcPct val="100000"/>
              </a:lnSpc>
            </a:pPr>
            <a:r>
              <a:rPr sz="1200" b="1" spc="-5" dirty="0">
                <a:latin typeface="Arial"/>
                <a:cs typeface="Arial"/>
              </a:rPr>
              <a:t>4.1.6</a:t>
            </a:r>
            <a:r>
              <a:rPr sz="1200" b="1" spc="59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Ciberseguridad</a:t>
            </a:r>
            <a:r>
              <a:rPr sz="1200" b="1" spc="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de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código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abierto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0">
              <a:latin typeface="Arial"/>
              <a:cs typeface="Arial"/>
            </a:endParaRPr>
          </a:p>
          <a:p>
            <a:pPr marL="76200" marR="64769" algn="just">
              <a:lnSpc>
                <a:spcPct val="95800"/>
              </a:lnSpc>
            </a:pPr>
            <a:r>
              <a:rPr sz="1200" spc="-10" dirty="0">
                <a:latin typeface="Arial MT"/>
                <a:cs typeface="Arial MT"/>
              </a:rPr>
              <a:t>Proteger</a:t>
            </a:r>
            <a:r>
              <a:rPr sz="1200" spc="-5" dirty="0">
                <a:latin typeface="Arial MT"/>
                <a:cs typeface="Arial MT"/>
              </a:rPr>
              <a:t> a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las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empresas,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organizaciones</a:t>
            </a:r>
            <a:r>
              <a:rPr sz="1200" dirty="0">
                <a:latin typeface="Arial MT"/>
                <a:cs typeface="Arial MT"/>
              </a:rPr>
              <a:t> y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personas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contra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las</a:t>
            </a:r>
            <a:r>
              <a:rPr sz="1200" spc="-5" dirty="0">
                <a:latin typeface="Arial MT"/>
                <a:cs typeface="Arial MT"/>
              </a:rPr>
              <a:t> amenazas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cibernéticas,</a:t>
            </a:r>
            <a:r>
              <a:rPr sz="1200" spc="5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como</a:t>
            </a:r>
            <a:r>
              <a:rPr sz="1200" spc="4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el</a:t>
            </a:r>
            <a:r>
              <a:rPr sz="1200" spc="3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malware,</a:t>
            </a:r>
            <a:r>
              <a:rPr sz="1200" spc="5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el</a:t>
            </a:r>
            <a:r>
              <a:rPr sz="1200" spc="3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phishing</a:t>
            </a:r>
            <a:r>
              <a:rPr sz="1200" spc="4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y</a:t>
            </a:r>
            <a:r>
              <a:rPr sz="1200" spc="4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las</a:t>
            </a:r>
            <a:r>
              <a:rPr sz="1200" spc="5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filtraciones</a:t>
            </a:r>
            <a:r>
              <a:rPr sz="1200" spc="7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</a:t>
            </a:r>
            <a:r>
              <a:rPr sz="1200" spc="3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datos,</a:t>
            </a:r>
            <a:r>
              <a:rPr sz="1200" spc="5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es</a:t>
            </a:r>
            <a:r>
              <a:rPr sz="1200" spc="4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crucial</a:t>
            </a:r>
            <a:r>
              <a:rPr sz="1200" spc="5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en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la </a:t>
            </a:r>
            <a:r>
              <a:rPr sz="1200" spc="-5" dirty="0">
                <a:latin typeface="Arial MT"/>
                <a:cs typeface="Arial MT"/>
              </a:rPr>
              <a:t>actualidad. Para lograr esto, se dispone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una amplia variedad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herramientas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y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tecnologías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</a:t>
            </a:r>
            <a:r>
              <a:rPr sz="1200" spc="-5" dirty="0">
                <a:latin typeface="Arial MT"/>
                <a:cs typeface="Arial MT"/>
              </a:rPr>
              <a:t> código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abierto.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Las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soluciones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</a:t>
            </a:r>
            <a:r>
              <a:rPr sz="1200" spc="-5" dirty="0">
                <a:latin typeface="Arial MT"/>
                <a:cs typeface="Arial MT"/>
              </a:rPr>
              <a:t> código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abierto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se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están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convirtiendo </a:t>
            </a:r>
            <a:r>
              <a:rPr sz="1200" spc="-10" dirty="0">
                <a:latin typeface="Arial MT"/>
                <a:cs typeface="Arial MT"/>
              </a:rPr>
              <a:t>en </a:t>
            </a:r>
            <a:r>
              <a:rPr sz="1200" spc="-5" dirty="0">
                <a:latin typeface="Arial MT"/>
                <a:cs typeface="Arial MT"/>
              </a:rPr>
              <a:t>una opción popular </a:t>
            </a:r>
            <a:r>
              <a:rPr sz="1200" spc="-10" dirty="0">
                <a:latin typeface="Arial MT"/>
                <a:cs typeface="Arial MT"/>
              </a:rPr>
              <a:t>debido </a:t>
            </a:r>
            <a:r>
              <a:rPr sz="1200" spc="-5" dirty="0">
                <a:latin typeface="Arial MT"/>
                <a:cs typeface="Arial MT"/>
              </a:rPr>
              <a:t>a su rentabilidad </a:t>
            </a:r>
            <a:r>
              <a:rPr sz="1200" dirty="0">
                <a:latin typeface="Arial MT"/>
                <a:cs typeface="Arial MT"/>
              </a:rPr>
              <a:t>y </a:t>
            </a:r>
            <a:r>
              <a:rPr sz="1200" spc="-5" dirty="0">
                <a:latin typeface="Arial MT"/>
                <a:cs typeface="Arial MT"/>
              </a:rPr>
              <a:t>flexibilidad </a:t>
            </a:r>
            <a:r>
              <a:rPr sz="1200" spc="-10" dirty="0">
                <a:latin typeface="Arial MT"/>
                <a:cs typeface="Arial MT"/>
              </a:rPr>
              <a:t>en la </a:t>
            </a:r>
            <a:r>
              <a:rPr sz="1200" spc="-5" dirty="0">
                <a:latin typeface="Arial MT"/>
                <a:cs typeface="Arial MT"/>
              </a:rPr>
              <a:t> protección contra amenazas cibernéticas. </a:t>
            </a:r>
            <a:r>
              <a:rPr sz="1200" dirty="0">
                <a:latin typeface="Arial MT"/>
                <a:cs typeface="Arial MT"/>
              </a:rPr>
              <a:t>A </a:t>
            </a:r>
            <a:r>
              <a:rPr sz="1200" spc="-10" dirty="0">
                <a:latin typeface="Arial MT"/>
                <a:cs typeface="Arial MT"/>
              </a:rPr>
              <a:t>empresas </a:t>
            </a:r>
            <a:r>
              <a:rPr sz="1200" spc="-5" dirty="0">
                <a:latin typeface="Arial MT"/>
                <a:cs typeface="Arial MT"/>
              </a:rPr>
              <a:t>pequeñas se </a:t>
            </a:r>
            <a:r>
              <a:rPr sz="1200" spc="-10" dirty="0">
                <a:latin typeface="Arial MT"/>
                <a:cs typeface="Arial MT"/>
              </a:rPr>
              <a:t>les </a:t>
            </a:r>
            <a:r>
              <a:rPr sz="1200" spc="-5" dirty="0">
                <a:latin typeface="Arial MT"/>
                <a:cs typeface="Arial MT"/>
              </a:rPr>
              <a:t>dificulta </a:t>
            </a:r>
            <a:r>
              <a:rPr sz="1200" spc="-10" dirty="0">
                <a:latin typeface="Arial MT"/>
                <a:cs typeface="Arial MT"/>
              </a:rPr>
              <a:t>la </a:t>
            </a:r>
            <a:r>
              <a:rPr sz="1200" spc="-5" dirty="0">
                <a:latin typeface="Arial MT"/>
                <a:cs typeface="Arial MT"/>
              </a:rPr>
              <a:t> implementación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herramientas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seguridad </a:t>
            </a:r>
            <a:r>
              <a:rPr sz="1200" spc="-10" dirty="0">
                <a:latin typeface="Arial MT"/>
                <a:cs typeface="Arial MT"/>
              </a:rPr>
              <a:t>debido </a:t>
            </a:r>
            <a:r>
              <a:rPr sz="1200" spc="-5" dirty="0">
                <a:latin typeface="Arial MT"/>
                <a:cs typeface="Arial MT"/>
              </a:rPr>
              <a:t>a su </a:t>
            </a:r>
            <a:r>
              <a:rPr sz="1200" spc="-10" dirty="0">
                <a:latin typeface="Arial MT"/>
                <a:cs typeface="Arial MT"/>
              </a:rPr>
              <a:t>alto </a:t>
            </a:r>
            <a:r>
              <a:rPr sz="1200" spc="-5" dirty="0">
                <a:latin typeface="Arial MT"/>
                <a:cs typeface="Arial MT"/>
              </a:rPr>
              <a:t>costo, sin </a:t>
            </a:r>
            <a:r>
              <a:rPr sz="1200" spc="-10" dirty="0">
                <a:latin typeface="Arial MT"/>
                <a:cs typeface="Arial MT"/>
              </a:rPr>
              <a:t>embargo, </a:t>
            </a:r>
            <a:r>
              <a:rPr sz="1200" spc="-5" dirty="0">
                <a:latin typeface="Arial MT"/>
                <a:cs typeface="Arial MT"/>
              </a:rPr>
              <a:t> existen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múltiples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tecnologías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que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pueden</a:t>
            </a:r>
            <a:r>
              <a:rPr sz="1200" spc="-5" dirty="0">
                <a:latin typeface="Arial MT"/>
                <a:cs typeface="Arial MT"/>
              </a:rPr>
              <a:t> robustecer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la</a:t>
            </a:r>
            <a:r>
              <a:rPr sz="1200" spc="-5" dirty="0">
                <a:latin typeface="Arial MT"/>
                <a:cs typeface="Arial MT"/>
              </a:rPr>
              <a:t> seguridad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las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organizaciones,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continuación,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una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lista</a:t>
            </a:r>
            <a:r>
              <a:rPr sz="1200" dirty="0">
                <a:latin typeface="Arial MT"/>
                <a:cs typeface="Arial MT"/>
              </a:rPr>
              <a:t> de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algunas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herramientas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</a:t>
            </a:r>
            <a:r>
              <a:rPr sz="1200" spc="-5" dirty="0">
                <a:latin typeface="Arial MT"/>
                <a:cs typeface="Arial MT"/>
              </a:rPr>
              <a:t> código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abierto: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200">
              <a:latin typeface="Arial MT"/>
              <a:cs typeface="Arial MT"/>
            </a:endParaRPr>
          </a:p>
          <a:p>
            <a:pPr marL="533400" indent="-229235">
              <a:lnSpc>
                <a:spcPct val="100000"/>
              </a:lnSpc>
              <a:buFont typeface="Symbol"/>
              <a:buChar char=""/>
              <a:tabLst>
                <a:tab pos="533400" algn="l"/>
                <a:tab pos="534035" algn="l"/>
              </a:tabLst>
            </a:pPr>
            <a:r>
              <a:rPr sz="1200" spc="-5" dirty="0">
                <a:latin typeface="Arial MT"/>
                <a:cs typeface="Arial MT"/>
              </a:rPr>
              <a:t>Supervisión</a:t>
            </a:r>
            <a:r>
              <a:rPr sz="1200" spc="-10" dirty="0">
                <a:latin typeface="Arial MT"/>
                <a:cs typeface="Arial MT"/>
              </a:rPr>
              <a:t> de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la</a:t>
            </a:r>
            <a:r>
              <a:rPr sz="1200" spc="-5" dirty="0">
                <a:latin typeface="Arial MT"/>
                <a:cs typeface="Arial MT"/>
              </a:rPr>
              <a:t> seguridad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la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red: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Zeek</a:t>
            </a:r>
            <a:endParaRPr sz="1200">
              <a:latin typeface="Arial MT"/>
              <a:cs typeface="Arial MT"/>
            </a:endParaRPr>
          </a:p>
          <a:p>
            <a:pPr marL="533400" indent="-229235">
              <a:lnSpc>
                <a:spcPct val="100000"/>
              </a:lnSpc>
              <a:spcBef>
                <a:spcPts val="20"/>
              </a:spcBef>
              <a:buFont typeface="Symbol"/>
              <a:buChar char=""/>
              <a:tabLst>
                <a:tab pos="533400" algn="l"/>
                <a:tab pos="534035" algn="l"/>
              </a:tabLst>
            </a:pPr>
            <a:r>
              <a:rPr sz="1200" spc="-5" dirty="0">
                <a:latin typeface="Arial MT"/>
                <a:cs typeface="Arial MT"/>
              </a:rPr>
              <a:t>Antivirus: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Clam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AV</a:t>
            </a:r>
            <a:endParaRPr sz="1200">
              <a:latin typeface="Arial MT"/>
              <a:cs typeface="Arial MT"/>
            </a:endParaRPr>
          </a:p>
          <a:p>
            <a:pPr marL="533400" indent="-229235">
              <a:lnSpc>
                <a:spcPct val="100000"/>
              </a:lnSpc>
              <a:spcBef>
                <a:spcPts val="25"/>
              </a:spcBef>
              <a:buFont typeface="Symbol"/>
              <a:buChar char=""/>
              <a:tabLst>
                <a:tab pos="533400" algn="l"/>
                <a:tab pos="534035" algn="l"/>
              </a:tabLst>
            </a:pPr>
            <a:r>
              <a:rPr sz="1200" spc="-5" dirty="0">
                <a:latin typeface="Arial MT"/>
                <a:cs typeface="Arial MT"/>
              </a:rPr>
              <a:t>Análisis</a:t>
            </a:r>
            <a:r>
              <a:rPr sz="1200" spc="-10" dirty="0">
                <a:latin typeface="Arial MT"/>
                <a:cs typeface="Arial MT"/>
              </a:rPr>
              <a:t> de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vulnerabilidades: </a:t>
            </a:r>
            <a:r>
              <a:rPr sz="1200" dirty="0">
                <a:latin typeface="Arial MT"/>
                <a:cs typeface="Arial MT"/>
              </a:rPr>
              <a:t>OpenVAS</a:t>
            </a:r>
            <a:endParaRPr sz="1200">
              <a:latin typeface="Arial MT"/>
              <a:cs typeface="Arial MT"/>
            </a:endParaRPr>
          </a:p>
          <a:p>
            <a:pPr marL="533400" indent="-229235">
              <a:lnSpc>
                <a:spcPct val="100000"/>
              </a:lnSpc>
              <a:spcBef>
                <a:spcPts val="15"/>
              </a:spcBef>
              <a:buFont typeface="Symbol"/>
              <a:buChar char=""/>
              <a:tabLst>
                <a:tab pos="533400" algn="l"/>
                <a:tab pos="534035" algn="l"/>
              </a:tabLst>
            </a:pPr>
            <a:r>
              <a:rPr sz="1200" spc="-5" dirty="0">
                <a:latin typeface="Arial MT"/>
                <a:cs typeface="Arial MT"/>
              </a:rPr>
              <a:t>Respuesta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incidentes: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TheHive</a:t>
            </a:r>
            <a:endParaRPr sz="1200">
              <a:latin typeface="Arial MT"/>
              <a:cs typeface="Arial MT"/>
            </a:endParaRPr>
          </a:p>
          <a:p>
            <a:pPr marL="533400" indent="-229235">
              <a:lnSpc>
                <a:spcPct val="100000"/>
              </a:lnSpc>
              <a:spcBef>
                <a:spcPts val="25"/>
              </a:spcBef>
              <a:buFont typeface="Symbol"/>
              <a:buChar char=""/>
              <a:tabLst>
                <a:tab pos="533400" algn="l"/>
                <a:tab pos="534035" algn="l"/>
              </a:tabLst>
            </a:pPr>
            <a:r>
              <a:rPr sz="1200" spc="-5" dirty="0">
                <a:latin typeface="Arial MT"/>
                <a:cs typeface="Arial MT"/>
              </a:rPr>
              <a:t>Dispositivo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de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seguridad: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PFSense</a:t>
            </a:r>
            <a:endParaRPr sz="1200">
              <a:latin typeface="Arial MT"/>
              <a:cs typeface="Arial MT"/>
            </a:endParaRPr>
          </a:p>
          <a:p>
            <a:pPr marL="533400" indent="-229235">
              <a:lnSpc>
                <a:spcPct val="100000"/>
              </a:lnSpc>
              <a:spcBef>
                <a:spcPts val="20"/>
              </a:spcBef>
              <a:buFont typeface="Symbol"/>
              <a:buChar char=""/>
              <a:tabLst>
                <a:tab pos="533400" algn="l"/>
                <a:tab pos="534035" algn="l"/>
              </a:tabLst>
            </a:pPr>
            <a:r>
              <a:rPr sz="1200" spc="-5" dirty="0">
                <a:latin typeface="Arial MT"/>
                <a:cs typeface="Arial MT"/>
              </a:rPr>
              <a:t>Análisis:</a:t>
            </a:r>
            <a:r>
              <a:rPr sz="1200" spc="-3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Elástico</a:t>
            </a:r>
            <a:endParaRPr sz="1200">
              <a:latin typeface="Arial MT"/>
              <a:cs typeface="Arial MT"/>
            </a:endParaRPr>
          </a:p>
          <a:p>
            <a:pPr marL="533400" indent="-229235">
              <a:lnSpc>
                <a:spcPct val="100000"/>
              </a:lnSpc>
              <a:spcBef>
                <a:spcPts val="20"/>
              </a:spcBef>
              <a:buFont typeface="Symbol"/>
              <a:buChar char=""/>
              <a:tabLst>
                <a:tab pos="533400" algn="l"/>
                <a:tab pos="534035" algn="l"/>
              </a:tabLst>
            </a:pPr>
            <a:r>
              <a:rPr sz="1200" spc="-5" dirty="0">
                <a:latin typeface="Arial MT"/>
                <a:cs typeface="Arial MT"/>
              </a:rPr>
              <a:t>Visibilidad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de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endpoint: Osquery</a:t>
            </a:r>
            <a:endParaRPr sz="1200">
              <a:latin typeface="Arial MT"/>
              <a:cs typeface="Arial MT"/>
            </a:endParaRPr>
          </a:p>
          <a:p>
            <a:pPr marL="533400" indent="-229235">
              <a:lnSpc>
                <a:spcPct val="100000"/>
              </a:lnSpc>
              <a:spcBef>
                <a:spcPts val="20"/>
              </a:spcBef>
              <a:buFont typeface="Symbol"/>
              <a:buChar char=""/>
              <a:tabLst>
                <a:tab pos="533400" algn="l"/>
                <a:tab pos="534035" algn="l"/>
              </a:tabLst>
            </a:pPr>
            <a:r>
              <a:rPr sz="1200" spc="-10" dirty="0">
                <a:latin typeface="Arial MT"/>
                <a:cs typeface="Arial MT"/>
              </a:rPr>
              <a:t>Captura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y </a:t>
            </a:r>
            <a:r>
              <a:rPr sz="1200" spc="-5" dirty="0">
                <a:latin typeface="Arial MT"/>
                <a:cs typeface="Arial MT"/>
              </a:rPr>
              <a:t>búsqueda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de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paquetes:</a:t>
            </a:r>
            <a:r>
              <a:rPr sz="1200" dirty="0">
                <a:latin typeface="Arial MT"/>
                <a:cs typeface="Arial MT"/>
              </a:rPr>
              <a:t> Arkime</a:t>
            </a:r>
            <a:endParaRPr sz="1200">
              <a:latin typeface="Arial MT"/>
              <a:cs typeface="Arial MT"/>
            </a:endParaRPr>
          </a:p>
          <a:p>
            <a:pPr marL="533400" indent="-229235">
              <a:lnSpc>
                <a:spcPct val="100000"/>
              </a:lnSpc>
              <a:spcBef>
                <a:spcPts val="20"/>
              </a:spcBef>
              <a:buFont typeface="Symbol"/>
              <a:buChar char=""/>
              <a:tabLst>
                <a:tab pos="533400" algn="l"/>
                <a:tab pos="534035" algn="l"/>
              </a:tabLst>
            </a:pPr>
            <a:r>
              <a:rPr sz="1200" spc="-5" dirty="0">
                <a:latin typeface="Arial MT"/>
                <a:cs typeface="Arial MT"/>
              </a:rPr>
              <a:t>XDR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y SIEM: </a:t>
            </a:r>
            <a:r>
              <a:rPr sz="1200" spc="-5" dirty="0">
                <a:latin typeface="Arial MT"/>
                <a:cs typeface="Arial MT"/>
              </a:rPr>
              <a:t>Wazuh,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Alien Vault</a:t>
            </a:r>
            <a:r>
              <a:rPr sz="1200" dirty="0">
                <a:latin typeface="Arial MT"/>
                <a:cs typeface="Arial MT"/>
              </a:rPr>
              <a:t> Ossim</a:t>
            </a:r>
            <a:endParaRPr sz="1200">
              <a:latin typeface="Arial MT"/>
              <a:cs typeface="Arial MT"/>
            </a:endParaRPr>
          </a:p>
          <a:p>
            <a:pPr marL="533400" indent="-229235">
              <a:lnSpc>
                <a:spcPct val="100000"/>
              </a:lnSpc>
              <a:spcBef>
                <a:spcPts val="20"/>
              </a:spcBef>
              <a:buFont typeface="Symbol"/>
              <a:buChar char=""/>
              <a:tabLst>
                <a:tab pos="533400" algn="l"/>
                <a:tab pos="534035" algn="l"/>
              </a:tabLst>
            </a:pPr>
            <a:r>
              <a:rPr sz="1200" spc="-5" dirty="0">
                <a:latin typeface="Arial MT"/>
                <a:cs typeface="Arial MT"/>
              </a:rPr>
              <a:t>Respuesta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forense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e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incidentes: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Velociraptor</a:t>
            </a:r>
            <a:endParaRPr sz="1200">
              <a:latin typeface="Arial MT"/>
              <a:cs typeface="Arial MT"/>
            </a:endParaRPr>
          </a:p>
          <a:p>
            <a:pPr marL="533400" indent="-229235">
              <a:lnSpc>
                <a:spcPct val="100000"/>
              </a:lnSpc>
              <a:spcBef>
                <a:spcPts val="40"/>
              </a:spcBef>
              <a:buFont typeface="Symbol"/>
              <a:buChar char=""/>
              <a:tabLst>
                <a:tab pos="533400" algn="l"/>
                <a:tab pos="534035" algn="l"/>
              </a:tabLst>
            </a:pPr>
            <a:r>
              <a:rPr sz="1200" spc="-5" dirty="0">
                <a:latin typeface="Arial MT"/>
                <a:cs typeface="Arial MT"/>
              </a:rPr>
              <a:t>Inteligencia</a:t>
            </a:r>
            <a:r>
              <a:rPr sz="1200" spc="-10" dirty="0">
                <a:latin typeface="Arial MT"/>
                <a:cs typeface="Arial MT"/>
              </a:rPr>
              <a:t> de </a:t>
            </a:r>
            <a:r>
              <a:rPr sz="1200" spc="-5" dirty="0">
                <a:latin typeface="Arial MT"/>
                <a:cs typeface="Arial MT"/>
              </a:rPr>
              <a:t>amenazas: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proyecto </a:t>
            </a:r>
            <a:r>
              <a:rPr sz="1200" dirty="0">
                <a:latin typeface="Arial MT"/>
                <a:cs typeface="Arial MT"/>
              </a:rPr>
              <a:t>MISP</a:t>
            </a:r>
            <a:endParaRPr sz="1200">
              <a:latin typeface="Arial MT"/>
              <a:cs typeface="Arial MT"/>
            </a:endParaRPr>
          </a:p>
          <a:p>
            <a:pPr marL="533400" indent="-229235">
              <a:lnSpc>
                <a:spcPct val="100000"/>
              </a:lnSpc>
              <a:spcBef>
                <a:spcPts val="20"/>
              </a:spcBef>
              <a:buFont typeface="Symbol"/>
              <a:buChar char=""/>
              <a:tabLst>
                <a:tab pos="533400" algn="l"/>
                <a:tab pos="534035" algn="l"/>
              </a:tabLst>
            </a:pPr>
            <a:r>
              <a:rPr sz="1200" spc="-5" dirty="0">
                <a:latin typeface="Arial MT"/>
                <a:cs typeface="Arial MT"/>
              </a:rPr>
              <a:t>Sistema operativo </a:t>
            </a:r>
            <a:r>
              <a:rPr sz="1200" dirty="0">
                <a:latin typeface="Arial MT"/>
                <a:cs typeface="Arial MT"/>
              </a:rPr>
              <a:t>de</a:t>
            </a:r>
            <a:r>
              <a:rPr sz="1200" spc="-5" dirty="0">
                <a:latin typeface="Arial MT"/>
                <a:cs typeface="Arial MT"/>
              </a:rPr>
              <a:t> seguridad: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Kali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Linux,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Parrot</a:t>
            </a:r>
            <a:endParaRPr sz="1200">
              <a:latin typeface="Arial MT"/>
              <a:cs typeface="Arial MT"/>
            </a:endParaRPr>
          </a:p>
          <a:p>
            <a:pPr marL="533400" indent="-229235">
              <a:lnSpc>
                <a:spcPct val="100000"/>
              </a:lnSpc>
              <a:spcBef>
                <a:spcPts val="25"/>
              </a:spcBef>
              <a:buFont typeface="Symbol"/>
              <a:buChar char=""/>
              <a:tabLst>
                <a:tab pos="533400" algn="l"/>
                <a:tab pos="534035" algn="l"/>
              </a:tabLst>
            </a:pPr>
            <a:r>
              <a:rPr sz="1200" spc="-5" dirty="0">
                <a:latin typeface="Arial MT"/>
                <a:cs typeface="Arial MT"/>
              </a:rPr>
              <a:t>Gestión</a:t>
            </a:r>
            <a:r>
              <a:rPr sz="1200" spc="-10" dirty="0">
                <a:latin typeface="Arial MT"/>
                <a:cs typeface="Arial MT"/>
              </a:rPr>
              <a:t> de </a:t>
            </a:r>
            <a:r>
              <a:rPr sz="1200" spc="-5" dirty="0">
                <a:latin typeface="Arial MT"/>
                <a:cs typeface="Arial MT"/>
              </a:rPr>
              <a:t>identidad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y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acceso: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OpenIAM</a:t>
            </a:r>
            <a:endParaRPr sz="1200">
              <a:latin typeface="Arial MT"/>
              <a:cs typeface="Arial MT"/>
            </a:endParaRPr>
          </a:p>
          <a:p>
            <a:pPr marL="533400" indent="-229235">
              <a:lnSpc>
                <a:spcPct val="100000"/>
              </a:lnSpc>
              <a:spcBef>
                <a:spcPts val="15"/>
              </a:spcBef>
              <a:buFont typeface="Symbol"/>
              <a:buChar char=""/>
              <a:tabLst>
                <a:tab pos="533400" algn="l"/>
                <a:tab pos="534035" algn="l"/>
              </a:tabLst>
            </a:pPr>
            <a:r>
              <a:rPr sz="1200" spc="-5" dirty="0">
                <a:latin typeface="Arial MT"/>
                <a:cs typeface="Arial MT"/>
              </a:rPr>
              <a:t>Análisis</a:t>
            </a:r>
            <a:r>
              <a:rPr sz="1200" spc="-10" dirty="0">
                <a:latin typeface="Arial MT"/>
                <a:cs typeface="Arial MT"/>
              </a:rPr>
              <a:t> de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malware: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Yara</a:t>
            </a:r>
            <a:endParaRPr sz="1200">
              <a:latin typeface="Arial MT"/>
              <a:cs typeface="Arial MT"/>
            </a:endParaRPr>
          </a:p>
          <a:p>
            <a:pPr marL="533400" indent="-229235">
              <a:lnSpc>
                <a:spcPct val="100000"/>
              </a:lnSpc>
              <a:spcBef>
                <a:spcPts val="25"/>
              </a:spcBef>
              <a:buFont typeface="Symbol"/>
              <a:buChar char=""/>
              <a:tabLst>
                <a:tab pos="533400" algn="l"/>
                <a:tab pos="534035" algn="l"/>
              </a:tabLst>
            </a:pPr>
            <a:r>
              <a:rPr sz="1200" spc="-5" dirty="0">
                <a:latin typeface="Arial MT"/>
                <a:cs typeface="Arial MT"/>
              </a:rPr>
              <a:t>VPN: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Protección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de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cables</a:t>
            </a:r>
            <a:endParaRPr sz="1200">
              <a:latin typeface="Arial MT"/>
              <a:cs typeface="Arial MT"/>
            </a:endParaRPr>
          </a:p>
          <a:p>
            <a:pPr marL="533400" indent="-229235">
              <a:lnSpc>
                <a:spcPct val="100000"/>
              </a:lnSpc>
              <a:spcBef>
                <a:spcPts val="15"/>
              </a:spcBef>
              <a:buFont typeface="Symbol"/>
              <a:buChar char=""/>
              <a:tabLst>
                <a:tab pos="533400" algn="l"/>
                <a:tab pos="534035" algn="l"/>
              </a:tabLst>
            </a:pPr>
            <a:r>
              <a:rPr sz="1200" spc="-5" dirty="0">
                <a:latin typeface="Arial MT"/>
                <a:cs typeface="Arial MT"/>
              </a:rPr>
              <a:t>HID:</a:t>
            </a:r>
            <a:r>
              <a:rPr sz="1200" spc="-4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OSSEC</a:t>
            </a:r>
            <a:endParaRPr sz="1200">
              <a:latin typeface="Arial MT"/>
              <a:cs typeface="Arial MT"/>
            </a:endParaRPr>
          </a:p>
          <a:p>
            <a:pPr marL="533400" indent="-229235">
              <a:lnSpc>
                <a:spcPct val="100000"/>
              </a:lnSpc>
              <a:spcBef>
                <a:spcPts val="20"/>
              </a:spcBef>
              <a:buFont typeface="Symbol"/>
              <a:buChar char=""/>
              <a:tabLst>
                <a:tab pos="533400" algn="l"/>
                <a:tab pos="534035" algn="l"/>
              </a:tabLst>
            </a:pPr>
            <a:r>
              <a:rPr sz="1200" spc="-5" dirty="0">
                <a:latin typeface="Arial MT"/>
                <a:cs typeface="Arial MT"/>
              </a:rPr>
              <a:t>IDS/IPS: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Suricata</a:t>
            </a:r>
            <a:endParaRPr sz="1200">
              <a:latin typeface="Arial MT"/>
              <a:cs typeface="Arial MT"/>
            </a:endParaRPr>
          </a:p>
          <a:p>
            <a:pPr marL="533400" indent="-229235">
              <a:lnSpc>
                <a:spcPct val="100000"/>
              </a:lnSpc>
              <a:spcBef>
                <a:spcPts val="25"/>
              </a:spcBef>
              <a:buFont typeface="Symbol"/>
              <a:buChar char=""/>
              <a:tabLst>
                <a:tab pos="533400" algn="l"/>
                <a:tab pos="534035" algn="l"/>
              </a:tabLst>
            </a:pPr>
            <a:r>
              <a:rPr sz="1200" spc="-5" dirty="0">
                <a:latin typeface="Arial MT"/>
                <a:cs typeface="Arial MT"/>
              </a:rPr>
              <a:t>Antiphishing: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informe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de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phishing</a:t>
            </a:r>
            <a:endParaRPr sz="1200">
              <a:latin typeface="Arial MT"/>
              <a:cs typeface="Arial MT"/>
            </a:endParaRPr>
          </a:p>
          <a:p>
            <a:pPr marL="533400" indent="-229235">
              <a:lnSpc>
                <a:spcPct val="100000"/>
              </a:lnSpc>
              <a:spcBef>
                <a:spcPts val="20"/>
              </a:spcBef>
              <a:buFont typeface="Symbol"/>
              <a:buChar char=""/>
              <a:tabLst>
                <a:tab pos="533400" algn="l"/>
                <a:tab pos="534035" algn="l"/>
              </a:tabLst>
            </a:pPr>
            <a:r>
              <a:rPr sz="1200" spc="-5" dirty="0">
                <a:latin typeface="Arial MT"/>
                <a:cs typeface="Arial MT"/>
              </a:rPr>
              <a:t>Gestión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registros: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Graylog</a:t>
            </a:r>
            <a:endParaRPr sz="1200">
              <a:latin typeface="Arial MT"/>
              <a:cs typeface="Arial MT"/>
            </a:endParaRPr>
          </a:p>
          <a:p>
            <a:pPr marL="533400" indent="-229235">
              <a:lnSpc>
                <a:spcPct val="100000"/>
              </a:lnSpc>
              <a:spcBef>
                <a:spcPts val="20"/>
              </a:spcBef>
              <a:buFont typeface="Symbol"/>
              <a:buChar char=""/>
              <a:tabLst>
                <a:tab pos="533400" algn="l"/>
                <a:tab pos="534035" algn="l"/>
              </a:tabLst>
            </a:pPr>
            <a:r>
              <a:rPr sz="1200" spc="-5" dirty="0">
                <a:latin typeface="Arial MT"/>
                <a:cs typeface="Arial MT"/>
              </a:rPr>
              <a:t>DevOps:</a:t>
            </a:r>
            <a:r>
              <a:rPr sz="1200" spc="-3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trivialidades</a:t>
            </a:r>
            <a:endParaRPr sz="1200">
              <a:latin typeface="Arial MT"/>
              <a:cs typeface="Arial MT"/>
            </a:endParaRPr>
          </a:p>
          <a:p>
            <a:pPr marL="533400" indent="-229235">
              <a:lnSpc>
                <a:spcPct val="100000"/>
              </a:lnSpc>
              <a:spcBef>
                <a:spcPts val="20"/>
              </a:spcBef>
              <a:buFont typeface="Symbol"/>
              <a:buChar char=""/>
              <a:tabLst>
                <a:tab pos="533400" algn="l"/>
                <a:tab pos="534035" algn="l"/>
              </a:tabLst>
            </a:pPr>
            <a:r>
              <a:rPr sz="1200" spc="-5" dirty="0">
                <a:latin typeface="Arial MT"/>
                <a:cs typeface="Arial MT"/>
              </a:rPr>
              <a:t>EDR: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OpenEDR</a:t>
            </a:r>
            <a:endParaRPr sz="1200">
              <a:latin typeface="Arial MT"/>
              <a:cs typeface="Arial MT"/>
            </a:endParaRPr>
          </a:p>
          <a:p>
            <a:pPr marL="533400" indent="-229235">
              <a:lnSpc>
                <a:spcPct val="100000"/>
              </a:lnSpc>
              <a:spcBef>
                <a:spcPts val="20"/>
              </a:spcBef>
              <a:buFont typeface="Symbol"/>
              <a:buChar char=""/>
              <a:tabLst>
                <a:tab pos="533400" algn="l"/>
                <a:tab pos="534035" algn="l"/>
              </a:tabLst>
            </a:pPr>
            <a:r>
              <a:rPr sz="1200" spc="-10" dirty="0">
                <a:latin typeface="Arial MT"/>
                <a:cs typeface="Arial MT"/>
              </a:rPr>
              <a:t>Pruebas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penetración: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Metasploit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440561" y="8467724"/>
            <a:ext cx="1829435" cy="7620"/>
          </a:xfrm>
          <a:custGeom>
            <a:avLst/>
            <a:gdLst/>
            <a:ahLst/>
            <a:cxnLst/>
            <a:rect l="l" t="t" r="r" b="b"/>
            <a:pathLst>
              <a:path w="1829435" h="7620">
                <a:moveTo>
                  <a:pt x="1829435" y="0"/>
                </a:moveTo>
                <a:lnTo>
                  <a:pt x="0" y="0"/>
                </a:lnTo>
                <a:lnTo>
                  <a:pt x="0" y="7620"/>
                </a:lnTo>
                <a:lnTo>
                  <a:pt x="1829435" y="7620"/>
                </a:lnTo>
                <a:lnTo>
                  <a:pt x="182943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427733" y="8518525"/>
            <a:ext cx="72390" cy="12636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50" spc="5" dirty="0">
                <a:latin typeface="Arial MT"/>
                <a:cs typeface="Arial MT"/>
              </a:rPr>
              <a:t>9</a:t>
            </a:r>
            <a:endParaRPr sz="650">
              <a:latin typeface="Arial MT"/>
              <a:cs typeface="Arial MT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5" dirty="0"/>
              <a:t>21</a:t>
            </a:fld>
            <a:endParaRPr spc="-5" dirty="0"/>
          </a:p>
        </p:txBody>
      </p:sp>
      <p:sp>
        <p:nvSpPr>
          <p:cNvPr id="5" name="object 5"/>
          <p:cNvSpPr txBox="1"/>
          <p:nvPr/>
        </p:nvSpPr>
        <p:spPr>
          <a:xfrm>
            <a:off x="1567814" y="8521445"/>
            <a:ext cx="549338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" dirty="0">
                <a:latin typeface="Arial MT"/>
                <a:cs typeface="Arial MT"/>
              </a:rPr>
              <a:t>GÓMEZ</a:t>
            </a:r>
            <a:r>
              <a:rPr sz="1000" spc="47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MORALES,</a:t>
            </a:r>
            <a:r>
              <a:rPr sz="1000" spc="47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Gianncarlo</a:t>
            </a:r>
            <a:r>
              <a:rPr sz="1000" spc="47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Gustavo.</a:t>
            </a:r>
            <a:r>
              <a:rPr sz="1000" spc="47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Principios</a:t>
            </a:r>
            <a:r>
              <a:rPr sz="1000" spc="47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para</a:t>
            </a:r>
            <a:r>
              <a:rPr sz="1000" spc="47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una</a:t>
            </a:r>
            <a:r>
              <a:rPr sz="1000" spc="45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adecuada</a:t>
            </a:r>
            <a:r>
              <a:rPr sz="1000" spc="47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arquitectura</a:t>
            </a:r>
            <a:r>
              <a:rPr sz="1000" spc="470" dirty="0">
                <a:latin typeface="Arial MT"/>
                <a:cs typeface="Arial MT"/>
              </a:rPr>
              <a:t> </a:t>
            </a:r>
            <a:r>
              <a:rPr sz="1000" spc="-15" dirty="0">
                <a:latin typeface="Arial MT"/>
                <a:cs typeface="Arial MT"/>
              </a:rPr>
              <a:t>de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27733" y="8668702"/>
            <a:ext cx="5638800" cy="32258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>
              <a:lnSpc>
                <a:spcPts val="1140"/>
              </a:lnSpc>
              <a:spcBef>
                <a:spcPts val="185"/>
              </a:spcBef>
            </a:pPr>
            <a:r>
              <a:rPr sz="1000" spc="-5" dirty="0">
                <a:latin typeface="Arial MT"/>
                <a:cs typeface="Arial MT"/>
              </a:rPr>
              <a:t>ciberseguridad</a:t>
            </a:r>
            <a:r>
              <a:rPr sz="1000" spc="10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|</a:t>
            </a:r>
            <a:r>
              <a:rPr sz="1000" spc="8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Conexión</a:t>
            </a:r>
            <a:r>
              <a:rPr sz="1000" spc="9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ESAN.</a:t>
            </a:r>
            <a:r>
              <a:rPr sz="1000" spc="12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ESAN</a:t>
            </a:r>
            <a:r>
              <a:rPr sz="1000" spc="10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Graduate</a:t>
            </a:r>
            <a:r>
              <a:rPr sz="1000" spc="11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School</a:t>
            </a:r>
            <a:r>
              <a:rPr sz="1000" spc="8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of</a:t>
            </a:r>
            <a:r>
              <a:rPr sz="1000" spc="11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Business</a:t>
            </a:r>
            <a:r>
              <a:rPr sz="1000" spc="10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-</a:t>
            </a:r>
            <a:r>
              <a:rPr sz="1000" spc="120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ESAN</a:t>
            </a:r>
            <a:r>
              <a:rPr sz="1000" spc="10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[página</a:t>
            </a:r>
            <a:r>
              <a:rPr sz="1000" spc="10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web].</a:t>
            </a:r>
            <a:r>
              <a:rPr sz="1000" spc="11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(12, </a:t>
            </a:r>
            <a:r>
              <a:rPr sz="1000" spc="-26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agosto,</a:t>
            </a:r>
            <a:r>
              <a:rPr sz="1000" spc="-5" dirty="0">
                <a:latin typeface="Arial MT"/>
                <a:cs typeface="Arial MT"/>
              </a:rPr>
              <a:t> 2021).</a:t>
            </a:r>
            <a:endParaRPr sz="10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38833" y="1056893"/>
            <a:ext cx="5815330" cy="61690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02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 MT"/>
                <a:cs typeface="Arial MT"/>
              </a:rPr>
              <a:t>a.</a:t>
            </a:r>
            <a:r>
              <a:rPr sz="1200" spc="8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NMAP</a:t>
            </a:r>
            <a:r>
              <a:rPr sz="1200" spc="-7" baseline="27777" dirty="0">
                <a:latin typeface="Arial MT"/>
                <a:cs typeface="Arial MT"/>
                <a:hlinkClick r:id="rId2" action="ppaction://hlinksldjump"/>
              </a:rPr>
              <a:t>10</a:t>
            </a:r>
            <a:endParaRPr sz="1200" baseline="27777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200">
              <a:latin typeface="Arial MT"/>
              <a:cs typeface="Arial MT"/>
            </a:endParaRPr>
          </a:p>
          <a:p>
            <a:pPr marL="101600" marR="93980" algn="just">
              <a:lnSpc>
                <a:spcPct val="95800"/>
              </a:lnSpc>
            </a:pPr>
            <a:r>
              <a:rPr sz="1200" spc="-5" dirty="0">
                <a:latin typeface="Arial MT"/>
                <a:cs typeface="Arial MT"/>
              </a:rPr>
              <a:t>Estas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herramientas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ofrecen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una</a:t>
            </a:r>
            <a:r>
              <a:rPr sz="1200" spc="-5" dirty="0">
                <a:latin typeface="Arial MT"/>
                <a:cs typeface="Arial MT"/>
              </a:rPr>
              <a:t> solución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eficiente</a:t>
            </a:r>
            <a:r>
              <a:rPr sz="1200" dirty="0">
                <a:latin typeface="Arial MT"/>
                <a:cs typeface="Arial MT"/>
              </a:rPr>
              <a:t> y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rentable,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desarrolladas</a:t>
            </a:r>
            <a:r>
              <a:rPr sz="1200" dirty="0">
                <a:latin typeface="Arial MT"/>
                <a:cs typeface="Arial MT"/>
              </a:rPr>
              <a:t> y 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mantenidas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por</a:t>
            </a:r>
            <a:r>
              <a:rPr sz="1200" spc="-5" dirty="0">
                <a:latin typeface="Arial MT"/>
                <a:cs typeface="Arial MT"/>
              </a:rPr>
              <a:t> una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comunidad</a:t>
            </a:r>
            <a:r>
              <a:rPr sz="1200" dirty="0">
                <a:latin typeface="Arial MT"/>
                <a:cs typeface="Arial MT"/>
              </a:rPr>
              <a:t> de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voluntarios</a:t>
            </a:r>
            <a:r>
              <a:rPr sz="1200" spc="-5" dirty="0">
                <a:latin typeface="Arial MT"/>
                <a:cs typeface="Arial MT"/>
              </a:rPr>
              <a:t> que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actualizan</a:t>
            </a:r>
            <a:r>
              <a:rPr sz="1200" dirty="0">
                <a:latin typeface="Arial MT"/>
                <a:cs typeface="Arial MT"/>
              </a:rPr>
              <a:t> y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mejoran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constantemente su funcionamiento para enfrentar </a:t>
            </a:r>
            <a:r>
              <a:rPr sz="1200" dirty="0">
                <a:latin typeface="Arial MT"/>
                <a:cs typeface="Arial MT"/>
              </a:rPr>
              <a:t>el </a:t>
            </a:r>
            <a:r>
              <a:rPr sz="1200" spc="-5" dirty="0">
                <a:latin typeface="Arial MT"/>
                <a:cs typeface="Arial MT"/>
              </a:rPr>
              <a:t>panorama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amenazas </a:t>
            </a:r>
            <a:r>
              <a:rPr sz="1200" spc="-10" dirty="0">
                <a:latin typeface="Arial MT"/>
                <a:cs typeface="Arial MT"/>
              </a:rPr>
              <a:t>en </a:t>
            </a:r>
            <a:r>
              <a:rPr sz="1200" spc="-5" dirty="0">
                <a:latin typeface="Arial MT"/>
                <a:cs typeface="Arial MT"/>
              </a:rPr>
              <a:t> evolución.</a:t>
            </a:r>
            <a:r>
              <a:rPr sz="1200" spc="-4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Además,</a:t>
            </a:r>
            <a:r>
              <a:rPr sz="1200" spc="-4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pueden</a:t>
            </a:r>
            <a:r>
              <a:rPr sz="1200" spc="-5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ser</a:t>
            </a:r>
            <a:r>
              <a:rPr sz="1200" spc="-5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fácilmente</a:t>
            </a:r>
            <a:r>
              <a:rPr sz="1200" spc="-6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personalizadas</a:t>
            </a:r>
            <a:r>
              <a:rPr sz="1200" spc="-4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e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integradas</a:t>
            </a:r>
            <a:r>
              <a:rPr sz="1200" spc="-4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en</a:t>
            </a:r>
            <a:r>
              <a:rPr sz="1200" spc="-6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sistemas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existentes, </a:t>
            </a:r>
            <a:r>
              <a:rPr sz="1200" dirty="0">
                <a:latin typeface="Arial MT"/>
                <a:cs typeface="Arial MT"/>
              </a:rPr>
              <a:t>y </a:t>
            </a:r>
            <a:r>
              <a:rPr sz="1200" spc="-10" dirty="0">
                <a:latin typeface="Arial MT"/>
                <a:cs typeface="Arial MT"/>
              </a:rPr>
              <a:t>cuentan </a:t>
            </a:r>
            <a:r>
              <a:rPr sz="1200" spc="-5" dirty="0">
                <a:latin typeface="Arial MT"/>
                <a:cs typeface="Arial MT"/>
              </a:rPr>
              <a:t>con una variedad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características para adaptarse a </a:t>
            </a:r>
            <a:r>
              <a:rPr sz="1200" spc="-10" dirty="0">
                <a:latin typeface="Arial MT"/>
                <a:cs typeface="Arial MT"/>
              </a:rPr>
              <a:t>las </a:t>
            </a:r>
            <a:r>
              <a:rPr sz="1200" spc="-5" dirty="0">
                <a:latin typeface="Arial MT"/>
                <a:cs typeface="Arial MT"/>
              </a:rPr>
              <a:t> necesidades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específicas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</a:t>
            </a:r>
            <a:r>
              <a:rPr sz="1200" spc="-5" dirty="0">
                <a:latin typeface="Arial MT"/>
                <a:cs typeface="Arial MT"/>
              </a:rPr>
              <a:t> cada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organización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o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individuo.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En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definitiva,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las </a:t>
            </a:r>
            <a:r>
              <a:rPr sz="1200" spc="-5" dirty="0">
                <a:latin typeface="Arial MT"/>
                <a:cs typeface="Arial MT"/>
              </a:rPr>
              <a:t> herramientas </a:t>
            </a:r>
            <a:r>
              <a:rPr sz="120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ciberseguridad </a:t>
            </a:r>
            <a:r>
              <a:rPr sz="120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código abierto </a:t>
            </a:r>
            <a:r>
              <a:rPr sz="1200" dirty="0">
                <a:latin typeface="Arial MT"/>
                <a:cs typeface="Arial MT"/>
              </a:rPr>
              <a:t>pueden </a:t>
            </a:r>
            <a:r>
              <a:rPr sz="1200" spc="-5" dirty="0">
                <a:latin typeface="Arial MT"/>
                <a:cs typeface="Arial MT"/>
              </a:rPr>
              <a:t>formar parte importante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la</a:t>
            </a:r>
            <a:r>
              <a:rPr sz="1200" spc="-5" dirty="0">
                <a:latin typeface="Arial MT"/>
                <a:cs typeface="Arial MT"/>
              </a:rPr>
              <a:t> estrategia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</a:t>
            </a:r>
            <a:r>
              <a:rPr sz="1200" spc="-5" dirty="0">
                <a:latin typeface="Arial MT"/>
                <a:cs typeface="Arial MT"/>
              </a:rPr>
              <a:t> ciberseguridad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</a:t>
            </a:r>
            <a:r>
              <a:rPr sz="1200" spc="-5" dirty="0">
                <a:latin typeface="Arial MT"/>
                <a:cs typeface="Arial MT"/>
              </a:rPr>
              <a:t> cualquier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entidad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o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persona,</a:t>
            </a:r>
            <a:r>
              <a:rPr sz="1200" dirty="0">
                <a:latin typeface="Arial MT"/>
                <a:cs typeface="Arial MT"/>
              </a:rPr>
              <a:t> y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es </a:t>
            </a:r>
            <a:r>
              <a:rPr sz="1200" spc="-5" dirty="0">
                <a:latin typeface="Arial MT"/>
                <a:cs typeface="Arial MT"/>
              </a:rPr>
              <a:t> recomendable</a:t>
            </a:r>
            <a:r>
              <a:rPr sz="1200" spc="-6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considerar</a:t>
            </a:r>
            <a:r>
              <a:rPr sz="1200" spc="-50" dirty="0">
                <a:latin typeface="Arial MT"/>
                <a:cs typeface="Arial MT"/>
              </a:rPr>
              <a:t> </a:t>
            </a:r>
            <a:r>
              <a:rPr sz="1200" spc="5" dirty="0">
                <a:latin typeface="Arial MT"/>
                <a:cs typeface="Arial MT"/>
              </a:rPr>
              <a:t>su</a:t>
            </a:r>
            <a:r>
              <a:rPr sz="1200" spc="-6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uso</a:t>
            </a:r>
            <a:r>
              <a:rPr sz="1200" spc="-6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como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parte</a:t>
            </a:r>
            <a:r>
              <a:rPr sz="1200" spc="-6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de</a:t>
            </a:r>
            <a:r>
              <a:rPr sz="1200" spc="-6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un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enfoque</a:t>
            </a:r>
            <a:r>
              <a:rPr sz="1200" spc="-4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integral</a:t>
            </a:r>
            <a:r>
              <a:rPr sz="1200" spc="-5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en</a:t>
            </a:r>
            <a:r>
              <a:rPr sz="1200" spc="-6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la</a:t>
            </a:r>
            <a:r>
              <a:rPr sz="1200" spc="-4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protección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contra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ciberamenazas.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3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050">
              <a:latin typeface="Arial MT"/>
              <a:cs typeface="Arial MT"/>
            </a:endParaRPr>
          </a:p>
          <a:p>
            <a:pPr marL="467359" lvl="1" indent="-366395">
              <a:lnSpc>
                <a:spcPct val="100000"/>
              </a:lnSpc>
              <a:buFont typeface="Arial"/>
              <a:buAutoNum type="arabicPeriod" startAt="2"/>
              <a:tabLst>
                <a:tab pos="467359" algn="l"/>
                <a:tab pos="467995" algn="l"/>
              </a:tabLst>
            </a:pPr>
            <a:r>
              <a:rPr sz="1200" b="1" spc="-10" dirty="0">
                <a:latin typeface="Arial"/>
                <a:cs typeface="Arial"/>
              </a:rPr>
              <a:t>MARCO</a:t>
            </a:r>
            <a:r>
              <a:rPr sz="1200" b="1" spc="-5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CONCEPTUAL</a:t>
            </a:r>
            <a:endParaRPr sz="12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55"/>
              </a:spcBef>
              <a:buFont typeface="Arial"/>
              <a:buAutoNum type="arabicPeriod" startAt="2"/>
            </a:pPr>
            <a:endParaRPr sz="1100">
              <a:latin typeface="Arial"/>
              <a:cs typeface="Arial"/>
            </a:endParaRPr>
          </a:p>
          <a:p>
            <a:pPr marL="558800" lvl="2" indent="-457834">
              <a:lnSpc>
                <a:spcPct val="100000"/>
              </a:lnSpc>
              <a:buFont typeface="Arial"/>
              <a:buAutoNum type="arabicPeriod"/>
              <a:tabLst>
                <a:tab pos="559435" algn="l"/>
              </a:tabLst>
            </a:pPr>
            <a:r>
              <a:rPr sz="1200" b="1" spc="-5" dirty="0">
                <a:latin typeface="Arial"/>
                <a:cs typeface="Arial"/>
              </a:rPr>
              <a:t>Infraestructura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en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la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nube</a:t>
            </a:r>
            <a:endParaRPr sz="1200">
              <a:latin typeface="Arial"/>
              <a:cs typeface="Arial"/>
            </a:endParaRPr>
          </a:p>
          <a:p>
            <a:pPr lvl="2">
              <a:lnSpc>
                <a:spcPct val="100000"/>
              </a:lnSpc>
              <a:buFont typeface="Arial"/>
              <a:buAutoNum type="arabicPeriod"/>
            </a:pPr>
            <a:endParaRPr sz="1200">
              <a:latin typeface="Arial"/>
              <a:cs typeface="Arial"/>
            </a:endParaRPr>
          </a:p>
          <a:p>
            <a:pPr marL="101600" marR="95885" algn="just">
              <a:lnSpc>
                <a:spcPct val="95900"/>
              </a:lnSpc>
            </a:pPr>
            <a:r>
              <a:rPr sz="1200" dirty="0">
                <a:latin typeface="Arial MT"/>
                <a:cs typeface="Arial MT"/>
              </a:rPr>
              <a:t>Es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el</a:t>
            </a:r>
            <a:r>
              <a:rPr sz="1200" spc="-5" dirty="0">
                <a:latin typeface="Arial MT"/>
                <a:cs typeface="Arial MT"/>
              </a:rPr>
              <a:t> conjunto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</a:t>
            </a:r>
            <a:r>
              <a:rPr sz="1200" spc="-5" dirty="0">
                <a:latin typeface="Arial MT"/>
                <a:cs typeface="Arial MT"/>
              </a:rPr>
              <a:t> hardware</a:t>
            </a:r>
            <a:r>
              <a:rPr sz="1200" dirty="0">
                <a:latin typeface="Arial MT"/>
                <a:cs typeface="Arial MT"/>
              </a:rPr>
              <a:t> y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software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que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permiten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el</a:t>
            </a:r>
            <a:r>
              <a:rPr sz="1200" spc="-5" dirty="0">
                <a:latin typeface="Arial MT"/>
                <a:cs typeface="Arial MT"/>
              </a:rPr>
              <a:t> funcionamiento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la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informática </a:t>
            </a:r>
            <a:r>
              <a:rPr sz="1200" dirty="0">
                <a:latin typeface="Arial MT"/>
                <a:cs typeface="Arial MT"/>
              </a:rPr>
              <a:t>en </a:t>
            </a:r>
            <a:r>
              <a:rPr sz="1200" spc="-10" dirty="0">
                <a:latin typeface="Arial MT"/>
                <a:cs typeface="Arial MT"/>
              </a:rPr>
              <a:t>la </a:t>
            </a:r>
            <a:r>
              <a:rPr sz="1200" spc="-5" dirty="0">
                <a:latin typeface="Arial MT"/>
                <a:cs typeface="Arial MT"/>
              </a:rPr>
              <a:t>nube. En esta se realizan funciones </a:t>
            </a:r>
            <a:r>
              <a:rPr sz="1200" dirty="0">
                <a:latin typeface="Arial MT"/>
                <a:cs typeface="Arial MT"/>
              </a:rPr>
              <a:t>como </a:t>
            </a:r>
            <a:r>
              <a:rPr sz="1200" spc="-10" dirty="0">
                <a:latin typeface="Arial MT"/>
                <a:cs typeface="Arial MT"/>
              </a:rPr>
              <a:t>el </a:t>
            </a:r>
            <a:r>
              <a:rPr sz="1200" spc="-5" dirty="0">
                <a:latin typeface="Arial MT"/>
                <a:cs typeface="Arial MT"/>
              </a:rPr>
              <a:t>procesamiento, red </a:t>
            </a:r>
            <a:r>
              <a:rPr sz="1200" dirty="0">
                <a:latin typeface="Arial MT"/>
                <a:cs typeface="Arial MT"/>
              </a:rPr>
              <a:t>y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almacenamiento,</a:t>
            </a:r>
            <a:r>
              <a:rPr sz="1200" spc="-4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también</a:t>
            </a:r>
            <a:r>
              <a:rPr sz="1200" spc="-6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brinda</a:t>
            </a:r>
            <a:r>
              <a:rPr sz="1200" spc="-5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la</a:t>
            </a:r>
            <a:r>
              <a:rPr sz="1200" spc="-6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interfaz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</a:t>
            </a:r>
            <a:r>
              <a:rPr sz="1200" spc="-6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acceso</a:t>
            </a:r>
            <a:r>
              <a:rPr sz="1200" spc="-6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para</a:t>
            </a:r>
            <a:r>
              <a:rPr sz="1200" spc="-5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que</a:t>
            </a:r>
            <a:r>
              <a:rPr sz="1200" spc="-6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los</a:t>
            </a:r>
            <a:r>
              <a:rPr sz="1200" spc="-5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usuarios</a:t>
            </a:r>
            <a:r>
              <a:rPr sz="1200" spc="-4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puedan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acceder </a:t>
            </a:r>
            <a:r>
              <a:rPr sz="1200" spc="-5" dirty="0">
                <a:latin typeface="Arial MT"/>
                <a:cs typeface="Arial MT"/>
              </a:rPr>
              <a:t>para administrar </a:t>
            </a:r>
            <a:r>
              <a:rPr sz="1200" dirty="0">
                <a:latin typeface="Arial MT"/>
                <a:cs typeface="Arial MT"/>
              </a:rPr>
              <a:t>y </a:t>
            </a:r>
            <a:r>
              <a:rPr sz="1200" spc="-5" dirty="0">
                <a:latin typeface="Arial MT"/>
                <a:cs typeface="Arial MT"/>
              </a:rPr>
              <a:t>gestionar sus recursos </a:t>
            </a:r>
            <a:r>
              <a:rPr sz="1200" spc="-10" dirty="0">
                <a:latin typeface="Arial MT"/>
                <a:cs typeface="Arial MT"/>
              </a:rPr>
              <a:t>en la </a:t>
            </a:r>
            <a:r>
              <a:rPr sz="1200" spc="-5" dirty="0">
                <a:latin typeface="Arial MT"/>
                <a:cs typeface="Arial MT"/>
              </a:rPr>
              <a:t>nube, estos pueden </a:t>
            </a:r>
            <a:r>
              <a:rPr sz="1200" dirty="0">
                <a:latin typeface="Arial MT"/>
                <a:cs typeface="Arial MT"/>
              </a:rPr>
              <a:t>ser 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servidores,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dispositivos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de</a:t>
            </a:r>
            <a:r>
              <a:rPr sz="1200" spc="-5" dirty="0">
                <a:latin typeface="Arial MT"/>
                <a:cs typeface="Arial MT"/>
              </a:rPr>
              <a:t> red virtualizados,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memorias,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etc.</a:t>
            </a:r>
            <a:r>
              <a:rPr sz="1200" spc="45" dirty="0">
                <a:latin typeface="Arial MT"/>
                <a:cs typeface="Arial MT"/>
              </a:rPr>
              <a:t> </a:t>
            </a:r>
            <a:r>
              <a:rPr sz="1200" spc="-15" baseline="27777" dirty="0">
                <a:latin typeface="Arial MT"/>
                <a:cs typeface="Arial MT"/>
                <a:hlinkClick r:id="rId2" action="ppaction://hlinksldjump"/>
              </a:rPr>
              <a:t>11</a:t>
            </a:r>
            <a:endParaRPr sz="1200" baseline="27777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100">
              <a:latin typeface="Arial MT"/>
              <a:cs typeface="Arial MT"/>
            </a:endParaRPr>
          </a:p>
          <a:p>
            <a:pPr marL="558800" lvl="2" indent="-457834">
              <a:lnSpc>
                <a:spcPct val="100000"/>
              </a:lnSpc>
              <a:buFont typeface="Arial"/>
              <a:buAutoNum type="arabicPeriod" startAt="2"/>
              <a:tabLst>
                <a:tab pos="559435" algn="l"/>
              </a:tabLst>
            </a:pPr>
            <a:r>
              <a:rPr sz="1200" b="1" spc="-5" dirty="0">
                <a:latin typeface="Arial"/>
                <a:cs typeface="Arial"/>
              </a:rPr>
              <a:t>OVHcloud</a:t>
            </a:r>
            <a:endParaRPr sz="1200">
              <a:latin typeface="Arial"/>
              <a:cs typeface="Arial"/>
            </a:endParaRPr>
          </a:p>
          <a:p>
            <a:pPr lvl="2">
              <a:lnSpc>
                <a:spcPct val="100000"/>
              </a:lnSpc>
              <a:spcBef>
                <a:spcPts val="55"/>
              </a:spcBef>
              <a:buFont typeface="Arial"/>
              <a:buAutoNum type="arabicPeriod" startAt="2"/>
            </a:pPr>
            <a:endParaRPr sz="1150">
              <a:latin typeface="Arial"/>
              <a:cs typeface="Arial"/>
            </a:endParaRPr>
          </a:p>
          <a:p>
            <a:pPr marL="101600" marR="95885" algn="just">
              <a:lnSpc>
                <a:spcPct val="95900"/>
              </a:lnSpc>
            </a:pPr>
            <a:r>
              <a:rPr sz="1200" dirty="0">
                <a:latin typeface="Arial MT"/>
                <a:cs typeface="Arial MT"/>
              </a:rPr>
              <a:t>Es </a:t>
            </a:r>
            <a:r>
              <a:rPr sz="1200" spc="-10" dirty="0">
                <a:latin typeface="Arial MT"/>
                <a:cs typeface="Arial MT"/>
              </a:rPr>
              <a:t>un</a:t>
            </a:r>
            <a:r>
              <a:rPr sz="1200" spc="-5" dirty="0">
                <a:latin typeface="Arial MT"/>
                <a:cs typeface="Arial MT"/>
              </a:rPr>
              <a:t> proveedor</a:t>
            </a:r>
            <a:r>
              <a:rPr sz="1200" dirty="0">
                <a:latin typeface="Arial MT"/>
                <a:cs typeface="Arial MT"/>
              </a:rPr>
              <a:t> de </a:t>
            </a:r>
            <a:r>
              <a:rPr sz="1200" spc="-5" dirty="0">
                <a:latin typeface="Arial MT"/>
                <a:cs typeface="Arial MT"/>
              </a:rPr>
              <a:t>servicios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cloud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público </a:t>
            </a:r>
            <a:r>
              <a:rPr sz="1200" dirty="0">
                <a:latin typeface="Arial MT"/>
                <a:cs typeface="Arial MT"/>
              </a:rPr>
              <a:t>y </a:t>
            </a:r>
            <a:r>
              <a:rPr sz="1200" spc="-5" dirty="0">
                <a:latin typeface="Arial MT"/>
                <a:cs typeface="Arial MT"/>
              </a:rPr>
              <a:t>privado,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que ofrece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alojamiento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compartido</a:t>
            </a:r>
            <a:r>
              <a:rPr sz="1200" spc="-6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</a:t>
            </a:r>
            <a:r>
              <a:rPr sz="1200" spc="-6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servidores</a:t>
            </a:r>
            <a:r>
              <a:rPr sz="1200" spc="-5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dedicados</a:t>
            </a:r>
            <a:r>
              <a:rPr sz="1200" spc="-5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en</a:t>
            </a:r>
            <a:r>
              <a:rPr sz="1200" spc="-6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múltiples</a:t>
            </a:r>
            <a:r>
              <a:rPr sz="1200" spc="-5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países.</a:t>
            </a:r>
            <a:r>
              <a:rPr sz="1200" spc="-4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Así</a:t>
            </a:r>
            <a:r>
              <a:rPr sz="1200" spc="-5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mismo</a:t>
            </a:r>
            <a:r>
              <a:rPr sz="1200" spc="-6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brinda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servicios </a:t>
            </a:r>
            <a:r>
              <a:rPr sz="1200" spc="-32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</a:t>
            </a:r>
            <a:r>
              <a:rPr sz="1200" spc="-5" dirty="0">
                <a:latin typeface="Arial MT"/>
                <a:cs typeface="Arial MT"/>
              </a:rPr>
              <a:t> registro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</a:t>
            </a:r>
            <a:r>
              <a:rPr sz="1200" spc="-5" dirty="0">
                <a:latin typeface="Arial MT"/>
                <a:cs typeface="Arial MT"/>
              </a:rPr>
              <a:t> dominios,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telefonía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y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acceso a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internet.</a:t>
            </a:r>
            <a:r>
              <a:rPr sz="1200" spc="-7" baseline="27777" dirty="0">
                <a:latin typeface="Arial MT"/>
                <a:cs typeface="Arial MT"/>
                <a:hlinkClick r:id="rId2" action="ppaction://hlinksldjump"/>
              </a:rPr>
              <a:t>12</a:t>
            </a:r>
            <a:endParaRPr sz="1200" baseline="27777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100">
              <a:latin typeface="Arial MT"/>
              <a:cs typeface="Arial MT"/>
            </a:endParaRPr>
          </a:p>
          <a:p>
            <a:pPr marL="558800" lvl="2" indent="-457834">
              <a:lnSpc>
                <a:spcPct val="100000"/>
              </a:lnSpc>
              <a:buFont typeface="Arial"/>
              <a:buAutoNum type="arabicPeriod" startAt="3"/>
              <a:tabLst>
                <a:tab pos="559435" algn="l"/>
              </a:tabLst>
            </a:pPr>
            <a:r>
              <a:rPr sz="1200" b="1" dirty="0">
                <a:latin typeface="Arial"/>
                <a:cs typeface="Arial"/>
              </a:rPr>
              <a:t>SIEM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200">
              <a:latin typeface="Arial"/>
              <a:cs typeface="Arial"/>
            </a:endParaRPr>
          </a:p>
          <a:p>
            <a:pPr marL="101600" marR="91440" algn="just">
              <a:lnSpc>
                <a:spcPts val="1380"/>
              </a:lnSpc>
            </a:pPr>
            <a:r>
              <a:rPr sz="1200" spc="-10" dirty="0">
                <a:latin typeface="Arial MT"/>
                <a:cs typeface="Arial MT"/>
              </a:rPr>
              <a:t>La </a:t>
            </a:r>
            <a:r>
              <a:rPr sz="1200" spc="-5" dirty="0">
                <a:latin typeface="Arial MT"/>
                <a:cs typeface="Arial MT"/>
              </a:rPr>
              <a:t>administración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eventos e información </a:t>
            </a:r>
            <a:r>
              <a:rPr sz="120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seguridad </a:t>
            </a:r>
            <a:r>
              <a:rPr sz="1200" spc="-10" dirty="0">
                <a:latin typeface="Arial MT"/>
                <a:cs typeface="Arial MT"/>
              </a:rPr>
              <a:t>que en</a:t>
            </a:r>
            <a:r>
              <a:rPr sz="1200" spc="3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sus siglas </a:t>
            </a:r>
            <a:r>
              <a:rPr sz="1200" dirty="0">
                <a:latin typeface="Arial MT"/>
                <a:cs typeface="Arial MT"/>
              </a:rPr>
              <a:t>SIEM 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es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una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herramienta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seguridad</a:t>
            </a:r>
            <a:r>
              <a:rPr sz="1200" spc="-3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que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ayuda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detectar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comportamientos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anómalos,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amenazas</a:t>
            </a:r>
            <a:r>
              <a:rPr sz="1200" spc="-7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y</a:t>
            </a:r>
            <a:r>
              <a:rPr sz="1200" spc="-7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responde</a:t>
            </a:r>
            <a:r>
              <a:rPr sz="1200" spc="-8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de</a:t>
            </a:r>
            <a:r>
              <a:rPr sz="1200" spc="-8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forma</a:t>
            </a:r>
            <a:r>
              <a:rPr sz="1200" spc="-7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oportuna</a:t>
            </a:r>
            <a:r>
              <a:rPr sz="1200" spc="-8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antes</a:t>
            </a:r>
            <a:r>
              <a:rPr sz="1200" spc="-7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de</a:t>
            </a:r>
            <a:r>
              <a:rPr sz="1200" spc="-7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que</a:t>
            </a:r>
            <a:r>
              <a:rPr sz="1200" spc="-8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se</a:t>
            </a:r>
            <a:r>
              <a:rPr sz="1200" spc="-8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vea</a:t>
            </a:r>
            <a:r>
              <a:rPr sz="1200" spc="-8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afectada</a:t>
            </a:r>
            <a:r>
              <a:rPr sz="1200" spc="-8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la</a:t>
            </a:r>
            <a:r>
              <a:rPr sz="1200" spc="-8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operación.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440561" y="7591424"/>
            <a:ext cx="1829435" cy="7620"/>
          </a:xfrm>
          <a:custGeom>
            <a:avLst/>
            <a:gdLst/>
            <a:ahLst/>
            <a:cxnLst/>
            <a:rect l="l" t="t" r="r" b="b"/>
            <a:pathLst>
              <a:path w="1829435" h="7620">
                <a:moveTo>
                  <a:pt x="1829435" y="0"/>
                </a:moveTo>
                <a:lnTo>
                  <a:pt x="0" y="0"/>
                </a:lnTo>
                <a:lnTo>
                  <a:pt x="0" y="7620"/>
                </a:lnTo>
                <a:lnTo>
                  <a:pt x="1829435" y="7620"/>
                </a:lnTo>
                <a:lnTo>
                  <a:pt x="182943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376933" y="7644765"/>
            <a:ext cx="5741670" cy="1346835"/>
          </a:xfrm>
          <a:prstGeom prst="rect">
            <a:avLst/>
          </a:prstGeom>
        </p:spPr>
        <p:txBody>
          <a:bodyPr vert="horz" wrap="square" lIns="0" tIns="18415" rIns="0" bIns="0" rtlCol="0">
            <a:spAutoFit/>
          </a:bodyPr>
          <a:lstStyle/>
          <a:p>
            <a:pPr marL="63500" marR="55880" algn="just">
              <a:lnSpc>
                <a:spcPct val="96100"/>
              </a:lnSpc>
              <a:spcBef>
                <a:spcPts val="145"/>
              </a:spcBef>
            </a:pPr>
            <a:r>
              <a:rPr sz="975" baseline="29914" dirty="0">
                <a:latin typeface="Arial MT"/>
                <a:cs typeface="Arial MT"/>
              </a:rPr>
              <a:t>10 </a:t>
            </a:r>
            <a:r>
              <a:rPr sz="1000" spc="-5" dirty="0">
                <a:latin typeface="Arial MT"/>
                <a:cs typeface="Arial MT"/>
              </a:rPr>
              <a:t>ISBUZZ STAFF. </a:t>
            </a:r>
            <a:r>
              <a:rPr sz="1000" dirty="0">
                <a:latin typeface="Arial MT"/>
                <a:cs typeface="Arial MT"/>
              </a:rPr>
              <a:t>Top </a:t>
            </a:r>
            <a:r>
              <a:rPr sz="1000" spc="-5" dirty="0">
                <a:latin typeface="Arial MT"/>
                <a:cs typeface="Arial MT"/>
              </a:rPr>
              <a:t>26 </a:t>
            </a:r>
            <a:r>
              <a:rPr sz="1000" dirty="0">
                <a:latin typeface="Arial MT"/>
                <a:cs typeface="Arial MT"/>
              </a:rPr>
              <a:t>Open-Source </a:t>
            </a:r>
            <a:r>
              <a:rPr sz="1000" spc="-5" dirty="0">
                <a:latin typeface="Arial MT"/>
                <a:cs typeface="Arial MT"/>
              </a:rPr>
              <a:t>Cyber Security </a:t>
            </a:r>
            <a:r>
              <a:rPr sz="1000" dirty="0">
                <a:latin typeface="Arial MT"/>
                <a:cs typeface="Arial MT"/>
              </a:rPr>
              <a:t>Tools </a:t>
            </a:r>
            <a:r>
              <a:rPr sz="1000" spc="-5" dirty="0">
                <a:latin typeface="Arial MT"/>
                <a:cs typeface="Arial MT"/>
              </a:rPr>
              <a:t>That Are Best </a:t>
            </a:r>
            <a:r>
              <a:rPr sz="1000" dirty="0">
                <a:latin typeface="Arial MT"/>
                <a:cs typeface="Arial MT"/>
              </a:rPr>
              <a:t>For </a:t>
            </a:r>
            <a:r>
              <a:rPr sz="1000" spc="-5" dirty="0">
                <a:latin typeface="Arial MT"/>
                <a:cs typeface="Arial MT"/>
              </a:rPr>
              <a:t>You. Information </a:t>
            </a:r>
            <a:r>
              <a:rPr sz="100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Security Buzz </a:t>
            </a:r>
            <a:r>
              <a:rPr sz="1000" dirty="0">
                <a:latin typeface="Arial MT"/>
                <a:cs typeface="Arial MT"/>
              </a:rPr>
              <a:t>[página web]. (21, </a:t>
            </a:r>
            <a:r>
              <a:rPr sz="1000" spc="-5" dirty="0">
                <a:latin typeface="Arial MT"/>
                <a:cs typeface="Arial MT"/>
              </a:rPr>
              <a:t>diciembre, 2022). [Consultado el </a:t>
            </a:r>
            <a:r>
              <a:rPr sz="1000" dirty="0">
                <a:latin typeface="Arial MT"/>
                <a:cs typeface="Arial MT"/>
              </a:rPr>
              <a:t>20, marzo, </a:t>
            </a:r>
            <a:r>
              <a:rPr sz="1000" spc="-5" dirty="0">
                <a:latin typeface="Arial MT"/>
                <a:cs typeface="Arial MT"/>
              </a:rPr>
              <a:t>2023]. Disponible en </a:t>
            </a:r>
            <a:r>
              <a:rPr sz="100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Internet:</a:t>
            </a:r>
            <a:r>
              <a:rPr sz="100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&lt;HTTPS://informationsecuritybuzz.com/top-open-source-cyber-security-tools-best-for- </a:t>
            </a:r>
            <a:r>
              <a:rPr sz="1000" spc="-26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you/&gt;.</a:t>
            </a:r>
            <a:endParaRPr sz="1000">
              <a:latin typeface="Arial MT"/>
              <a:cs typeface="Arial MT"/>
            </a:endParaRPr>
          </a:p>
          <a:p>
            <a:pPr marL="63500" marR="60960" algn="just">
              <a:lnSpc>
                <a:spcPts val="1160"/>
              </a:lnSpc>
              <a:spcBef>
                <a:spcPts val="10"/>
              </a:spcBef>
              <a:tabLst>
                <a:tab pos="1129030" algn="l"/>
                <a:tab pos="1616710" algn="l"/>
                <a:tab pos="2179955" algn="l"/>
                <a:tab pos="2956560" algn="l"/>
                <a:tab pos="3700145" algn="l"/>
                <a:tab pos="4679950" algn="l"/>
                <a:tab pos="5208270" algn="l"/>
              </a:tabLst>
            </a:pPr>
            <a:r>
              <a:rPr sz="975" baseline="29914" dirty="0">
                <a:latin typeface="Arial MT"/>
                <a:cs typeface="Arial MT"/>
              </a:rPr>
              <a:t>11</a:t>
            </a:r>
            <a:r>
              <a:rPr sz="975" spc="7" baseline="29914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VMWARE. What is Cloud Computing Infrastructure? </a:t>
            </a:r>
            <a:r>
              <a:rPr sz="1000" dirty="0">
                <a:latin typeface="Arial MT"/>
                <a:cs typeface="Arial MT"/>
              </a:rPr>
              <a:t>| </a:t>
            </a:r>
            <a:r>
              <a:rPr sz="1000" spc="-5" dirty="0">
                <a:latin typeface="Arial MT"/>
                <a:cs typeface="Arial MT"/>
              </a:rPr>
              <a:t>VMware Glossary. VMware </a:t>
            </a:r>
            <a:r>
              <a:rPr sz="1000" spc="-10" dirty="0">
                <a:latin typeface="Arial MT"/>
                <a:cs typeface="Arial MT"/>
              </a:rPr>
              <a:t>[página </a:t>
            </a:r>
            <a:r>
              <a:rPr sz="1000" dirty="0">
                <a:latin typeface="Arial MT"/>
                <a:cs typeface="Arial MT"/>
              </a:rPr>
              <a:t>web]. 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[Consultado</a:t>
            </a:r>
            <a:r>
              <a:rPr sz="1000" dirty="0">
                <a:latin typeface="Arial MT"/>
                <a:cs typeface="Arial MT"/>
              </a:rPr>
              <a:t>	</a:t>
            </a:r>
            <a:r>
              <a:rPr sz="1000" spc="-5" dirty="0">
                <a:latin typeface="Arial MT"/>
                <a:cs typeface="Arial MT"/>
              </a:rPr>
              <a:t>el</a:t>
            </a:r>
            <a:r>
              <a:rPr sz="1000" dirty="0">
                <a:latin typeface="Arial MT"/>
                <a:cs typeface="Arial MT"/>
              </a:rPr>
              <a:t>	</a:t>
            </a:r>
            <a:r>
              <a:rPr sz="1000" spc="-5" dirty="0">
                <a:latin typeface="Arial MT"/>
                <a:cs typeface="Arial MT"/>
              </a:rPr>
              <a:t>21</a:t>
            </a:r>
            <a:r>
              <a:rPr sz="1000" dirty="0">
                <a:latin typeface="Arial MT"/>
                <a:cs typeface="Arial MT"/>
              </a:rPr>
              <a:t>,	</a:t>
            </a:r>
            <a:r>
              <a:rPr sz="1000" spc="5" dirty="0">
                <a:latin typeface="Arial MT"/>
                <a:cs typeface="Arial MT"/>
              </a:rPr>
              <a:t>m</a:t>
            </a:r>
            <a:r>
              <a:rPr sz="1000" spc="-5" dirty="0">
                <a:latin typeface="Arial MT"/>
                <a:cs typeface="Arial MT"/>
              </a:rPr>
              <a:t>a</a:t>
            </a:r>
            <a:r>
              <a:rPr sz="1000" spc="5" dirty="0">
                <a:latin typeface="Arial MT"/>
                <a:cs typeface="Arial MT"/>
              </a:rPr>
              <a:t>r</a:t>
            </a:r>
            <a:r>
              <a:rPr sz="1000" spc="-5" dirty="0">
                <a:latin typeface="Arial MT"/>
                <a:cs typeface="Arial MT"/>
              </a:rPr>
              <a:t>zo</a:t>
            </a:r>
            <a:r>
              <a:rPr sz="1000" dirty="0">
                <a:latin typeface="Arial MT"/>
                <a:cs typeface="Arial MT"/>
              </a:rPr>
              <a:t>,	</a:t>
            </a:r>
            <a:r>
              <a:rPr sz="1000" spc="-5" dirty="0">
                <a:latin typeface="Arial MT"/>
                <a:cs typeface="Arial MT"/>
              </a:rPr>
              <a:t>2023</a:t>
            </a:r>
            <a:r>
              <a:rPr sz="1000" dirty="0">
                <a:latin typeface="Arial MT"/>
                <a:cs typeface="Arial MT"/>
              </a:rPr>
              <a:t>].	</a:t>
            </a:r>
            <a:r>
              <a:rPr sz="1000" spc="-5" dirty="0">
                <a:latin typeface="Arial MT"/>
                <a:cs typeface="Arial MT"/>
              </a:rPr>
              <a:t>D</a:t>
            </a:r>
            <a:r>
              <a:rPr sz="1000" spc="-10" dirty="0">
                <a:latin typeface="Arial MT"/>
                <a:cs typeface="Arial MT"/>
              </a:rPr>
              <a:t>i</a:t>
            </a:r>
            <a:r>
              <a:rPr sz="1000" spc="-5" dirty="0">
                <a:latin typeface="Arial MT"/>
                <a:cs typeface="Arial MT"/>
              </a:rPr>
              <a:t>sp</a:t>
            </a:r>
            <a:r>
              <a:rPr sz="1000" spc="-25" dirty="0">
                <a:latin typeface="Arial MT"/>
                <a:cs typeface="Arial MT"/>
              </a:rPr>
              <a:t>o</a:t>
            </a:r>
            <a:r>
              <a:rPr sz="1000" spc="-5" dirty="0">
                <a:latin typeface="Arial MT"/>
                <a:cs typeface="Arial MT"/>
              </a:rPr>
              <a:t>nible</a:t>
            </a:r>
            <a:r>
              <a:rPr sz="1000" dirty="0">
                <a:latin typeface="Arial MT"/>
                <a:cs typeface="Arial MT"/>
              </a:rPr>
              <a:t>	</a:t>
            </a:r>
            <a:r>
              <a:rPr sz="1000" spc="-5" dirty="0">
                <a:latin typeface="Arial MT"/>
                <a:cs typeface="Arial MT"/>
              </a:rPr>
              <a:t>en</a:t>
            </a:r>
            <a:r>
              <a:rPr sz="1000" dirty="0">
                <a:latin typeface="Arial MT"/>
                <a:cs typeface="Arial MT"/>
              </a:rPr>
              <a:t>	I</a:t>
            </a:r>
            <a:r>
              <a:rPr sz="1000" spc="5" dirty="0">
                <a:latin typeface="Arial MT"/>
                <a:cs typeface="Arial MT"/>
              </a:rPr>
              <a:t>n</a:t>
            </a:r>
            <a:r>
              <a:rPr sz="1000" dirty="0">
                <a:latin typeface="Arial MT"/>
                <a:cs typeface="Arial MT"/>
              </a:rPr>
              <a:t>t</a:t>
            </a:r>
            <a:r>
              <a:rPr sz="1000" spc="5" dirty="0">
                <a:latin typeface="Arial MT"/>
                <a:cs typeface="Arial MT"/>
              </a:rPr>
              <a:t>er</a:t>
            </a:r>
            <a:r>
              <a:rPr sz="1000" spc="-5" dirty="0">
                <a:latin typeface="Arial MT"/>
                <a:cs typeface="Arial MT"/>
              </a:rPr>
              <a:t>n</a:t>
            </a:r>
            <a:r>
              <a:rPr sz="1000" spc="-25" dirty="0">
                <a:latin typeface="Arial MT"/>
                <a:cs typeface="Arial MT"/>
              </a:rPr>
              <a:t>e</a:t>
            </a:r>
            <a:r>
              <a:rPr sz="1000" spc="-20" dirty="0">
                <a:latin typeface="Arial MT"/>
                <a:cs typeface="Arial MT"/>
              </a:rPr>
              <a:t>t</a:t>
            </a:r>
            <a:r>
              <a:rPr sz="1000" dirty="0">
                <a:latin typeface="Arial MT"/>
                <a:cs typeface="Arial MT"/>
              </a:rPr>
              <a:t>:</a:t>
            </a:r>
            <a:endParaRPr sz="1000">
              <a:latin typeface="Arial MT"/>
              <a:cs typeface="Arial MT"/>
            </a:endParaRPr>
          </a:p>
          <a:p>
            <a:pPr marL="63500">
              <a:lnSpc>
                <a:spcPts val="1090"/>
              </a:lnSpc>
            </a:pPr>
            <a:r>
              <a:rPr sz="1000" spc="-5" dirty="0">
                <a:latin typeface="Arial MT"/>
                <a:cs typeface="Arial MT"/>
              </a:rPr>
              <a:t>&lt;HTTPS:/</a:t>
            </a:r>
            <a:r>
              <a:rPr sz="1000" spc="-5" dirty="0">
                <a:latin typeface="Arial MT"/>
                <a:cs typeface="Arial MT"/>
                <a:hlinkClick r:id="rId3"/>
              </a:rPr>
              <a:t>/www.vmwar</a:t>
            </a:r>
            <a:r>
              <a:rPr sz="1000" spc="-5" dirty="0">
                <a:latin typeface="Arial MT"/>
                <a:cs typeface="Arial MT"/>
              </a:rPr>
              <a:t>e</a:t>
            </a:r>
            <a:r>
              <a:rPr sz="1000" spc="-5" dirty="0">
                <a:latin typeface="Arial MT"/>
                <a:cs typeface="Arial MT"/>
                <a:hlinkClick r:id="rId3"/>
              </a:rPr>
              <a:t>.com/latam/topics/glossary/content/cloud-computing-infrastructure.html&gt;</a:t>
            </a:r>
            <a:r>
              <a:rPr sz="1000" spc="-5" dirty="0">
                <a:latin typeface="Arial MT"/>
                <a:cs typeface="Arial MT"/>
              </a:rPr>
              <a:t>.</a:t>
            </a:r>
            <a:endParaRPr sz="1000">
              <a:latin typeface="Arial MT"/>
              <a:cs typeface="Arial MT"/>
            </a:endParaRPr>
          </a:p>
          <a:p>
            <a:pPr marL="63500" marR="61594">
              <a:lnSpc>
                <a:spcPts val="1140"/>
              </a:lnSpc>
              <a:spcBef>
                <a:spcPts val="70"/>
              </a:spcBef>
            </a:pPr>
            <a:r>
              <a:rPr sz="975" baseline="29914" dirty="0">
                <a:latin typeface="Arial MT"/>
                <a:cs typeface="Arial MT"/>
              </a:rPr>
              <a:t>12</a:t>
            </a:r>
            <a:r>
              <a:rPr sz="975" spc="150" baseline="29914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OVHCLOUD.</a:t>
            </a:r>
            <a:r>
              <a:rPr sz="1000" spc="9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Quienes</a:t>
            </a:r>
            <a:r>
              <a:rPr sz="1000" spc="9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somos.</a:t>
            </a:r>
            <a:r>
              <a:rPr sz="1000" spc="10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OVHcloud</a:t>
            </a:r>
            <a:r>
              <a:rPr sz="1000" spc="8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[página</a:t>
            </a:r>
            <a:r>
              <a:rPr sz="1000" spc="9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web].</a:t>
            </a:r>
            <a:r>
              <a:rPr sz="1000" spc="10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[Consultado</a:t>
            </a:r>
            <a:r>
              <a:rPr sz="1000" spc="10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el</a:t>
            </a:r>
            <a:r>
              <a:rPr sz="1000" spc="7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21,</a:t>
            </a:r>
            <a:r>
              <a:rPr sz="1000" spc="7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marzo,</a:t>
            </a:r>
            <a:r>
              <a:rPr sz="1000" spc="7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2023]. </a:t>
            </a:r>
            <a:r>
              <a:rPr sz="1000" spc="-26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Disponible</a:t>
            </a:r>
            <a:r>
              <a:rPr sz="1000" dirty="0">
                <a:latin typeface="Arial MT"/>
                <a:cs typeface="Arial MT"/>
              </a:rPr>
              <a:t> en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Internet:</a:t>
            </a:r>
            <a:r>
              <a:rPr sz="100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&lt;HTTPS:/</a:t>
            </a:r>
            <a:r>
              <a:rPr sz="1000" spc="-5" dirty="0">
                <a:latin typeface="Arial MT"/>
                <a:cs typeface="Arial MT"/>
                <a:hlinkClick r:id="rId4"/>
              </a:rPr>
              <a:t>/www.ovhclo</a:t>
            </a:r>
            <a:r>
              <a:rPr sz="1000" spc="-5" dirty="0">
                <a:latin typeface="Arial MT"/>
                <a:cs typeface="Arial MT"/>
              </a:rPr>
              <a:t>u</a:t>
            </a:r>
            <a:r>
              <a:rPr sz="1000" spc="-5" dirty="0">
                <a:latin typeface="Arial MT"/>
                <a:cs typeface="Arial MT"/>
                <a:hlinkClick r:id="rId4"/>
              </a:rPr>
              <a:t>d.com/es/about-us/&gt;.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5" dirty="0"/>
              <a:t>22</a:t>
            </a:fld>
            <a:endParaRPr spc="-5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51533" y="1056893"/>
            <a:ext cx="5790565" cy="6560184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88900" marR="81915" algn="just">
              <a:lnSpc>
                <a:spcPct val="95900"/>
              </a:lnSpc>
              <a:spcBef>
                <a:spcPts val="160"/>
              </a:spcBef>
            </a:pPr>
            <a:r>
              <a:rPr sz="1200" dirty="0">
                <a:latin typeface="Arial MT"/>
                <a:cs typeface="Arial MT"/>
              </a:rPr>
              <a:t>Esta </a:t>
            </a:r>
            <a:r>
              <a:rPr sz="1200" spc="-5" dirty="0">
                <a:latin typeface="Arial MT"/>
                <a:cs typeface="Arial MT"/>
              </a:rPr>
              <a:t>tecnología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gestión </a:t>
            </a:r>
            <a:r>
              <a:rPr sz="1200" spc="-10" dirty="0">
                <a:latin typeface="Arial MT"/>
                <a:cs typeface="Arial MT"/>
              </a:rPr>
              <a:t>de la </a:t>
            </a:r>
            <a:r>
              <a:rPr sz="1200" spc="-5" dirty="0">
                <a:latin typeface="Arial MT"/>
                <a:cs typeface="Arial MT"/>
              </a:rPr>
              <a:t>seguridad que combina </a:t>
            </a:r>
            <a:r>
              <a:rPr sz="1200" dirty="0">
                <a:latin typeface="Arial MT"/>
                <a:cs typeface="Arial MT"/>
              </a:rPr>
              <a:t>la </a:t>
            </a:r>
            <a:r>
              <a:rPr sz="1200" spc="-5" dirty="0">
                <a:latin typeface="Arial MT"/>
                <a:cs typeface="Arial MT"/>
              </a:rPr>
              <a:t>administración </a:t>
            </a:r>
            <a:r>
              <a:rPr sz="1200" spc="-10" dirty="0">
                <a:latin typeface="Arial MT"/>
                <a:cs typeface="Arial MT"/>
              </a:rPr>
              <a:t>de la </a:t>
            </a:r>
            <a:r>
              <a:rPr sz="1200" spc="-5" dirty="0">
                <a:latin typeface="Arial MT"/>
                <a:cs typeface="Arial MT"/>
              </a:rPr>
              <a:t> seguridad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dirty="0">
                <a:latin typeface="Arial MT"/>
                <a:cs typeface="Arial MT"/>
              </a:rPr>
              <a:t>la </a:t>
            </a:r>
            <a:r>
              <a:rPr sz="1200" spc="-5" dirty="0">
                <a:latin typeface="Arial MT"/>
                <a:cs typeface="Arial MT"/>
              </a:rPr>
              <a:t>información </a:t>
            </a:r>
            <a:r>
              <a:rPr sz="1200" dirty="0">
                <a:latin typeface="Arial MT"/>
                <a:cs typeface="Arial MT"/>
              </a:rPr>
              <a:t>(SIM) y </a:t>
            </a:r>
            <a:r>
              <a:rPr sz="1200" spc="-10" dirty="0">
                <a:latin typeface="Arial MT"/>
                <a:cs typeface="Arial MT"/>
              </a:rPr>
              <a:t>la </a:t>
            </a:r>
            <a:r>
              <a:rPr sz="1200" spc="-5" dirty="0">
                <a:latin typeface="Arial MT"/>
                <a:cs typeface="Arial MT"/>
              </a:rPr>
              <a:t>administración </a:t>
            </a:r>
            <a:r>
              <a:rPr sz="120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eventos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seguridad </a:t>
            </a:r>
            <a:r>
              <a:rPr sz="1200" spc="-10" dirty="0">
                <a:latin typeface="Arial MT"/>
                <a:cs typeface="Arial MT"/>
              </a:rPr>
              <a:t>en 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una </a:t>
            </a:r>
            <a:r>
              <a:rPr sz="1200" spc="-5" dirty="0">
                <a:latin typeface="Arial MT"/>
                <a:cs typeface="Arial MT"/>
              </a:rPr>
              <a:t>sola herramienta, recopilando información </a:t>
            </a:r>
            <a:r>
              <a:rPr sz="1200" spc="-10" dirty="0">
                <a:latin typeface="Arial MT"/>
                <a:cs typeface="Arial MT"/>
              </a:rPr>
              <a:t>de distintas </a:t>
            </a:r>
            <a:r>
              <a:rPr sz="1200" spc="-5" dirty="0">
                <a:latin typeface="Arial MT"/>
                <a:cs typeface="Arial MT"/>
              </a:rPr>
              <a:t>plataformas </a:t>
            </a:r>
            <a:r>
              <a:rPr sz="1200" dirty="0">
                <a:latin typeface="Arial MT"/>
                <a:cs typeface="Arial MT"/>
              </a:rPr>
              <a:t>y </a:t>
            </a:r>
            <a:r>
              <a:rPr sz="1200" spc="-10" dirty="0">
                <a:latin typeface="Arial MT"/>
                <a:cs typeface="Arial MT"/>
              </a:rPr>
              <a:t>fuentes </a:t>
            </a:r>
            <a:r>
              <a:rPr sz="1200" spc="-5" dirty="0">
                <a:latin typeface="Arial MT"/>
                <a:cs typeface="Arial MT"/>
              </a:rPr>
              <a:t> permitiendo monitorear </a:t>
            </a:r>
            <a:r>
              <a:rPr sz="1200" dirty="0">
                <a:latin typeface="Arial MT"/>
                <a:cs typeface="Arial MT"/>
              </a:rPr>
              <a:t>y </a:t>
            </a:r>
            <a:r>
              <a:rPr sz="1200" spc="-5" dirty="0">
                <a:latin typeface="Arial MT"/>
                <a:cs typeface="Arial MT"/>
              </a:rPr>
              <a:t>analizar información </a:t>
            </a:r>
            <a:r>
              <a:rPr sz="1200" spc="-10" dirty="0">
                <a:latin typeface="Arial MT"/>
                <a:cs typeface="Arial MT"/>
              </a:rPr>
              <a:t>en </a:t>
            </a:r>
            <a:r>
              <a:rPr sz="1200" spc="-5" dirty="0">
                <a:latin typeface="Arial MT"/>
                <a:cs typeface="Arial MT"/>
              </a:rPr>
              <a:t>tiempo real detectando actividad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sospechosa. Al </a:t>
            </a:r>
            <a:r>
              <a:rPr sz="1200" spc="-10" dirty="0">
                <a:latin typeface="Arial MT"/>
                <a:cs typeface="Arial MT"/>
              </a:rPr>
              <a:t>tener un </a:t>
            </a:r>
            <a:r>
              <a:rPr sz="1200" spc="-5" dirty="0">
                <a:latin typeface="Arial MT"/>
                <a:cs typeface="Arial MT"/>
              </a:rPr>
              <a:t>panorama </a:t>
            </a:r>
            <a:r>
              <a:rPr sz="1200" spc="-10" dirty="0">
                <a:latin typeface="Arial MT"/>
                <a:cs typeface="Arial MT"/>
              </a:rPr>
              <a:t>de la </a:t>
            </a:r>
            <a:r>
              <a:rPr sz="1200" spc="-5" dirty="0">
                <a:latin typeface="Arial MT"/>
                <a:cs typeface="Arial MT"/>
              </a:rPr>
              <a:t>actividad </a:t>
            </a:r>
            <a:r>
              <a:rPr sz="1200" spc="-10" dirty="0">
                <a:latin typeface="Arial MT"/>
                <a:cs typeface="Arial MT"/>
              </a:rPr>
              <a:t>de la </a:t>
            </a:r>
            <a:r>
              <a:rPr sz="1200" spc="-5" dirty="0">
                <a:latin typeface="Arial MT"/>
                <a:cs typeface="Arial MT"/>
              </a:rPr>
              <a:t>red, </a:t>
            </a:r>
            <a:r>
              <a:rPr sz="1200" spc="-10" dirty="0">
                <a:latin typeface="Arial MT"/>
                <a:cs typeface="Arial MT"/>
              </a:rPr>
              <a:t>es </a:t>
            </a:r>
            <a:r>
              <a:rPr sz="1200" spc="-5" dirty="0">
                <a:latin typeface="Arial MT"/>
                <a:cs typeface="Arial MT"/>
              </a:rPr>
              <a:t>posible para </a:t>
            </a:r>
            <a:r>
              <a:rPr sz="1200" spc="-10" dirty="0">
                <a:latin typeface="Arial MT"/>
                <a:cs typeface="Arial MT"/>
              </a:rPr>
              <a:t>las </a:t>
            </a:r>
            <a:r>
              <a:rPr sz="1200" spc="-5" dirty="0">
                <a:latin typeface="Arial MT"/>
                <a:cs typeface="Arial MT"/>
              </a:rPr>
              <a:t> organizaciones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tomar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medidas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oportunas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para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hacer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frente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las</a:t>
            </a:r>
            <a:r>
              <a:rPr sz="1200" spc="-5" dirty="0">
                <a:latin typeface="Arial MT"/>
                <a:cs typeface="Arial MT"/>
              </a:rPr>
              <a:t> amenazas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cibernéticas. Se han desarrollado modelos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inteligencia artificial asociados a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estas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herramientas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para una detección más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efectiva </a:t>
            </a:r>
            <a:r>
              <a:rPr sz="1200" dirty="0">
                <a:latin typeface="Arial MT"/>
                <a:cs typeface="Arial MT"/>
              </a:rPr>
              <a:t>y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eficientes.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100">
              <a:latin typeface="Arial MT"/>
              <a:cs typeface="Arial MT"/>
            </a:endParaRPr>
          </a:p>
          <a:p>
            <a:pPr marL="88900">
              <a:lnSpc>
                <a:spcPct val="100000"/>
              </a:lnSpc>
              <a:spcBef>
                <a:spcPts val="5"/>
              </a:spcBef>
            </a:pPr>
            <a:r>
              <a:rPr sz="1200" b="1" spc="-5" dirty="0">
                <a:latin typeface="Arial"/>
                <a:cs typeface="Arial"/>
              </a:rPr>
              <a:t>4.2.4</a:t>
            </a:r>
            <a:r>
              <a:rPr sz="1200" b="1" spc="58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Secure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Access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Service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Edge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(SASE)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150">
              <a:latin typeface="Arial"/>
              <a:cs typeface="Arial"/>
            </a:endParaRPr>
          </a:p>
          <a:p>
            <a:pPr marL="88900" marR="81280" algn="just">
              <a:lnSpc>
                <a:spcPct val="95900"/>
              </a:lnSpc>
            </a:pPr>
            <a:r>
              <a:rPr sz="1200" dirty="0">
                <a:latin typeface="Arial MT"/>
                <a:cs typeface="Arial MT"/>
              </a:rPr>
              <a:t>Es </a:t>
            </a:r>
            <a:r>
              <a:rPr sz="1200" spc="-10" dirty="0">
                <a:latin typeface="Arial MT"/>
                <a:cs typeface="Arial MT"/>
              </a:rPr>
              <a:t>un </a:t>
            </a:r>
            <a:r>
              <a:rPr sz="1200" spc="-5" dirty="0">
                <a:latin typeface="Arial MT"/>
                <a:cs typeface="Arial MT"/>
              </a:rPr>
              <a:t>marco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seguridad compuesto </a:t>
            </a:r>
            <a:r>
              <a:rPr sz="1200" spc="-10" dirty="0">
                <a:latin typeface="Arial MT"/>
                <a:cs typeface="Arial MT"/>
              </a:rPr>
              <a:t>de soluciones </a:t>
            </a:r>
            <a:r>
              <a:rPr sz="1200" spc="-5" dirty="0">
                <a:latin typeface="Arial MT"/>
                <a:cs typeface="Arial MT"/>
              </a:rPr>
              <a:t>basados </a:t>
            </a:r>
            <a:r>
              <a:rPr sz="1200" spc="-10" dirty="0">
                <a:latin typeface="Arial MT"/>
                <a:cs typeface="Arial MT"/>
              </a:rPr>
              <a:t>en la </a:t>
            </a:r>
            <a:r>
              <a:rPr sz="1200" spc="-5" dirty="0">
                <a:latin typeface="Arial MT"/>
                <a:cs typeface="Arial MT"/>
              </a:rPr>
              <a:t>metodología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“Zero trust” </a:t>
            </a:r>
            <a:r>
              <a:rPr sz="1200" dirty="0">
                <a:latin typeface="Arial MT"/>
                <a:cs typeface="Arial MT"/>
              </a:rPr>
              <a:t>y </a:t>
            </a:r>
            <a:r>
              <a:rPr sz="1200" spc="-5" dirty="0">
                <a:latin typeface="Arial MT"/>
                <a:cs typeface="Arial MT"/>
              </a:rPr>
              <a:t>red de área extensa definida </a:t>
            </a:r>
            <a:r>
              <a:rPr sz="1200" dirty="0">
                <a:latin typeface="Arial MT"/>
                <a:cs typeface="Arial MT"/>
              </a:rPr>
              <a:t>por </a:t>
            </a:r>
            <a:r>
              <a:rPr sz="1200" spc="-5" dirty="0">
                <a:latin typeface="Arial MT"/>
                <a:cs typeface="Arial MT"/>
              </a:rPr>
              <a:t>el software </a:t>
            </a:r>
            <a:r>
              <a:rPr sz="1200" dirty="0">
                <a:latin typeface="Arial MT"/>
                <a:cs typeface="Arial MT"/>
              </a:rPr>
              <a:t>(SD-WAN) </a:t>
            </a:r>
            <a:r>
              <a:rPr sz="1200" spc="-10" dirty="0">
                <a:latin typeface="Arial MT"/>
                <a:cs typeface="Arial MT"/>
              </a:rPr>
              <a:t>implementada </a:t>
            </a:r>
            <a:r>
              <a:rPr sz="1200" spc="-32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en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la</a:t>
            </a:r>
            <a:r>
              <a:rPr sz="1200" spc="-5" dirty="0">
                <a:latin typeface="Arial MT"/>
                <a:cs typeface="Arial MT"/>
              </a:rPr>
              <a:t> nube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que</a:t>
            </a:r>
            <a:r>
              <a:rPr sz="1200" spc="-5" dirty="0">
                <a:latin typeface="Arial MT"/>
                <a:cs typeface="Arial MT"/>
              </a:rPr>
              <a:t> conecta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</a:t>
            </a:r>
            <a:r>
              <a:rPr sz="1200" spc="-5" dirty="0">
                <a:latin typeface="Arial MT"/>
                <a:cs typeface="Arial MT"/>
              </a:rPr>
              <a:t> manera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segura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todos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los</a:t>
            </a:r>
            <a:r>
              <a:rPr sz="1200" spc="-5" dirty="0">
                <a:latin typeface="Arial MT"/>
                <a:cs typeface="Arial MT"/>
              </a:rPr>
              <a:t> usuarios,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los</a:t>
            </a:r>
            <a:r>
              <a:rPr sz="1200" spc="-5" dirty="0">
                <a:latin typeface="Arial MT"/>
                <a:cs typeface="Arial MT"/>
              </a:rPr>
              <a:t> puntos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conexión,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los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sistemas</a:t>
            </a:r>
            <a:r>
              <a:rPr sz="1200" dirty="0">
                <a:latin typeface="Arial MT"/>
                <a:cs typeface="Arial MT"/>
              </a:rPr>
              <a:t> y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las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redes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remotas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para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acceder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los</a:t>
            </a:r>
            <a:r>
              <a:rPr sz="1200" spc="-5" dirty="0">
                <a:latin typeface="Arial MT"/>
                <a:cs typeface="Arial MT"/>
              </a:rPr>
              <a:t> activos</a:t>
            </a:r>
            <a:r>
              <a:rPr sz="1200" dirty="0">
                <a:latin typeface="Arial MT"/>
                <a:cs typeface="Arial MT"/>
              </a:rPr>
              <a:t> y 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aplicaciones.</a:t>
            </a:r>
            <a:r>
              <a:rPr sz="1200" spc="30" dirty="0">
                <a:latin typeface="Arial MT"/>
                <a:cs typeface="Arial MT"/>
              </a:rPr>
              <a:t> </a:t>
            </a:r>
            <a:r>
              <a:rPr sz="1200" spc="-15" baseline="27777" dirty="0">
                <a:latin typeface="Arial MT"/>
                <a:cs typeface="Arial MT"/>
                <a:hlinkClick r:id="rId2" action="ppaction://hlinksldjump"/>
              </a:rPr>
              <a:t>13</a:t>
            </a:r>
            <a:endParaRPr sz="1200" baseline="27777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100">
              <a:latin typeface="Arial MT"/>
              <a:cs typeface="Arial MT"/>
            </a:endParaRPr>
          </a:p>
          <a:p>
            <a:pPr marL="88900" algn="just">
              <a:lnSpc>
                <a:spcPct val="100000"/>
              </a:lnSpc>
              <a:spcBef>
                <a:spcPts val="5"/>
              </a:spcBef>
            </a:pPr>
            <a:r>
              <a:rPr sz="1200" spc="-5" dirty="0">
                <a:latin typeface="Arial MT"/>
                <a:cs typeface="Arial MT"/>
              </a:rPr>
              <a:t>Algunas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características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importantes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de</a:t>
            </a:r>
            <a:r>
              <a:rPr sz="1200" spc="-10" dirty="0">
                <a:latin typeface="Arial MT"/>
                <a:cs typeface="Arial MT"/>
              </a:rPr>
              <a:t> la</a:t>
            </a:r>
            <a:r>
              <a:rPr sz="1200" spc="-5" dirty="0">
                <a:latin typeface="Arial MT"/>
                <a:cs typeface="Arial MT"/>
              </a:rPr>
              <a:t> tecnología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SASE </a:t>
            </a:r>
            <a:r>
              <a:rPr sz="1200" spc="-5" dirty="0">
                <a:latin typeface="Arial MT"/>
                <a:cs typeface="Arial MT"/>
              </a:rPr>
              <a:t>son: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300">
              <a:latin typeface="Arial MT"/>
              <a:cs typeface="Arial MT"/>
            </a:endParaRPr>
          </a:p>
          <a:p>
            <a:pPr marL="546100" marR="83185" indent="-228600">
              <a:lnSpc>
                <a:spcPts val="1380"/>
              </a:lnSpc>
              <a:buFont typeface="Symbol"/>
              <a:buChar char=""/>
              <a:tabLst>
                <a:tab pos="546100" algn="l"/>
                <a:tab pos="546735" algn="l"/>
              </a:tabLst>
            </a:pPr>
            <a:r>
              <a:rPr sz="1200" spc="-10" dirty="0">
                <a:latin typeface="Arial MT"/>
                <a:cs typeface="Arial MT"/>
              </a:rPr>
              <a:t>Basado</a:t>
            </a:r>
            <a:r>
              <a:rPr sz="1200" spc="17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en</a:t>
            </a:r>
            <a:r>
              <a:rPr sz="1200" spc="15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identidad:</a:t>
            </a:r>
            <a:r>
              <a:rPr sz="1200" spc="16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El</a:t>
            </a:r>
            <a:r>
              <a:rPr sz="1200" spc="15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sistema</a:t>
            </a:r>
            <a:r>
              <a:rPr sz="1200" spc="17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permite</a:t>
            </a:r>
            <a:r>
              <a:rPr sz="1200" spc="15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autenticar</a:t>
            </a:r>
            <a:r>
              <a:rPr sz="1200" spc="18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</a:t>
            </a:r>
            <a:r>
              <a:rPr sz="1200" spc="15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los</a:t>
            </a:r>
            <a:r>
              <a:rPr sz="1200" spc="16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usuarios</a:t>
            </a:r>
            <a:r>
              <a:rPr sz="1200" spc="18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y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dispositivos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basándose </a:t>
            </a:r>
            <a:r>
              <a:rPr sz="1200" dirty="0">
                <a:latin typeface="Arial MT"/>
                <a:cs typeface="Arial MT"/>
              </a:rPr>
              <a:t>en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la</a:t>
            </a:r>
            <a:r>
              <a:rPr sz="1200" spc="-5" dirty="0">
                <a:latin typeface="Arial MT"/>
                <a:cs typeface="Arial MT"/>
              </a:rPr>
              <a:t> identidad </a:t>
            </a:r>
            <a:r>
              <a:rPr sz="1200" spc="-10" dirty="0">
                <a:latin typeface="Arial MT"/>
                <a:cs typeface="Arial MT"/>
              </a:rPr>
              <a:t>digital.</a:t>
            </a:r>
            <a:endParaRPr sz="1200">
              <a:latin typeface="Arial MT"/>
              <a:cs typeface="Arial MT"/>
            </a:endParaRPr>
          </a:p>
          <a:p>
            <a:pPr marL="546100" indent="-229235">
              <a:lnSpc>
                <a:spcPts val="1425"/>
              </a:lnSpc>
              <a:buFont typeface="Symbol"/>
              <a:buChar char=""/>
              <a:tabLst>
                <a:tab pos="546100" algn="l"/>
                <a:tab pos="546735" algn="l"/>
              </a:tabLst>
            </a:pPr>
            <a:r>
              <a:rPr sz="1200" spc="-10" dirty="0">
                <a:latin typeface="Arial MT"/>
                <a:cs typeface="Arial MT"/>
              </a:rPr>
              <a:t>Nativo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la </a:t>
            </a:r>
            <a:r>
              <a:rPr sz="1200" spc="-5" dirty="0">
                <a:latin typeface="Arial MT"/>
                <a:cs typeface="Arial MT"/>
              </a:rPr>
              <a:t>nube: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Esta</a:t>
            </a:r>
            <a:r>
              <a:rPr sz="1200" spc="-5" dirty="0">
                <a:latin typeface="Arial MT"/>
                <a:cs typeface="Arial MT"/>
              </a:rPr>
              <a:t> solución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se implementa </a:t>
            </a:r>
            <a:r>
              <a:rPr sz="1200" spc="-10" dirty="0">
                <a:latin typeface="Arial MT"/>
                <a:cs typeface="Arial MT"/>
              </a:rPr>
              <a:t>en</a:t>
            </a:r>
            <a:r>
              <a:rPr sz="1200" dirty="0">
                <a:latin typeface="Arial MT"/>
                <a:cs typeface="Arial MT"/>
              </a:rPr>
              <a:t> la</a:t>
            </a:r>
            <a:r>
              <a:rPr sz="1200" spc="-5" dirty="0">
                <a:latin typeface="Arial MT"/>
                <a:cs typeface="Arial MT"/>
              </a:rPr>
              <a:t> nube.</a:t>
            </a:r>
            <a:endParaRPr sz="1200">
              <a:latin typeface="Arial MT"/>
              <a:cs typeface="Arial MT"/>
            </a:endParaRPr>
          </a:p>
          <a:p>
            <a:pPr marL="546100" marR="88265" indent="-228600">
              <a:lnSpc>
                <a:spcPts val="1380"/>
              </a:lnSpc>
              <a:spcBef>
                <a:spcPts val="114"/>
              </a:spcBef>
              <a:buFont typeface="Symbol"/>
              <a:buChar char=""/>
              <a:tabLst>
                <a:tab pos="546100" algn="l"/>
                <a:tab pos="546735" algn="l"/>
              </a:tabLst>
            </a:pPr>
            <a:r>
              <a:rPr sz="1200" spc="-5" dirty="0">
                <a:latin typeface="Arial MT"/>
                <a:cs typeface="Arial MT"/>
              </a:rPr>
              <a:t>Admite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todos</a:t>
            </a:r>
            <a:r>
              <a:rPr sz="1200" spc="3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los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perímetros: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Tiene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cobertura</a:t>
            </a:r>
            <a:r>
              <a:rPr sz="1200" dirty="0">
                <a:latin typeface="Arial MT"/>
                <a:cs typeface="Arial MT"/>
              </a:rPr>
              <a:t> en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los</a:t>
            </a:r>
            <a:r>
              <a:rPr sz="1200" spc="3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perímetros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físico,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digital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y </a:t>
            </a:r>
            <a:r>
              <a:rPr sz="1200" spc="-10" dirty="0">
                <a:latin typeface="Arial MT"/>
                <a:cs typeface="Arial MT"/>
              </a:rPr>
              <a:t>lógico.</a:t>
            </a:r>
            <a:endParaRPr sz="1200">
              <a:latin typeface="Arial MT"/>
              <a:cs typeface="Arial MT"/>
            </a:endParaRPr>
          </a:p>
          <a:p>
            <a:pPr marL="546100" marR="86995" indent="-228600">
              <a:lnSpc>
                <a:spcPts val="1380"/>
              </a:lnSpc>
              <a:spcBef>
                <a:spcPts val="80"/>
              </a:spcBef>
              <a:buFont typeface="Symbol"/>
              <a:buChar char=""/>
              <a:tabLst>
                <a:tab pos="546100" algn="l"/>
                <a:tab pos="546735" algn="l"/>
              </a:tabLst>
            </a:pPr>
            <a:r>
              <a:rPr sz="1200" spc="-5" dirty="0">
                <a:latin typeface="Arial MT"/>
                <a:cs typeface="Arial MT"/>
              </a:rPr>
              <a:t>Distribución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global: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La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red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está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protegida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independientemente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del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lugar</a:t>
            </a:r>
            <a:r>
              <a:rPr sz="1200" spc="-10" dirty="0">
                <a:latin typeface="Arial MT"/>
                <a:cs typeface="Arial MT"/>
              </a:rPr>
              <a:t> en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el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que </a:t>
            </a:r>
            <a:r>
              <a:rPr sz="1200" spc="-5" dirty="0">
                <a:latin typeface="Arial MT"/>
                <a:cs typeface="Arial MT"/>
              </a:rPr>
              <a:t>se encuentran </a:t>
            </a:r>
            <a:r>
              <a:rPr sz="1200" spc="-10" dirty="0">
                <a:latin typeface="Arial MT"/>
                <a:cs typeface="Arial MT"/>
              </a:rPr>
              <a:t>los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activos.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150">
              <a:latin typeface="Arial MT"/>
              <a:cs typeface="Arial MT"/>
            </a:endParaRPr>
          </a:p>
          <a:p>
            <a:pPr marL="88900" marR="81280" algn="just">
              <a:lnSpc>
                <a:spcPct val="95900"/>
              </a:lnSpc>
              <a:spcBef>
                <a:spcPts val="5"/>
              </a:spcBef>
            </a:pPr>
            <a:r>
              <a:rPr sz="1200" dirty="0">
                <a:latin typeface="Arial MT"/>
                <a:cs typeface="Arial MT"/>
              </a:rPr>
              <a:t>SASE </a:t>
            </a:r>
            <a:r>
              <a:rPr sz="1200" spc="-10" dirty="0">
                <a:latin typeface="Arial MT"/>
                <a:cs typeface="Arial MT"/>
              </a:rPr>
              <a:t>es una </a:t>
            </a:r>
            <a:r>
              <a:rPr sz="1200" spc="-5" dirty="0">
                <a:latin typeface="Arial MT"/>
                <a:cs typeface="Arial MT"/>
              </a:rPr>
              <a:t>plataforma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dirty="0">
                <a:latin typeface="Arial MT"/>
                <a:cs typeface="Arial MT"/>
              </a:rPr>
              <a:t>red y </a:t>
            </a:r>
            <a:r>
              <a:rPr sz="1200" spc="-5" dirty="0">
                <a:latin typeface="Arial MT"/>
                <a:cs typeface="Arial MT"/>
              </a:rPr>
              <a:t>seguridad que ofrece importantes beneficios </a:t>
            </a:r>
            <a:r>
              <a:rPr sz="1200" spc="-10" dirty="0">
                <a:latin typeface="Arial MT"/>
                <a:cs typeface="Arial MT"/>
              </a:rPr>
              <a:t>en </a:t>
            </a:r>
            <a:r>
              <a:rPr sz="1200" spc="-5" dirty="0">
                <a:latin typeface="Arial MT"/>
                <a:cs typeface="Arial MT"/>
              </a:rPr>
              <a:t> comparación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con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las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redes</a:t>
            </a:r>
            <a:r>
              <a:rPr sz="1200" spc="-5" dirty="0">
                <a:latin typeface="Arial MT"/>
                <a:cs typeface="Arial MT"/>
              </a:rPr>
              <a:t> locales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tradicionales.</a:t>
            </a:r>
            <a:r>
              <a:rPr sz="1200" spc="-5" dirty="0">
                <a:latin typeface="Arial MT"/>
                <a:cs typeface="Arial MT"/>
              </a:rPr>
              <a:t> Estas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ventajas</a:t>
            </a:r>
            <a:r>
              <a:rPr sz="1200" spc="-5" dirty="0">
                <a:latin typeface="Arial MT"/>
                <a:cs typeface="Arial MT"/>
              </a:rPr>
              <a:t> incluyen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la </a:t>
            </a:r>
            <a:r>
              <a:rPr sz="1200" spc="-5" dirty="0">
                <a:latin typeface="Arial MT"/>
                <a:cs typeface="Arial MT"/>
              </a:rPr>
              <a:t> reducción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costos </a:t>
            </a:r>
            <a:r>
              <a:rPr sz="1200" dirty="0">
                <a:latin typeface="Arial MT"/>
                <a:cs typeface="Arial MT"/>
              </a:rPr>
              <a:t>y </a:t>
            </a:r>
            <a:r>
              <a:rPr sz="1200" spc="-5" dirty="0">
                <a:latin typeface="Arial MT"/>
                <a:cs typeface="Arial MT"/>
              </a:rPr>
              <a:t>complejidad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dirty="0">
                <a:latin typeface="Arial MT"/>
                <a:cs typeface="Arial MT"/>
              </a:rPr>
              <a:t>TI </a:t>
            </a:r>
            <a:r>
              <a:rPr sz="1200" spc="-10" dirty="0">
                <a:latin typeface="Arial MT"/>
                <a:cs typeface="Arial MT"/>
              </a:rPr>
              <a:t>al disminuir el </a:t>
            </a:r>
            <a:r>
              <a:rPr sz="1200" spc="-5" dirty="0">
                <a:latin typeface="Arial MT"/>
                <a:cs typeface="Arial MT"/>
              </a:rPr>
              <a:t>número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soluciones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necesarias</a:t>
            </a:r>
            <a:r>
              <a:rPr sz="1200" spc="-5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para</a:t>
            </a:r>
            <a:r>
              <a:rPr sz="1200" spc="-6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proteger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aplicaciones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y</a:t>
            </a:r>
            <a:r>
              <a:rPr sz="1200" spc="-5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servicios,</a:t>
            </a:r>
            <a:r>
              <a:rPr sz="1200" spc="-5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lo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que</a:t>
            </a:r>
            <a:r>
              <a:rPr sz="1200" spc="-6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simplifica</a:t>
            </a:r>
            <a:r>
              <a:rPr sz="1200" spc="-6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la</a:t>
            </a:r>
            <a:r>
              <a:rPr sz="1200" spc="-6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administración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y</a:t>
            </a:r>
            <a:r>
              <a:rPr sz="1200" spc="-3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aumenta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la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agilidad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y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escalabilidad</a:t>
            </a:r>
            <a:r>
              <a:rPr sz="1200" spc="-4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al</a:t>
            </a:r>
            <a:r>
              <a:rPr sz="1200" spc="-3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ser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proporcionado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en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la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nube.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Además,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está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diseñado </a:t>
            </a:r>
            <a:r>
              <a:rPr sz="1200" spc="-10" dirty="0">
                <a:latin typeface="Arial MT"/>
                <a:cs typeface="Arial MT"/>
              </a:rPr>
              <a:t>para dar </a:t>
            </a:r>
            <a:r>
              <a:rPr sz="1200" spc="-5" dirty="0">
                <a:latin typeface="Arial MT"/>
                <a:cs typeface="Arial MT"/>
              </a:rPr>
              <a:t>soporte </a:t>
            </a:r>
            <a:r>
              <a:rPr sz="1200" spc="-10" dirty="0">
                <a:latin typeface="Arial MT"/>
                <a:cs typeface="Arial MT"/>
              </a:rPr>
              <a:t>al </a:t>
            </a:r>
            <a:r>
              <a:rPr sz="1200" spc="-5" dirty="0">
                <a:latin typeface="Arial MT"/>
                <a:cs typeface="Arial MT"/>
              </a:rPr>
              <a:t>trabajo </a:t>
            </a:r>
            <a:r>
              <a:rPr sz="1200" spc="-10" dirty="0">
                <a:latin typeface="Arial MT"/>
                <a:cs typeface="Arial MT"/>
              </a:rPr>
              <a:t>híbrido </a:t>
            </a:r>
            <a:r>
              <a:rPr sz="1200" dirty="0">
                <a:latin typeface="Arial MT"/>
                <a:cs typeface="Arial MT"/>
              </a:rPr>
              <a:t>y </a:t>
            </a:r>
            <a:r>
              <a:rPr sz="1200" spc="-5" dirty="0">
                <a:latin typeface="Arial MT"/>
                <a:cs typeface="Arial MT"/>
              </a:rPr>
              <a:t>mejorar </a:t>
            </a:r>
            <a:r>
              <a:rPr sz="1200" spc="-10" dirty="0">
                <a:latin typeface="Arial MT"/>
                <a:cs typeface="Arial MT"/>
              </a:rPr>
              <a:t>la </a:t>
            </a:r>
            <a:r>
              <a:rPr sz="1200" spc="-5" dirty="0">
                <a:latin typeface="Arial MT"/>
                <a:cs typeface="Arial MT"/>
              </a:rPr>
              <a:t>experiencia del usuario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mediante </a:t>
            </a:r>
            <a:r>
              <a:rPr sz="1200" spc="-10" dirty="0">
                <a:latin typeface="Arial MT"/>
                <a:cs typeface="Arial MT"/>
              </a:rPr>
              <a:t>la </a:t>
            </a:r>
            <a:r>
              <a:rPr sz="1200" spc="-5" dirty="0">
                <a:latin typeface="Arial MT"/>
                <a:cs typeface="Arial MT"/>
              </a:rPr>
              <a:t>administración inteligente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intercambios </a:t>
            </a:r>
            <a:r>
              <a:rPr sz="120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seguridad </a:t>
            </a:r>
            <a:r>
              <a:rPr sz="1200" spc="-10" dirty="0">
                <a:latin typeface="Arial MT"/>
                <a:cs typeface="Arial MT"/>
              </a:rPr>
              <a:t>en </a:t>
            </a:r>
            <a:r>
              <a:rPr sz="1200" spc="-5" dirty="0">
                <a:latin typeface="Arial MT"/>
                <a:cs typeface="Arial MT"/>
              </a:rPr>
              <a:t>tiempo </a:t>
            </a:r>
            <a:r>
              <a:rPr sz="1200" spc="-10" dirty="0">
                <a:latin typeface="Arial MT"/>
                <a:cs typeface="Arial MT"/>
              </a:rPr>
              <a:t>real,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lo</a:t>
            </a:r>
            <a:r>
              <a:rPr sz="1200" spc="-3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que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reduce</a:t>
            </a:r>
            <a:r>
              <a:rPr sz="1200" spc="-10" dirty="0">
                <a:latin typeface="Arial MT"/>
                <a:cs typeface="Arial MT"/>
              </a:rPr>
              <a:t> la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latencia</a:t>
            </a:r>
            <a:r>
              <a:rPr sz="1200" spc="-3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y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mejora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la</a:t>
            </a:r>
            <a:r>
              <a:rPr sz="1200" spc="-3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seguridad.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Por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último,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converge</a:t>
            </a:r>
            <a:r>
              <a:rPr sz="1200" spc="-3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tecnologías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inteligencia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sobre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amenazas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para</a:t>
            </a:r>
            <a:r>
              <a:rPr sz="1200" spc="-5" dirty="0">
                <a:latin typeface="Arial MT"/>
                <a:cs typeface="Arial MT"/>
              </a:rPr>
              <a:t> ofrecer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acceso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seguro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los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recursos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la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empresa </a:t>
            </a:r>
            <a:r>
              <a:rPr sz="1200" dirty="0">
                <a:latin typeface="Arial MT"/>
                <a:cs typeface="Arial MT"/>
              </a:rPr>
              <a:t>y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proteger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todas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las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conexiones</a:t>
            </a:r>
            <a:r>
              <a:rPr sz="1200" spc="2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en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la</a:t>
            </a:r>
            <a:r>
              <a:rPr sz="1200" spc="-5" dirty="0">
                <a:latin typeface="Arial MT"/>
                <a:cs typeface="Arial MT"/>
              </a:rPr>
              <a:t> red.</a:t>
            </a:r>
            <a:r>
              <a:rPr sz="1200" spc="-7" baseline="27777" dirty="0">
                <a:latin typeface="Arial MT"/>
                <a:cs typeface="Arial MT"/>
                <a:hlinkClick r:id="rId2" action="ppaction://hlinksldjump"/>
              </a:rPr>
              <a:t>14</a:t>
            </a:r>
            <a:endParaRPr sz="1200" baseline="27777">
              <a:latin typeface="Arial MT"/>
              <a:cs typeface="Arial M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440561" y="8030845"/>
            <a:ext cx="1829435" cy="7620"/>
          </a:xfrm>
          <a:custGeom>
            <a:avLst/>
            <a:gdLst/>
            <a:ahLst/>
            <a:cxnLst/>
            <a:rect l="l" t="t" r="r" b="b"/>
            <a:pathLst>
              <a:path w="1829435" h="7620">
                <a:moveTo>
                  <a:pt x="1829435" y="0"/>
                </a:moveTo>
                <a:lnTo>
                  <a:pt x="0" y="0"/>
                </a:lnTo>
                <a:lnTo>
                  <a:pt x="0" y="7619"/>
                </a:lnTo>
                <a:lnTo>
                  <a:pt x="1829435" y="7619"/>
                </a:lnTo>
                <a:lnTo>
                  <a:pt x="182943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389633" y="8084184"/>
            <a:ext cx="5710555" cy="907415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50800" marR="38735">
              <a:lnSpc>
                <a:spcPts val="1140"/>
              </a:lnSpc>
              <a:spcBef>
                <a:spcPts val="185"/>
              </a:spcBef>
              <a:tabLst>
                <a:tab pos="689610" algn="l"/>
                <a:tab pos="1215390" algn="l"/>
                <a:tab pos="2113915" algn="l"/>
                <a:tab pos="2433320" algn="l"/>
                <a:tab pos="2829560" algn="l"/>
                <a:tab pos="3441065" algn="l"/>
                <a:tab pos="4016375" algn="l"/>
                <a:tab pos="4828540" algn="l"/>
                <a:tab pos="5191760" algn="l"/>
              </a:tabLst>
            </a:pPr>
            <a:r>
              <a:rPr sz="975" baseline="29914" dirty="0">
                <a:latin typeface="Arial MT"/>
                <a:cs typeface="Arial MT"/>
              </a:rPr>
              <a:t>13</a:t>
            </a:r>
            <a:r>
              <a:rPr sz="975" spc="7" baseline="29914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MICROSOFT.</a:t>
            </a:r>
            <a:r>
              <a:rPr sz="1000" spc="27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¿Qué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es</a:t>
            </a:r>
            <a:r>
              <a:rPr sz="100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Secure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Access</a:t>
            </a:r>
            <a:r>
              <a:rPr sz="100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Service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Edge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(SASE)?</a:t>
            </a:r>
            <a:r>
              <a:rPr sz="1000" spc="4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HTTPS:/</a:t>
            </a:r>
            <a:r>
              <a:rPr sz="1000" spc="-5" dirty="0">
                <a:latin typeface="Arial MT"/>
                <a:cs typeface="Arial MT"/>
                <a:hlinkClick r:id="rId3"/>
              </a:rPr>
              <a:t>/www.micr</a:t>
            </a:r>
            <a:r>
              <a:rPr sz="1000" spc="-5" dirty="0">
                <a:latin typeface="Arial MT"/>
                <a:cs typeface="Arial MT"/>
              </a:rPr>
              <a:t>o</a:t>
            </a:r>
            <a:r>
              <a:rPr sz="1000" spc="-5" dirty="0">
                <a:latin typeface="Arial MT"/>
                <a:cs typeface="Arial MT"/>
                <a:hlinkClick r:id="rId3"/>
              </a:rPr>
              <a:t>soft.com </a:t>
            </a:r>
            <a:r>
              <a:rPr sz="1000" spc="-26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[</a:t>
            </a:r>
            <a:r>
              <a:rPr sz="1000" spc="5" dirty="0">
                <a:latin typeface="Arial MT"/>
                <a:cs typeface="Arial MT"/>
              </a:rPr>
              <a:t>p</a:t>
            </a:r>
            <a:r>
              <a:rPr sz="1000" spc="-5" dirty="0">
                <a:latin typeface="Arial MT"/>
                <a:cs typeface="Arial MT"/>
              </a:rPr>
              <a:t>ágina</a:t>
            </a:r>
            <a:r>
              <a:rPr sz="1000" dirty="0">
                <a:latin typeface="Arial MT"/>
                <a:cs typeface="Arial MT"/>
              </a:rPr>
              <a:t>	</a:t>
            </a:r>
            <a:r>
              <a:rPr sz="1000" spc="-5" dirty="0">
                <a:latin typeface="Arial MT"/>
                <a:cs typeface="Arial MT"/>
              </a:rPr>
              <a:t>we</a:t>
            </a:r>
            <a:r>
              <a:rPr sz="1000" dirty="0">
                <a:latin typeface="Arial MT"/>
                <a:cs typeface="Arial MT"/>
              </a:rPr>
              <a:t>b].	[Co</a:t>
            </a:r>
            <a:r>
              <a:rPr sz="1000" spc="-5" dirty="0">
                <a:latin typeface="Arial MT"/>
                <a:cs typeface="Arial MT"/>
              </a:rPr>
              <a:t>nsult</a:t>
            </a:r>
            <a:r>
              <a:rPr sz="1000" spc="-25" dirty="0">
                <a:latin typeface="Arial MT"/>
                <a:cs typeface="Arial MT"/>
              </a:rPr>
              <a:t>a</a:t>
            </a:r>
            <a:r>
              <a:rPr sz="1000" spc="-5" dirty="0">
                <a:latin typeface="Arial MT"/>
                <a:cs typeface="Arial MT"/>
              </a:rPr>
              <a:t>do</a:t>
            </a:r>
            <a:r>
              <a:rPr sz="1000" dirty="0">
                <a:latin typeface="Arial MT"/>
                <a:cs typeface="Arial MT"/>
              </a:rPr>
              <a:t>	</a:t>
            </a:r>
            <a:r>
              <a:rPr sz="1000" spc="-5" dirty="0">
                <a:latin typeface="Arial MT"/>
                <a:cs typeface="Arial MT"/>
              </a:rPr>
              <a:t>el</a:t>
            </a:r>
            <a:r>
              <a:rPr sz="1000" dirty="0">
                <a:latin typeface="Arial MT"/>
                <a:cs typeface="Arial MT"/>
              </a:rPr>
              <a:t>	</a:t>
            </a:r>
            <a:r>
              <a:rPr sz="1000" spc="-5" dirty="0">
                <a:latin typeface="Arial MT"/>
                <a:cs typeface="Arial MT"/>
              </a:rPr>
              <a:t>20</a:t>
            </a:r>
            <a:r>
              <a:rPr sz="1000" dirty="0">
                <a:latin typeface="Arial MT"/>
                <a:cs typeface="Arial MT"/>
              </a:rPr>
              <a:t>,	</a:t>
            </a:r>
            <a:r>
              <a:rPr sz="1000" spc="5" dirty="0">
                <a:latin typeface="Arial MT"/>
                <a:cs typeface="Arial MT"/>
              </a:rPr>
              <a:t>m</a:t>
            </a:r>
            <a:r>
              <a:rPr sz="1000" spc="-5" dirty="0">
                <a:latin typeface="Arial MT"/>
                <a:cs typeface="Arial MT"/>
              </a:rPr>
              <a:t>a</a:t>
            </a:r>
            <a:r>
              <a:rPr sz="1000" spc="5" dirty="0">
                <a:latin typeface="Arial MT"/>
                <a:cs typeface="Arial MT"/>
              </a:rPr>
              <a:t>r</a:t>
            </a:r>
            <a:r>
              <a:rPr sz="1000" spc="-5" dirty="0">
                <a:latin typeface="Arial MT"/>
                <a:cs typeface="Arial MT"/>
              </a:rPr>
              <a:t>zo</a:t>
            </a:r>
            <a:r>
              <a:rPr sz="1000" dirty="0">
                <a:latin typeface="Arial MT"/>
                <a:cs typeface="Arial MT"/>
              </a:rPr>
              <a:t>,	</a:t>
            </a:r>
            <a:r>
              <a:rPr sz="1000" spc="-5" dirty="0">
                <a:latin typeface="Arial MT"/>
                <a:cs typeface="Arial MT"/>
              </a:rPr>
              <a:t>2023</a:t>
            </a:r>
            <a:r>
              <a:rPr sz="1000" dirty="0">
                <a:latin typeface="Arial MT"/>
                <a:cs typeface="Arial MT"/>
              </a:rPr>
              <a:t>].	</a:t>
            </a:r>
            <a:r>
              <a:rPr sz="1000" spc="-5" dirty="0">
                <a:latin typeface="Arial MT"/>
                <a:cs typeface="Arial MT"/>
              </a:rPr>
              <a:t>D</a:t>
            </a:r>
            <a:r>
              <a:rPr sz="1000" spc="-10" dirty="0">
                <a:latin typeface="Arial MT"/>
                <a:cs typeface="Arial MT"/>
              </a:rPr>
              <a:t>i</a:t>
            </a:r>
            <a:r>
              <a:rPr sz="1000" spc="-5" dirty="0">
                <a:latin typeface="Arial MT"/>
                <a:cs typeface="Arial MT"/>
              </a:rPr>
              <a:t>spon</a:t>
            </a:r>
            <a:r>
              <a:rPr sz="1000" spc="-30" dirty="0">
                <a:latin typeface="Arial MT"/>
                <a:cs typeface="Arial MT"/>
              </a:rPr>
              <a:t>i</a:t>
            </a:r>
            <a:r>
              <a:rPr sz="1000" spc="-5" dirty="0">
                <a:latin typeface="Arial MT"/>
                <a:cs typeface="Arial MT"/>
              </a:rPr>
              <a:t>ble</a:t>
            </a:r>
            <a:r>
              <a:rPr sz="1000" dirty="0">
                <a:latin typeface="Arial MT"/>
                <a:cs typeface="Arial MT"/>
              </a:rPr>
              <a:t>	</a:t>
            </a:r>
            <a:r>
              <a:rPr sz="1000" spc="-5" dirty="0">
                <a:latin typeface="Arial MT"/>
                <a:cs typeface="Arial MT"/>
              </a:rPr>
              <a:t>en</a:t>
            </a:r>
            <a:r>
              <a:rPr sz="1000" dirty="0">
                <a:latin typeface="Arial MT"/>
                <a:cs typeface="Arial MT"/>
              </a:rPr>
              <a:t>	I</a:t>
            </a:r>
            <a:r>
              <a:rPr sz="1000" spc="5" dirty="0">
                <a:latin typeface="Arial MT"/>
                <a:cs typeface="Arial MT"/>
              </a:rPr>
              <a:t>n</a:t>
            </a:r>
            <a:r>
              <a:rPr sz="1000" dirty="0">
                <a:latin typeface="Arial MT"/>
                <a:cs typeface="Arial MT"/>
              </a:rPr>
              <a:t>t</a:t>
            </a:r>
            <a:r>
              <a:rPr sz="1000" spc="5" dirty="0">
                <a:latin typeface="Arial MT"/>
                <a:cs typeface="Arial MT"/>
              </a:rPr>
              <a:t>er</a:t>
            </a:r>
            <a:r>
              <a:rPr sz="1000" spc="-5" dirty="0">
                <a:latin typeface="Arial MT"/>
                <a:cs typeface="Arial MT"/>
              </a:rPr>
              <a:t>ne</a:t>
            </a:r>
            <a:r>
              <a:rPr sz="1000" spc="-20" dirty="0">
                <a:latin typeface="Arial MT"/>
                <a:cs typeface="Arial MT"/>
              </a:rPr>
              <a:t>t</a:t>
            </a:r>
            <a:r>
              <a:rPr sz="1000" dirty="0">
                <a:latin typeface="Arial MT"/>
                <a:cs typeface="Arial MT"/>
              </a:rPr>
              <a:t>:</a:t>
            </a:r>
            <a:endParaRPr sz="1000">
              <a:latin typeface="Arial MT"/>
              <a:cs typeface="Arial MT"/>
            </a:endParaRPr>
          </a:p>
          <a:p>
            <a:pPr marL="50800">
              <a:lnSpc>
                <a:spcPts val="1105"/>
              </a:lnSpc>
            </a:pPr>
            <a:r>
              <a:rPr sz="1000" spc="-5" dirty="0">
                <a:latin typeface="Arial MT"/>
                <a:cs typeface="Arial MT"/>
              </a:rPr>
              <a:t>&lt;HTTPS:/</a:t>
            </a:r>
            <a:r>
              <a:rPr sz="1000" spc="-5" dirty="0">
                <a:latin typeface="Arial MT"/>
                <a:cs typeface="Arial MT"/>
                <a:hlinkClick r:id="rId4"/>
              </a:rPr>
              <a:t>/www.micr</a:t>
            </a:r>
            <a:r>
              <a:rPr sz="1000" spc="-5" dirty="0">
                <a:latin typeface="Arial MT"/>
                <a:cs typeface="Arial MT"/>
              </a:rPr>
              <a:t>o</a:t>
            </a:r>
            <a:r>
              <a:rPr sz="1000" spc="-5" dirty="0">
                <a:latin typeface="Arial MT"/>
                <a:cs typeface="Arial MT"/>
                <a:hlinkClick r:id="rId4"/>
              </a:rPr>
              <a:t>soft.com/es-es/security/business/security-101/what-is-sase</a:t>
            </a:r>
            <a:r>
              <a:rPr sz="1000" spc="-5" dirty="0">
                <a:latin typeface="Arial MT"/>
                <a:cs typeface="Arial MT"/>
              </a:rPr>
              <a:t>&gt;.</a:t>
            </a:r>
            <a:endParaRPr sz="1000">
              <a:latin typeface="Arial MT"/>
              <a:cs typeface="Arial MT"/>
            </a:endParaRPr>
          </a:p>
          <a:p>
            <a:pPr marL="50800" marR="43180">
              <a:lnSpc>
                <a:spcPts val="1160"/>
              </a:lnSpc>
              <a:spcBef>
                <a:spcPts val="45"/>
              </a:spcBef>
            </a:pPr>
            <a:r>
              <a:rPr sz="975" baseline="29914" dirty="0">
                <a:latin typeface="Arial MT"/>
                <a:cs typeface="Arial MT"/>
              </a:rPr>
              <a:t>14 </a:t>
            </a:r>
            <a:r>
              <a:rPr sz="1000" spc="-5" dirty="0">
                <a:latin typeface="Arial MT"/>
                <a:cs typeface="Arial MT"/>
              </a:rPr>
              <a:t>JUNIPER NETWORKS. </a:t>
            </a:r>
            <a:r>
              <a:rPr sz="1000" dirty="0">
                <a:latin typeface="Arial MT"/>
                <a:cs typeface="Arial MT"/>
              </a:rPr>
              <a:t>¿Qué </a:t>
            </a:r>
            <a:r>
              <a:rPr sz="1000" spc="-5" dirty="0">
                <a:latin typeface="Arial MT"/>
                <a:cs typeface="Arial MT"/>
              </a:rPr>
              <a:t>es la </a:t>
            </a:r>
            <a:r>
              <a:rPr sz="1000" dirty="0">
                <a:latin typeface="Arial MT"/>
                <a:cs typeface="Arial MT"/>
              </a:rPr>
              <a:t>red </a:t>
            </a:r>
            <a:r>
              <a:rPr sz="1000" spc="-5" dirty="0">
                <a:latin typeface="Arial MT"/>
                <a:cs typeface="Arial MT"/>
              </a:rPr>
              <a:t>de </a:t>
            </a:r>
            <a:r>
              <a:rPr sz="1000" spc="-10" dirty="0">
                <a:latin typeface="Arial MT"/>
                <a:cs typeface="Arial MT"/>
              </a:rPr>
              <a:t>área </a:t>
            </a:r>
            <a:r>
              <a:rPr sz="1000" spc="-5" dirty="0">
                <a:latin typeface="Arial MT"/>
                <a:cs typeface="Arial MT"/>
              </a:rPr>
              <a:t>extensa definida </a:t>
            </a:r>
            <a:r>
              <a:rPr sz="1000" spc="-10" dirty="0">
                <a:latin typeface="Arial MT"/>
                <a:cs typeface="Arial MT"/>
              </a:rPr>
              <a:t>por </a:t>
            </a:r>
            <a:r>
              <a:rPr sz="1000" spc="-5" dirty="0">
                <a:latin typeface="Arial MT"/>
                <a:cs typeface="Arial MT"/>
              </a:rPr>
              <a:t>software (RAEDS)? </a:t>
            </a:r>
            <a:r>
              <a:rPr sz="1000" dirty="0">
                <a:latin typeface="Arial MT"/>
                <a:cs typeface="Arial MT"/>
              </a:rPr>
              <a:t>| Juniper </a:t>
            </a:r>
            <a:r>
              <a:rPr sz="1000" spc="-26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Networks.</a:t>
            </a:r>
            <a:r>
              <a:rPr sz="1000" spc="4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Juniper</a:t>
            </a:r>
            <a:r>
              <a:rPr sz="1000" spc="5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Networks</a:t>
            </a:r>
            <a:r>
              <a:rPr sz="1000" spc="3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[página</a:t>
            </a:r>
            <a:r>
              <a:rPr sz="1000" spc="5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web].</a:t>
            </a:r>
            <a:r>
              <a:rPr sz="1000" spc="5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[Consultado</a:t>
            </a:r>
            <a:r>
              <a:rPr sz="1000" spc="4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el</a:t>
            </a:r>
            <a:r>
              <a:rPr sz="1000" spc="4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21,</a:t>
            </a:r>
            <a:r>
              <a:rPr sz="1000" spc="4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marzo,</a:t>
            </a:r>
            <a:r>
              <a:rPr sz="1000" spc="4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2023].</a:t>
            </a:r>
            <a:r>
              <a:rPr sz="1000" spc="5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Disponible</a:t>
            </a:r>
            <a:r>
              <a:rPr sz="1000" spc="4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en</a:t>
            </a:r>
            <a:r>
              <a:rPr sz="1000" spc="3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Internet:</a:t>
            </a:r>
            <a:endParaRPr sz="1000">
              <a:latin typeface="Arial MT"/>
              <a:cs typeface="Arial MT"/>
            </a:endParaRPr>
          </a:p>
          <a:p>
            <a:pPr marL="50800">
              <a:lnSpc>
                <a:spcPts val="1105"/>
              </a:lnSpc>
            </a:pPr>
            <a:r>
              <a:rPr sz="1000" spc="-5" dirty="0">
                <a:latin typeface="Arial MT"/>
                <a:cs typeface="Arial MT"/>
              </a:rPr>
              <a:t>&lt;HTTPS:/</a:t>
            </a:r>
            <a:r>
              <a:rPr sz="1000" spc="-5" dirty="0">
                <a:latin typeface="Arial MT"/>
                <a:cs typeface="Arial MT"/>
                <a:hlinkClick r:id="rId5"/>
              </a:rPr>
              <a:t>/www.ju</a:t>
            </a:r>
            <a:r>
              <a:rPr sz="1000" spc="-5" dirty="0">
                <a:latin typeface="Arial MT"/>
                <a:cs typeface="Arial MT"/>
              </a:rPr>
              <a:t>n</a:t>
            </a:r>
            <a:r>
              <a:rPr sz="1000" spc="-5" dirty="0">
                <a:latin typeface="Arial MT"/>
                <a:cs typeface="Arial MT"/>
                <a:hlinkClick r:id="rId5"/>
              </a:rPr>
              <a:t>iper.net/mx/es/research-topics/what-is-sd-wan.html&gt;</a:t>
            </a:r>
            <a:r>
              <a:rPr sz="1000" spc="-5" dirty="0">
                <a:latin typeface="Arial MT"/>
                <a:cs typeface="Arial MT"/>
              </a:rPr>
              <a:t>.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5" dirty="0"/>
              <a:t>23</a:t>
            </a:fld>
            <a:endParaRPr spc="-5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27733" y="1056893"/>
            <a:ext cx="5638165" cy="4065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Arial"/>
                <a:cs typeface="Arial"/>
              </a:rPr>
              <a:t>4.2.5</a:t>
            </a:r>
            <a:r>
              <a:rPr sz="1200" b="1" spc="59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Centro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de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operaciones </a:t>
            </a:r>
            <a:r>
              <a:rPr sz="1200" b="1" dirty="0">
                <a:latin typeface="Arial"/>
                <a:cs typeface="Arial"/>
              </a:rPr>
              <a:t>de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seguridad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(SOC)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0">
              <a:latin typeface="Arial"/>
              <a:cs typeface="Arial"/>
            </a:endParaRPr>
          </a:p>
          <a:p>
            <a:pPr marL="12700" marR="6350" algn="just">
              <a:lnSpc>
                <a:spcPct val="95900"/>
              </a:lnSpc>
            </a:pPr>
            <a:r>
              <a:rPr sz="1200" dirty="0">
                <a:latin typeface="Arial MT"/>
                <a:cs typeface="Arial MT"/>
              </a:rPr>
              <a:t>Es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el</a:t>
            </a:r>
            <a:r>
              <a:rPr sz="1200" spc="-5" dirty="0">
                <a:latin typeface="Arial MT"/>
                <a:cs typeface="Arial MT"/>
              </a:rPr>
              <a:t> equipo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designado</a:t>
            </a:r>
            <a:r>
              <a:rPr sz="1200" dirty="0">
                <a:latin typeface="Arial MT"/>
                <a:cs typeface="Arial MT"/>
              </a:rPr>
              <a:t> como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responsable</a:t>
            </a:r>
            <a:r>
              <a:rPr sz="1200" dirty="0">
                <a:latin typeface="Arial MT"/>
                <a:cs typeface="Arial MT"/>
              </a:rPr>
              <a:t> de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garantizar</a:t>
            </a:r>
            <a:r>
              <a:rPr sz="1200" dirty="0">
                <a:latin typeface="Arial MT"/>
                <a:cs typeface="Arial MT"/>
              </a:rPr>
              <a:t> la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seguridad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la </a:t>
            </a:r>
            <a:r>
              <a:rPr sz="1200" spc="-5" dirty="0">
                <a:latin typeface="Arial MT"/>
                <a:cs typeface="Arial MT"/>
              </a:rPr>
              <a:t> información. </a:t>
            </a:r>
            <a:r>
              <a:rPr sz="1200" dirty="0">
                <a:latin typeface="Arial MT"/>
                <a:cs typeface="Arial MT"/>
              </a:rPr>
              <a:t>Esta </a:t>
            </a:r>
            <a:r>
              <a:rPr sz="1200" spc="-10" dirty="0">
                <a:latin typeface="Arial MT"/>
                <a:cs typeface="Arial MT"/>
              </a:rPr>
              <a:t>unidad </a:t>
            </a:r>
            <a:r>
              <a:rPr sz="1200" spc="-5" dirty="0">
                <a:latin typeface="Arial MT"/>
                <a:cs typeface="Arial MT"/>
              </a:rPr>
              <a:t>permite </a:t>
            </a:r>
            <a:r>
              <a:rPr sz="1200" spc="-10" dirty="0">
                <a:latin typeface="Arial MT"/>
                <a:cs typeface="Arial MT"/>
              </a:rPr>
              <a:t>la </a:t>
            </a:r>
            <a:r>
              <a:rPr sz="1200" spc="-5" dirty="0">
                <a:latin typeface="Arial MT"/>
                <a:cs typeface="Arial MT"/>
              </a:rPr>
              <a:t>supervisión </a:t>
            </a:r>
            <a:r>
              <a:rPr sz="1200" dirty="0">
                <a:latin typeface="Arial MT"/>
                <a:cs typeface="Arial MT"/>
              </a:rPr>
              <a:t>y </a:t>
            </a:r>
            <a:r>
              <a:rPr sz="1200" spc="-5" dirty="0">
                <a:latin typeface="Arial MT"/>
                <a:cs typeface="Arial MT"/>
              </a:rPr>
              <a:t>gestión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dirty="0">
                <a:latin typeface="Arial MT"/>
                <a:cs typeface="Arial MT"/>
              </a:rPr>
              <a:t>la </a:t>
            </a:r>
            <a:r>
              <a:rPr sz="1200" spc="-5" dirty="0">
                <a:latin typeface="Arial MT"/>
                <a:cs typeface="Arial MT"/>
              </a:rPr>
              <a:t>seguridad </a:t>
            </a:r>
            <a:r>
              <a:rPr sz="1200" spc="-10" dirty="0">
                <a:latin typeface="Arial MT"/>
                <a:cs typeface="Arial MT"/>
              </a:rPr>
              <a:t>de la </a:t>
            </a:r>
            <a:r>
              <a:rPr sz="1200" spc="-5" dirty="0">
                <a:latin typeface="Arial MT"/>
                <a:cs typeface="Arial MT"/>
              </a:rPr>
              <a:t> información ayudándose </a:t>
            </a:r>
            <a:r>
              <a:rPr sz="120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herramientas </a:t>
            </a:r>
            <a:r>
              <a:rPr sz="1200" spc="-10" dirty="0">
                <a:latin typeface="Arial MT"/>
                <a:cs typeface="Arial MT"/>
              </a:rPr>
              <a:t>que </a:t>
            </a:r>
            <a:r>
              <a:rPr sz="1200" spc="-5" dirty="0">
                <a:latin typeface="Arial MT"/>
                <a:cs typeface="Arial MT"/>
              </a:rPr>
              <a:t>extraen información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eventos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 seguridad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en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la</a:t>
            </a:r>
            <a:r>
              <a:rPr sz="1200" spc="-3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infraestructura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</a:t>
            </a:r>
            <a:r>
              <a:rPr sz="1200" spc="-3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la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organización.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El</a:t>
            </a:r>
            <a:r>
              <a:rPr sz="1200" spc="-3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SIEM</a:t>
            </a:r>
            <a:r>
              <a:rPr sz="1200" spc="-5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es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una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las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principales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herramientas usadas </a:t>
            </a:r>
            <a:r>
              <a:rPr sz="1200" spc="5" dirty="0">
                <a:latin typeface="Arial MT"/>
                <a:cs typeface="Arial MT"/>
              </a:rPr>
              <a:t>ya </a:t>
            </a:r>
            <a:r>
              <a:rPr sz="1200" spc="-5" dirty="0">
                <a:latin typeface="Arial MT"/>
                <a:cs typeface="Arial MT"/>
              </a:rPr>
              <a:t>que su principal función </a:t>
            </a:r>
            <a:r>
              <a:rPr sz="1200" spc="-10" dirty="0">
                <a:latin typeface="Arial MT"/>
                <a:cs typeface="Arial MT"/>
              </a:rPr>
              <a:t>es la </a:t>
            </a:r>
            <a:r>
              <a:rPr sz="1200" spc="-5" dirty="0">
                <a:latin typeface="Arial MT"/>
                <a:cs typeface="Arial MT"/>
              </a:rPr>
              <a:t>recolección </a:t>
            </a:r>
            <a:r>
              <a:rPr sz="1200" dirty="0">
                <a:latin typeface="Arial MT"/>
                <a:cs typeface="Arial MT"/>
              </a:rPr>
              <a:t>y </a:t>
            </a:r>
            <a:r>
              <a:rPr sz="1200" spc="-5" dirty="0">
                <a:latin typeface="Arial MT"/>
                <a:cs typeface="Arial MT"/>
              </a:rPr>
              <a:t>procesamiento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eventos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</a:t>
            </a:r>
            <a:r>
              <a:rPr sz="1200" spc="-5" dirty="0">
                <a:latin typeface="Arial MT"/>
                <a:cs typeface="Arial MT"/>
              </a:rPr>
              <a:t> seguridad.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150">
              <a:latin typeface="Arial MT"/>
              <a:cs typeface="Arial MT"/>
            </a:endParaRPr>
          </a:p>
          <a:p>
            <a:pPr marL="12700" marR="5080" algn="just">
              <a:lnSpc>
                <a:spcPct val="95900"/>
              </a:lnSpc>
            </a:pPr>
            <a:r>
              <a:rPr sz="1200" spc="-10" dirty="0">
                <a:latin typeface="Arial MT"/>
                <a:cs typeface="Arial MT"/>
              </a:rPr>
              <a:t>Un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SOC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tiene</a:t>
            </a:r>
            <a:r>
              <a:rPr sz="1200" spc="-5" dirty="0">
                <a:latin typeface="Arial MT"/>
                <a:cs typeface="Arial MT"/>
              </a:rPr>
              <a:t> como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objetivo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detectar,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analizar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y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solucionar</a:t>
            </a:r>
            <a:r>
              <a:rPr sz="1200" spc="-5" dirty="0">
                <a:latin typeface="Arial MT"/>
                <a:cs typeface="Arial MT"/>
              </a:rPr>
              <a:t> incidentes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 ciberseguridad haciendo uso </a:t>
            </a:r>
            <a:r>
              <a:rPr sz="120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diferentes soluciones tecnológicas. Se monitorizan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diferentes </a:t>
            </a:r>
            <a:r>
              <a:rPr sz="1200" spc="-5" dirty="0">
                <a:latin typeface="Arial MT"/>
                <a:cs typeface="Arial MT"/>
              </a:rPr>
              <a:t>sistemas </a:t>
            </a:r>
            <a:r>
              <a:rPr sz="1200" dirty="0">
                <a:latin typeface="Arial MT"/>
                <a:cs typeface="Arial MT"/>
              </a:rPr>
              <a:t>como </a:t>
            </a:r>
            <a:r>
              <a:rPr sz="1200" spc="-5" dirty="0">
                <a:latin typeface="Arial MT"/>
                <a:cs typeface="Arial MT"/>
              </a:rPr>
              <a:t>aplicaciones, redes, servidores, terminales, sitios </a:t>
            </a:r>
            <a:r>
              <a:rPr sz="1200" spc="-10" dirty="0">
                <a:latin typeface="Arial MT"/>
                <a:cs typeface="Arial MT"/>
              </a:rPr>
              <a:t>web, 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bases de datos </a:t>
            </a:r>
            <a:r>
              <a:rPr sz="1200" dirty="0">
                <a:latin typeface="Arial MT"/>
                <a:cs typeface="Arial MT"/>
              </a:rPr>
              <a:t>y </a:t>
            </a:r>
            <a:r>
              <a:rPr sz="1200" spc="-5" dirty="0">
                <a:latin typeface="Arial MT"/>
                <a:cs typeface="Arial MT"/>
              </a:rPr>
              <a:t>demás, con </a:t>
            </a:r>
            <a:r>
              <a:rPr sz="1200" spc="-10" dirty="0">
                <a:latin typeface="Arial MT"/>
                <a:cs typeface="Arial MT"/>
              </a:rPr>
              <a:t>el </a:t>
            </a:r>
            <a:r>
              <a:rPr sz="1200" spc="-5" dirty="0">
                <a:latin typeface="Arial MT"/>
                <a:cs typeface="Arial MT"/>
              </a:rPr>
              <a:t>fin </a:t>
            </a:r>
            <a:r>
              <a:rPr sz="1200" spc="-10" dirty="0">
                <a:latin typeface="Arial MT"/>
                <a:cs typeface="Arial MT"/>
              </a:rPr>
              <a:t>de identificar </a:t>
            </a:r>
            <a:r>
              <a:rPr sz="1200" spc="-5" dirty="0">
                <a:latin typeface="Arial MT"/>
                <a:cs typeface="Arial MT"/>
              </a:rPr>
              <a:t>comportamientos </a:t>
            </a:r>
            <a:r>
              <a:rPr sz="1200" spc="-10" dirty="0">
                <a:latin typeface="Arial MT"/>
                <a:cs typeface="Arial MT"/>
              </a:rPr>
              <a:t>anómalos </a:t>
            </a:r>
            <a:r>
              <a:rPr sz="1200" dirty="0">
                <a:latin typeface="Arial MT"/>
                <a:cs typeface="Arial MT"/>
              </a:rPr>
              <a:t>y 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amenaza que </a:t>
            </a:r>
            <a:r>
              <a:rPr sz="1200" spc="-10" dirty="0">
                <a:latin typeface="Arial MT"/>
                <a:cs typeface="Arial MT"/>
              </a:rPr>
              <a:t>puedan </a:t>
            </a:r>
            <a:r>
              <a:rPr sz="1200" spc="-5" dirty="0">
                <a:latin typeface="Arial MT"/>
                <a:cs typeface="Arial MT"/>
              </a:rPr>
              <a:t>predecir una violación o incidente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seguridad. Para </a:t>
            </a:r>
            <a:r>
              <a:rPr sz="1200" spc="-10" dirty="0">
                <a:latin typeface="Arial MT"/>
                <a:cs typeface="Arial MT"/>
              </a:rPr>
              <a:t>el </a:t>
            </a:r>
            <a:r>
              <a:rPr sz="1200" dirty="0">
                <a:latin typeface="Arial MT"/>
                <a:cs typeface="Arial MT"/>
              </a:rPr>
              <a:t>SOC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cada </a:t>
            </a:r>
            <a:r>
              <a:rPr sz="1200" spc="-5" dirty="0">
                <a:latin typeface="Arial MT"/>
                <a:cs typeface="Arial MT"/>
              </a:rPr>
              <a:t>posible incidente debe </a:t>
            </a:r>
            <a:r>
              <a:rPr sz="1200" spc="-10" dirty="0">
                <a:latin typeface="Arial MT"/>
                <a:cs typeface="Arial MT"/>
              </a:rPr>
              <a:t>tener </a:t>
            </a:r>
            <a:r>
              <a:rPr sz="1200" dirty="0">
                <a:latin typeface="Arial MT"/>
                <a:cs typeface="Arial MT"/>
              </a:rPr>
              <a:t>un </a:t>
            </a:r>
            <a:r>
              <a:rPr sz="1200" spc="-10" dirty="0">
                <a:latin typeface="Arial MT"/>
                <a:cs typeface="Arial MT"/>
              </a:rPr>
              <a:t>flujo </a:t>
            </a:r>
            <a:r>
              <a:rPr sz="1200" spc="-5" dirty="0">
                <a:latin typeface="Arial MT"/>
                <a:cs typeface="Arial MT"/>
              </a:rPr>
              <a:t>o plan </a:t>
            </a:r>
            <a:r>
              <a:rPr sz="1200" spc="-10" dirty="0">
                <a:latin typeface="Arial MT"/>
                <a:cs typeface="Arial MT"/>
              </a:rPr>
              <a:t>que </a:t>
            </a:r>
            <a:r>
              <a:rPr sz="1200" spc="-5" dirty="0">
                <a:latin typeface="Arial MT"/>
                <a:cs typeface="Arial MT"/>
              </a:rPr>
              <a:t>seguir </a:t>
            </a:r>
            <a:r>
              <a:rPr sz="1200" dirty="0">
                <a:latin typeface="Arial MT"/>
                <a:cs typeface="Arial MT"/>
              </a:rPr>
              <a:t>y </a:t>
            </a:r>
            <a:r>
              <a:rPr sz="1200" spc="-5" dirty="0">
                <a:latin typeface="Arial MT"/>
                <a:cs typeface="Arial MT"/>
              </a:rPr>
              <a:t>este </a:t>
            </a:r>
            <a:r>
              <a:rPr sz="1200" spc="-10" dirty="0">
                <a:latin typeface="Arial MT"/>
                <a:cs typeface="Arial MT"/>
              </a:rPr>
              <a:t>debe </a:t>
            </a:r>
            <a:r>
              <a:rPr sz="1200" spc="-5" dirty="0">
                <a:latin typeface="Arial MT"/>
                <a:cs typeface="Arial MT"/>
              </a:rPr>
              <a:t>cumplirse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correctamente,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para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que</a:t>
            </a:r>
            <a:r>
              <a:rPr sz="1200" spc="-5" dirty="0">
                <a:latin typeface="Arial MT"/>
                <a:cs typeface="Arial MT"/>
              </a:rPr>
              <a:t> sea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identificado,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analizado,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definido,</a:t>
            </a:r>
            <a:r>
              <a:rPr sz="1200" spc="-5" dirty="0">
                <a:latin typeface="Arial MT"/>
                <a:cs typeface="Arial MT"/>
              </a:rPr>
              <a:t> investigado</a:t>
            </a:r>
            <a:r>
              <a:rPr sz="1200" dirty="0">
                <a:latin typeface="Arial MT"/>
                <a:cs typeface="Arial MT"/>
              </a:rPr>
              <a:t> y 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notificado. </a:t>
            </a:r>
            <a:r>
              <a:rPr sz="1200" dirty="0">
                <a:latin typeface="Arial MT"/>
                <a:cs typeface="Arial MT"/>
              </a:rPr>
              <a:t>Es </a:t>
            </a:r>
            <a:r>
              <a:rPr sz="1200" spc="-10" dirty="0">
                <a:latin typeface="Arial MT"/>
                <a:cs typeface="Arial MT"/>
              </a:rPr>
              <a:t>integrado por un </a:t>
            </a:r>
            <a:r>
              <a:rPr sz="1200" spc="-5" dirty="0">
                <a:latin typeface="Arial MT"/>
                <a:cs typeface="Arial MT"/>
              </a:rPr>
              <a:t>grupo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especialistas </a:t>
            </a:r>
            <a:r>
              <a:rPr sz="1200" spc="-10" dirty="0">
                <a:latin typeface="Arial MT"/>
                <a:cs typeface="Arial MT"/>
              </a:rPr>
              <a:t>en seguridad, </a:t>
            </a:r>
            <a:r>
              <a:rPr sz="1200" spc="-5" dirty="0">
                <a:latin typeface="Arial MT"/>
                <a:cs typeface="Arial MT"/>
              </a:rPr>
              <a:t>como analistas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e ingenieros, </a:t>
            </a:r>
            <a:r>
              <a:rPr sz="1200" spc="-10" dirty="0">
                <a:latin typeface="Arial MT"/>
                <a:cs typeface="Arial MT"/>
              </a:rPr>
              <a:t>junto </a:t>
            </a:r>
            <a:r>
              <a:rPr sz="1200" dirty="0">
                <a:latin typeface="Arial MT"/>
                <a:cs typeface="Arial MT"/>
              </a:rPr>
              <a:t>con </a:t>
            </a:r>
            <a:r>
              <a:rPr sz="1200" spc="-5" dirty="0">
                <a:latin typeface="Arial MT"/>
                <a:cs typeface="Arial MT"/>
              </a:rPr>
              <a:t>gerentes </a:t>
            </a:r>
            <a:r>
              <a:rPr sz="1200" spc="5" dirty="0">
                <a:latin typeface="Arial MT"/>
                <a:cs typeface="Arial MT"/>
              </a:rPr>
              <a:t>que </a:t>
            </a:r>
            <a:r>
              <a:rPr sz="1200" spc="-5" dirty="0">
                <a:latin typeface="Arial MT"/>
                <a:cs typeface="Arial MT"/>
              </a:rPr>
              <a:t>supervisan las operaciones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seguridad.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Además, algunos </a:t>
            </a:r>
            <a:r>
              <a:rPr sz="1200" dirty="0">
                <a:latin typeface="Arial MT"/>
                <a:cs typeface="Arial MT"/>
              </a:rPr>
              <a:t>SOC </a:t>
            </a:r>
            <a:r>
              <a:rPr sz="1200" spc="-5" dirty="0">
                <a:latin typeface="Arial MT"/>
                <a:cs typeface="Arial MT"/>
              </a:rPr>
              <a:t>también pueden tener habilidades adicionales, </a:t>
            </a:r>
            <a:r>
              <a:rPr sz="1200" dirty="0">
                <a:latin typeface="Arial MT"/>
                <a:cs typeface="Arial MT"/>
              </a:rPr>
              <a:t>como </a:t>
            </a:r>
            <a:r>
              <a:rPr sz="1200" spc="-15" dirty="0">
                <a:latin typeface="Arial MT"/>
                <a:cs typeface="Arial MT"/>
              </a:rPr>
              <a:t>el </a:t>
            </a:r>
            <a:r>
              <a:rPr sz="1200" spc="-10" dirty="0">
                <a:latin typeface="Arial MT"/>
                <a:cs typeface="Arial MT"/>
              </a:rPr>
              <a:t> análisis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avanzado,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el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criptoanálisis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y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la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ingeniería</a:t>
            </a:r>
            <a:r>
              <a:rPr sz="1200" spc="-3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inversa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de</a:t>
            </a:r>
            <a:r>
              <a:rPr sz="1200" spc="-3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malware,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para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analizar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incidentes de </a:t>
            </a:r>
            <a:r>
              <a:rPr sz="1200" spc="-5" dirty="0">
                <a:latin typeface="Arial MT"/>
                <a:cs typeface="Arial MT"/>
              </a:rPr>
              <a:t>seguridad. </a:t>
            </a:r>
            <a:r>
              <a:rPr sz="1200" spc="-10" dirty="0">
                <a:latin typeface="Arial MT"/>
                <a:cs typeface="Arial MT"/>
              </a:rPr>
              <a:t>Los </a:t>
            </a:r>
            <a:r>
              <a:rPr sz="1200" spc="-5" dirty="0">
                <a:latin typeface="Arial MT"/>
                <a:cs typeface="Arial MT"/>
              </a:rPr>
              <a:t>equipos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dirty="0">
                <a:latin typeface="Arial MT"/>
                <a:cs typeface="Arial MT"/>
              </a:rPr>
              <a:t>SOC </a:t>
            </a:r>
            <a:r>
              <a:rPr sz="1200" spc="-5" dirty="0">
                <a:latin typeface="Arial MT"/>
                <a:cs typeface="Arial MT"/>
              </a:rPr>
              <a:t>colaboran cercanamente con los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equipos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respuesta para asegurar </a:t>
            </a:r>
            <a:r>
              <a:rPr sz="1200" spc="-10" dirty="0">
                <a:latin typeface="Arial MT"/>
                <a:cs typeface="Arial MT"/>
              </a:rPr>
              <a:t>que </a:t>
            </a:r>
            <a:r>
              <a:rPr sz="1200" spc="-5" dirty="0">
                <a:latin typeface="Arial MT"/>
                <a:cs typeface="Arial MT"/>
              </a:rPr>
              <a:t>cualquier incidente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seguridad </a:t>
            </a:r>
            <a:r>
              <a:rPr sz="1200" dirty="0">
                <a:latin typeface="Arial MT"/>
                <a:cs typeface="Arial MT"/>
              </a:rPr>
              <a:t>sea 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tratado correctamente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una vez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que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es</a:t>
            </a:r>
            <a:r>
              <a:rPr sz="1200" spc="2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detectado.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440561" y="8467724"/>
            <a:ext cx="1829435" cy="7620"/>
          </a:xfrm>
          <a:custGeom>
            <a:avLst/>
            <a:gdLst/>
            <a:ahLst/>
            <a:cxnLst/>
            <a:rect l="l" t="t" r="r" b="b"/>
            <a:pathLst>
              <a:path w="1829435" h="7620">
                <a:moveTo>
                  <a:pt x="1829435" y="0"/>
                </a:moveTo>
                <a:lnTo>
                  <a:pt x="0" y="0"/>
                </a:lnTo>
                <a:lnTo>
                  <a:pt x="0" y="7620"/>
                </a:lnTo>
                <a:lnTo>
                  <a:pt x="1829435" y="7620"/>
                </a:lnTo>
                <a:lnTo>
                  <a:pt x="182943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364233" y="5614670"/>
            <a:ext cx="5763260" cy="33769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6200">
              <a:lnSpc>
                <a:spcPct val="100000"/>
              </a:lnSpc>
              <a:spcBef>
                <a:spcPts val="100"/>
              </a:spcBef>
              <a:tabLst>
                <a:tab pos="441959" algn="l"/>
              </a:tabLst>
            </a:pPr>
            <a:r>
              <a:rPr sz="1200" b="1" spc="-5" dirty="0">
                <a:latin typeface="Arial"/>
                <a:cs typeface="Arial"/>
              </a:rPr>
              <a:t>4.3	</a:t>
            </a:r>
            <a:r>
              <a:rPr sz="1200" b="1" spc="-10" dirty="0">
                <a:latin typeface="Arial"/>
                <a:cs typeface="Arial"/>
              </a:rPr>
              <a:t>MARCO</a:t>
            </a:r>
            <a:r>
              <a:rPr sz="1200" b="1" spc="-3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HISTÓRICO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0">
              <a:latin typeface="Arial"/>
              <a:cs typeface="Arial"/>
            </a:endParaRPr>
          </a:p>
          <a:p>
            <a:pPr marL="76200" marR="68580" algn="just">
              <a:lnSpc>
                <a:spcPct val="95800"/>
              </a:lnSpc>
            </a:pPr>
            <a:r>
              <a:rPr sz="1200" spc="-10" dirty="0">
                <a:latin typeface="Arial MT"/>
                <a:cs typeface="Arial MT"/>
              </a:rPr>
              <a:t>La </a:t>
            </a:r>
            <a:r>
              <a:rPr sz="1200" spc="-5" dirty="0">
                <a:latin typeface="Arial MT"/>
                <a:cs typeface="Arial MT"/>
              </a:rPr>
              <a:t>seguridad informática se </a:t>
            </a:r>
            <a:r>
              <a:rPr sz="1200" spc="-10" dirty="0">
                <a:latin typeface="Arial MT"/>
                <a:cs typeface="Arial MT"/>
              </a:rPr>
              <a:t>ha </a:t>
            </a:r>
            <a:r>
              <a:rPr sz="1200" spc="-5" dirty="0">
                <a:latin typeface="Arial MT"/>
                <a:cs typeface="Arial MT"/>
              </a:rPr>
              <a:t>convertido </a:t>
            </a:r>
            <a:r>
              <a:rPr sz="1200" dirty="0">
                <a:latin typeface="Arial MT"/>
                <a:cs typeface="Arial MT"/>
              </a:rPr>
              <a:t>en </a:t>
            </a:r>
            <a:r>
              <a:rPr sz="1200" spc="-10" dirty="0">
                <a:latin typeface="Arial MT"/>
                <a:cs typeface="Arial MT"/>
              </a:rPr>
              <a:t>un </a:t>
            </a:r>
            <a:r>
              <a:rPr sz="1200" spc="-5" dirty="0">
                <a:latin typeface="Arial MT"/>
                <a:cs typeface="Arial MT"/>
              </a:rPr>
              <a:t>factor importante </a:t>
            </a:r>
            <a:r>
              <a:rPr sz="1200" dirty="0">
                <a:latin typeface="Arial MT"/>
                <a:cs typeface="Arial MT"/>
              </a:rPr>
              <a:t>y </a:t>
            </a:r>
            <a:r>
              <a:rPr sz="1200" spc="-5" dirty="0">
                <a:latin typeface="Arial MT"/>
                <a:cs typeface="Arial MT"/>
              </a:rPr>
              <a:t>determinante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para </a:t>
            </a:r>
            <a:r>
              <a:rPr sz="1200" dirty="0">
                <a:latin typeface="Arial MT"/>
                <a:cs typeface="Arial MT"/>
              </a:rPr>
              <a:t>la </a:t>
            </a:r>
            <a:r>
              <a:rPr sz="1200" spc="-5" dirty="0">
                <a:latin typeface="Arial MT"/>
                <a:cs typeface="Arial MT"/>
              </a:rPr>
              <a:t>protección </a:t>
            </a:r>
            <a:r>
              <a:rPr sz="1200" dirty="0">
                <a:latin typeface="Arial MT"/>
                <a:cs typeface="Arial MT"/>
              </a:rPr>
              <a:t>de </a:t>
            </a:r>
            <a:r>
              <a:rPr sz="1200" spc="-10" dirty="0">
                <a:latin typeface="Arial MT"/>
                <a:cs typeface="Arial MT"/>
              </a:rPr>
              <a:t>la </a:t>
            </a:r>
            <a:r>
              <a:rPr sz="1200" spc="-5" dirty="0">
                <a:latin typeface="Arial MT"/>
                <a:cs typeface="Arial MT"/>
              </a:rPr>
              <a:t>información </a:t>
            </a:r>
            <a:r>
              <a:rPr sz="1200" spc="-10" dirty="0">
                <a:latin typeface="Arial MT"/>
                <a:cs typeface="Arial MT"/>
              </a:rPr>
              <a:t>en </a:t>
            </a:r>
            <a:r>
              <a:rPr sz="1200" spc="-5" dirty="0">
                <a:latin typeface="Arial MT"/>
                <a:cs typeface="Arial MT"/>
              </a:rPr>
              <a:t>las compañías, tanto </a:t>
            </a:r>
            <a:r>
              <a:rPr sz="1200" spc="-10" dirty="0">
                <a:latin typeface="Arial MT"/>
                <a:cs typeface="Arial MT"/>
              </a:rPr>
              <a:t>que </a:t>
            </a:r>
            <a:r>
              <a:rPr sz="1200" spc="-5" dirty="0">
                <a:latin typeface="Arial MT"/>
                <a:cs typeface="Arial MT"/>
              </a:rPr>
              <a:t>actualmente se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destinas</a:t>
            </a:r>
            <a:r>
              <a:rPr sz="1200" spc="-5" dirty="0">
                <a:latin typeface="Arial MT"/>
                <a:cs typeface="Arial MT"/>
              </a:rPr>
              <a:t> grandes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sumas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</a:t>
            </a:r>
            <a:r>
              <a:rPr sz="1200" spc="-5" dirty="0">
                <a:latin typeface="Arial MT"/>
                <a:cs typeface="Arial MT"/>
              </a:rPr>
              <a:t> dinero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para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la</a:t>
            </a:r>
            <a:r>
              <a:rPr sz="1200" spc="-5" dirty="0">
                <a:latin typeface="Arial MT"/>
                <a:cs typeface="Arial MT"/>
              </a:rPr>
              <a:t> investigación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e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implementación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sistemas</a:t>
            </a:r>
            <a:r>
              <a:rPr sz="1200" spc="-5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informáticos</a:t>
            </a:r>
            <a:r>
              <a:rPr sz="1200" spc="-5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más</a:t>
            </a:r>
            <a:r>
              <a:rPr sz="1200" spc="-5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seguros</a:t>
            </a:r>
            <a:r>
              <a:rPr sz="1200" spc="-50" dirty="0">
                <a:latin typeface="Arial MT"/>
                <a:cs typeface="Arial MT"/>
              </a:rPr>
              <a:t> </a:t>
            </a:r>
            <a:r>
              <a:rPr sz="1200" spc="5" dirty="0">
                <a:latin typeface="Arial MT"/>
                <a:cs typeface="Arial MT"/>
              </a:rPr>
              <a:t>que</a:t>
            </a:r>
            <a:r>
              <a:rPr sz="1200" spc="-6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estén</a:t>
            </a:r>
            <a:r>
              <a:rPr sz="1200" spc="-4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</a:t>
            </a:r>
            <a:r>
              <a:rPr sz="1200" spc="-6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la</a:t>
            </a:r>
            <a:r>
              <a:rPr sz="1200" spc="-6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vanguardia,</a:t>
            </a:r>
            <a:r>
              <a:rPr sz="1200" spc="-4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sin</a:t>
            </a:r>
            <a:r>
              <a:rPr sz="1200" spc="-6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embargo,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no</a:t>
            </a:r>
            <a:r>
              <a:rPr sz="1200" spc="-6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todo </a:t>
            </a:r>
            <a:r>
              <a:rPr sz="1200" spc="-32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el</a:t>
            </a:r>
            <a:r>
              <a:rPr sz="1200" spc="-5" dirty="0">
                <a:latin typeface="Arial MT"/>
                <a:cs typeface="Arial MT"/>
              </a:rPr>
              <a:t> tiempo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fue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así.</a:t>
            </a:r>
            <a:r>
              <a:rPr sz="1200" dirty="0">
                <a:latin typeface="Arial MT"/>
                <a:cs typeface="Arial MT"/>
              </a:rPr>
              <a:t> A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lo</a:t>
            </a:r>
            <a:r>
              <a:rPr sz="1200" spc="-5" dirty="0">
                <a:latin typeface="Arial MT"/>
                <a:cs typeface="Arial MT"/>
              </a:rPr>
              <a:t> largo</a:t>
            </a:r>
            <a:r>
              <a:rPr sz="1200" dirty="0">
                <a:latin typeface="Arial MT"/>
                <a:cs typeface="Arial MT"/>
              </a:rPr>
              <a:t> de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las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últimas</a:t>
            </a:r>
            <a:r>
              <a:rPr sz="1200" spc="-5" dirty="0">
                <a:latin typeface="Arial MT"/>
                <a:cs typeface="Arial MT"/>
              </a:rPr>
              <a:t> décadas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5" dirty="0">
                <a:latin typeface="Arial MT"/>
                <a:cs typeface="Arial MT"/>
              </a:rPr>
              <a:t>se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ha</a:t>
            </a:r>
            <a:r>
              <a:rPr sz="1200" spc="-5" dirty="0">
                <a:latin typeface="Arial MT"/>
                <a:cs typeface="Arial MT"/>
              </a:rPr>
              <a:t> presentado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una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considerable evolución </a:t>
            </a:r>
            <a:r>
              <a:rPr sz="1200" dirty="0">
                <a:latin typeface="Arial MT"/>
                <a:cs typeface="Arial MT"/>
              </a:rPr>
              <a:t>y </a:t>
            </a:r>
            <a:r>
              <a:rPr sz="1200" spc="-5" dirty="0">
                <a:latin typeface="Arial MT"/>
                <a:cs typeface="Arial MT"/>
              </a:rPr>
              <a:t>movimientos </a:t>
            </a:r>
            <a:r>
              <a:rPr sz="1200" spc="-10" dirty="0">
                <a:latin typeface="Arial MT"/>
                <a:cs typeface="Arial MT"/>
              </a:rPr>
              <a:t>históricos </a:t>
            </a:r>
            <a:r>
              <a:rPr sz="1200" spc="-5" dirty="0">
                <a:latin typeface="Arial MT"/>
                <a:cs typeface="Arial MT"/>
              </a:rPr>
              <a:t>que han representado cambios </a:t>
            </a:r>
            <a:r>
              <a:rPr sz="1200" dirty="0">
                <a:latin typeface="Arial MT"/>
                <a:cs typeface="Arial MT"/>
              </a:rPr>
              <a:t>en 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la</a:t>
            </a:r>
            <a:r>
              <a:rPr sz="1200" spc="-5" dirty="0">
                <a:latin typeface="Arial MT"/>
                <a:cs typeface="Arial MT"/>
              </a:rPr>
              <a:t> forma </a:t>
            </a:r>
            <a:r>
              <a:rPr sz="1200" spc="-10" dirty="0">
                <a:latin typeface="Arial MT"/>
                <a:cs typeface="Arial MT"/>
              </a:rPr>
              <a:t>de</a:t>
            </a:r>
            <a:r>
              <a:rPr sz="1200" spc="-5" dirty="0">
                <a:latin typeface="Arial MT"/>
                <a:cs typeface="Arial MT"/>
              </a:rPr>
              <a:t> ver,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desarrollar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y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gestionar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la</a:t>
            </a:r>
            <a:r>
              <a:rPr sz="1200" spc="-5" dirty="0">
                <a:latin typeface="Arial MT"/>
                <a:cs typeface="Arial MT"/>
              </a:rPr>
              <a:t> tecnología.</a:t>
            </a:r>
            <a:r>
              <a:rPr sz="1200" spc="40" dirty="0">
                <a:latin typeface="Arial MT"/>
                <a:cs typeface="Arial MT"/>
              </a:rPr>
              <a:t> </a:t>
            </a:r>
            <a:r>
              <a:rPr sz="1200" spc="-15" baseline="27777" dirty="0">
                <a:latin typeface="Arial MT"/>
                <a:cs typeface="Arial MT"/>
                <a:hlinkClick r:id="rId2" action="ppaction://hlinksldjump"/>
              </a:rPr>
              <a:t>15</a:t>
            </a:r>
            <a:endParaRPr sz="1200" baseline="27777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200">
              <a:latin typeface="Arial MT"/>
              <a:cs typeface="Arial MT"/>
            </a:endParaRPr>
          </a:p>
          <a:p>
            <a:pPr marL="76200" marR="68580" algn="just">
              <a:lnSpc>
                <a:spcPts val="1380"/>
              </a:lnSpc>
            </a:pPr>
            <a:r>
              <a:rPr sz="1200" spc="-5" dirty="0">
                <a:latin typeface="Arial MT"/>
                <a:cs typeface="Arial MT"/>
              </a:rPr>
              <a:t>En</a:t>
            </a:r>
            <a:r>
              <a:rPr sz="1200" spc="2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la</a:t>
            </a:r>
            <a:r>
              <a:rPr sz="1200" spc="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década</a:t>
            </a:r>
            <a:r>
              <a:rPr sz="1200" spc="2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</a:t>
            </a:r>
            <a:r>
              <a:rPr sz="1200" spc="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1970</a:t>
            </a:r>
            <a:r>
              <a:rPr sz="1200" spc="20" dirty="0">
                <a:latin typeface="Arial MT"/>
                <a:cs typeface="Arial MT"/>
              </a:rPr>
              <a:t> </a:t>
            </a:r>
            <a:r>
              <a:rPr sz="1200" spc="5" dirty="0">
                <a:latin typeface="Arial MT"/>
                <a:cs typeface="Arial MT"/>
              </a:rPr>
              <a:t>se</a:t>
            </a:r>
            <a:r>
              <a:rPr sz="1200" spc="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comienzan</a:t>
            </a:r>
            <a:r>
              <a:rPr sz="1200" spc="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</a:t>
            </a:r>
            <a:r>
              <a:rPr sz="1200" spc="2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ver</a:t>
            </a:r>
            <a:r>
              <a:rPr sz="1200" spc="3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los</a:t>
            </a:r>
            <a:r>
              <a:rPr sz="1200" spc="3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primeros</a:t>
            </a:r>
            <a:r>
              <a:rPr sz="1200" spc="3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virus</a:t>
            </a:r>
            <a:r>
              <a:rPr sz="1200" spc="3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informáticos,</a:t>
            </a:r>
            <a:r>
              <a:rPr sz="1200" spc="5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ataques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y </a:t>
            </a:r>
            <a:r>
              <a:rPr sz="1200" spc="-5" dirty="0">
                <a:latin typeface="Arial MT"/>
                <a:cs typeface="Arial MT"/>
              </a:rPr>
              <a:t>desarrollo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software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ciberseguridad. </a:t>
            </a:r>
            <a:r>
              <a:rPr sz="1200" spc="5" dirty="0">
                <a:latin typeface="Arial MT"/>
                <a:cs typeface="Arial MT"/>
              </a:rPr>
              <a:t>Ya </a:t>
            </a:r>
            <a:r>
              <a:rPr sz="1200" spc="-5" dirty="0">
                <a:latin typeface="Arial MT"/>
                <a:cs typeface="Arial MT"/>
              </a:rPr>
              <a:t>se contaba </a:t>
            </a:r>
            <a:r>
              <a:rPr sz="1200" dirty="0">
                <a:latin typeface="Arial MT"/>
                <a:cs typeface="Arial MT"/>
              </a:rPr>
              <a:t>con </a:t>
            </a:r>
            <a:r>
              <a:rPr sz="1200" spc="-5" dirty="0">
                <a:latin typeface="Arial MT"/>
                <a:cs typeface="Arial MT"/>
              </a:rPr>
              <a:t>equipos, internet </a:t>
            </a:r>
            <a:r>
              <a:rPr sz="1200" dirty="0">
                <a:latin typeface="Arial MT"/>
                <a:cs typeface="Arial MT"/>
              </a:rPr>
              <a:t>y 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empresas </a:t>
            </a:r>
            <a:r>
              <a:rPr sz="1200" spc="-5" dirty="0">
                <a:latin typeface="Arial MT"/>
                <a:cs typeface="Arial MT"/>
              </a:rPr>
              <a:t>que comenzaban a trabajar </a:t>
            </a:r>
            <a:r>
              <a:rPr sz="1200" spc="-10" dirty="0">
                <a:latin typeface="Arial MT"/>
                <a:cs typeface="Arial MT"/>
              </a:rPr>
              <a:t>en el </a:t>
            </a:r>
            <a:r>
              <a:rPr sz="1200" spc="-5" dirty="0">
                <a:latin typeface="Arial MT"/>
                <a:cs typeface="Arial MT"/>
              </a:rPr>
              <a:t>desarrollo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tecnologías, así como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investigadores </a:t>
            </a:r>
            <a:r>
              <a:rPr sz="1200" dirty="0">
                <a:latin typeface="Arial MT"/>
                <a:cs typeface="Arial MT"/>
              </a:rPr>
              <a:t>y </a:t>
            </a:r>
            <a:r>
              <a:rPr sz="1200" spc="-10" dirty="0">
                <a:latin typeface="Arial MT"/>
                <a:cs typeface="Arial MT"/>
              </a:rPr>
              <a:t>delincuentes que </a:t>
            </a:r>
            <a:r>
              <a:rPr sz="1200" spc="-5" dirty="0">
                <a:latin typeface="Arial MT"/>
                <a:cs typeface="Arial MT"/>
              </a:rPr>
              <a:t>buscaban saltarse </a:t>
            </a:r>
            <a:r>
              <a:rPr sz="1200" spc="-10" dirty="0">
                <a:latin typeface="Arial MT"/>
                <a:cs typeface="Arial MT"/>
              </a:rPr>
              <a:t>la </a:t>
            </a:r>
            <a:r>
              <a:rPr sz="1200" spc="-5" dirty="0">
                <a:latin typeface="Arial MT"/>
                <a:cs typeface="Arial MT"/>
              </a:rPr>
              <a:t>seguridad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sistemas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informáticos.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Arial MT"/>
              <a:cs typeface="Arial MT"/>
            </a:endParaRPr>
          </a:p>
          <a:p>
            <a:pPr marL="76200" marR="71120">
              <a:lnSpc>
                <a:spcPts val="1160"/>
              </a:lnSpc>
            </a:pPr>
            <a:r>
              <a:rPr sz="975" baseline="29914" dirty="0">
                <a:latin typeface="Arial MT"/>
                <a:cs typeface="Arial MT"/>
              </a:rPr>
              <a:t>15</a:t>
            </a:r>
            <a:r>
              <a:rPr sz="975" spc="142" baseline="29914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OLIVEIRA SÁNCHEZ,</a:t>
            </a:r>
            <a:r>
              <a:rPr sz="1000" spc="1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Laura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y</a:t>
            </a:r>
            <a:r>
              <a:rPr sz="1000" spc="1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NORDVPN.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spc="10" dirty="0">
                <a:latin typeface="Arial MT"/>
                <a:cs typeface="Arial MT"/>
              </a:rPr>
              <a:t>La </a:t>
            </a:r>
            <a:r>
              <a:rPr sz="1000" dirty="0">
                <a:latin typeface="Arial MT"/>
                <a:cs typeface="Arial MT"/>
              </a:rPr>
              <a:t>historia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de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la</a:t>
            </a:r>
            <a:r>
              <a:rPr sz="1000" spc="1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ciberseguridad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|</a:t>
            </a:r>
            <a:r>
              <a:rPr sz="1000" spc="1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NordVPN.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NordVPN </a:t>
            </a:r>
            <a:r>
              <a:rPr sz="1000" spc="-26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[página</a:t>
            </a:r>
            <a:r>
              <a:rPr sz="1000" spc="7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web].</a:t>
            </a:r>
            <a:r>
              <a:rPr sz="1000" spc="5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(22,</a:t>
            </a:r>
            <a:r>
              <a:rPr sz="1000" spc="7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diciembre,</a:t>
            </a:r>
            <a:r>
              <a:rPr sz="1000" spc="8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2022).</a:t>
            </a:r>
            <a:r>
              <a:rPr sz="1000" spc="8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[Consultado</a:t>
            </a:r>
            <a:r>
              <a:rPr sz="1000" spc="8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el</a:t>
            </a:r>
            <a:r>
              <a:rPr sz="1000" spc="7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15,</a:t>
            </a:r>
            <a:r>
              <a:rPr sz="1000" spc="7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abril,</a:t>
            </a:r>
            <a:r>
              <a:rPr sz="1000" spc="8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2023].</a:t>
            </a:r>
            <a:r>
              <a:rPr sz="1000" spc="8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Disponible</a:t>
            </a:r>
            <a:r>
              <a:rPr sz="1000" spc="6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en</a:t>
            </a:r>
            <a:r>
              <a:rPr sz="1000" spc="6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Internet:</a:t>
            </a:r>
            <a:endParaRPr sz="1000">
              <a:latin typeface="Arial MT"/>
              <a:cs typeface="Arial MT"/>
            </a:endParaRPr>
          </a:p>
          <a:p>
            <a:pPr marL="76200">
              <a:lnSpc>
                <a:spcPts val="1105"/>
              </a:lnSpc>
            </a:pPr>
            <a:r>
              <a:rPr sz="1000" spc="-5" dirty="0">
                <a:latin typeface="Arial MT"/>
                <a:cs typeface="Arial MT"/>
              </a:rPr>
              <a:t>&lt;HTTPS://nordvpn.com/es/blog/historia-ciberseguridad/&gt;.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5" dirty="0"/>
              <a:t>24</a:t>
            </a:fld>
            <a:endParaRPr spc="-5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5" dirty="0"/>
              <a:t>25</a:t>
            </a:fld>
            <a:endParaRPr spc="-5" dirty="0"/>
          </a:p>
        </p:txBody>
      </p:sp>
      <p:sp>
        <p:nvSpPr>
          <p:cNvPr id="2" name="object 2"/>
          <p:cNvSpPr txBox="1"/>
          <p:nvPr/>
        </p:nvSpPr>
        <p:spPr>
          <a:xfrm>
            <a:off x="1427733" y="1232281"/>
            <a:ext cx="5637530" cy="5292090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6985" algn="just">
              <a:lnSpc>
                <a:spcPct val="95900"/>
              </a:lnSpc>
              <a:spcBef>
                <a:spcPts val="160"/>
              </a:spcBef>
            </a:pPr>
            <a:r>
              <a:rPr sz="1200" spc="-5" dirty="0">
                <a:latin typeface="Arial MT"/>
                <a:cs typeface="Arial MT"/>
              </a:rPr>
              <a:t>Ya </a:t>
            </a:r>
            <a:r>
              <a:rPr sz="1200" spc="-10" dirty="0">
                <a:latin typeface="Arial MT"/>
                <a:cs typeface="Arial MT"/>
              </a:rPr>
              <a:t>para la </a:t>
            </a:r>
            <a:r>
              <a:rPr sz="1200" spc="-5" dirty="0">
                <a:latin typeface="Arial MT"/>
                <a:cs typeface="Arial MT"/>
              </a:rPr>
              <a:t>década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1980 </a:t>
            </a:r>
            <a:r>
              <a:rPr sz="1200" spc="-10" dirty="0">
                <a:latin typeface="Arial MT"/>
                <a:cs typeface="Arial MT"/>
              </a:rPr>
              <a:t>las </a:t>
            </a:r>
            <a:r>
              <a:rPr sz="1200" spc="-5" dirty="0">
                <a:latin typeface="Arial MT"/>
                <a:cs typeface="Arial MT"/>
              </a:rPr>
              <a:t>noticias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ataques informáticos salían a </a:t>
            </a:r>
            <a:r>
              <a:rPr sz="1200" spc="-10" dirty="0">
                <a:latin typeface="Arial MT"/>
                <a:cs typeface="Arial MT"/>
              </a:rPr>
              <a:t>la luz </a:t>
            </a:r>
            <a:r>
              <a:rPr sz="1200" spc="-5" dirty="0">
                <a:latin typeface="Arial MT"/>
                <a:cs typeface="Arial MT"/>
              </a:rPr>
              <a:t> pública </a:t>
            </a:r>
            <a:r>
              <a:rPr sz="1200" dirty="0">
                <a:latin typeface="Arial MT"/>
                <a:cs typeface="Arial MT"/>
              </a:rPr>
              <a:t>y </a:t>
            </a:r>
            <a:r>
              <a:rPr sz="1200" spc="-5" dirty="0">
                <a:latin typeface="Arial MT"/>
                <a:cs typeface="Arial MT"/>
              </a:rPr>
              <a:t>tomaban protagonismo </a:t>
            </a:r>
            <a:r>
              <a:rPr sz="1200" spc="-10" dirty="0">
                <a:latin typeface="Arial MT"/>
                <a:cs typeface="Arial MT"/>
              </a:rPr>
              <a:t>en </a:t>
            </a:r>
            <a:r>
              <a:rPr sz="1200" spc="-5" dirty="0">
                <a:latin typeface="Arial MT"/>
                <a:cs typeface="Arial MT"/>
              </a:rPr>
              <a:t>periódicos, esto comenzaba a preocupar a </a:t>
            </a:r>
            <a:r>
              <a:rPr sz="1200" spc="-10" dirty="0">
                <a:latin typeface="Arial MT"/>
                <a:cs typeface="Arial MT"/>
              </a:rPr>
              <a:t>las </a:t>
            </a:r>
            <a:r>
              <a:rPr sz="1200" spc="-5" dirty="0">
                <a:latin typeface="Arial MT"/>
                <a:cs typeface="Arial MT"/>
              </a:rPr>
              <a:t> grandes compañías </a:t>
            </a:r>
            <a:r>
              <a:rPr sz="1200" dirty="0">
                <a:latin typeface="Arial MT"/>
                <a:cs typeface="Arial MT"/>
              </a:rPr>
              <a:t>y </a:t>
            </a:r>
            <a:r>
              <a:rPr sz="1200" spc="-5" dirty="0">
                <a:latin typeface="Arial MT"/>
                <a:cs typeface="Arial MT"/>
              </a:rPr>
              <a:t>empresas del sector </a:t>
            </a:r>
            <a:r>
              <a:rPr sz="1200" spc="-10" dirty="0">
                <a:latin typeface="Arial MT"/>
                <a:cs typeface="Arial MT"/>
              </a:rPr>
              <a:t>público. </a:t>
            </a:r>
            <a:r>
              <a:rPr sz="1200" spc="-5" dirty="0">
                <a:latin typeface="Arial MT"/>
                <a:cs typeface="Arial MT"/>
              </a:rPr>
              <a:t>Con </a:t>
            </a:r>
            <a:r>
              <a:rPr sz="1200" spc="-10" dirty="0">
                <a:latin typeface="Arial MT"/>
                <a:cs typeface="Arial MT"/>
              </a:rPr>
              <a:t>el </a:t>
            </a:r>
            <a:r>
              <a:rPr sz="1200" spc="-5" dirty="0">
                <a:latin typeface="Arial MT"/>
                <a:cs typeface="Arial MT"/>
              </a:rPr>
              <a:t>surgimiento </a:t>
            </a:r>
            <a:r>
              <a:rPr sz="120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hackers,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desarrollo</a:t>
            </a:r>
            <a:r>
              <a:rPr sz="1200" dirty="0">
                <a:latin typeface="Arial MT"/>
                <a:cs typeface="Arial MT"/>
              </a:rPr>
              <a:t> de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malware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avanzado</a:t>
            </a:r>
            <a:r>
              <a:rPr sz="1200" dirty="0">
                <a:latin typeface="Arial MT"/>
                <a:cs typeface="Arial MT"/>
              </a:rPr>
              <a:t> y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explotación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los</a:t>
            </a:r>
            <a:r>
              <a:rPr sz="1200" spc="-5" dirty="0">
                <a:latin typeface="Arial MT"/>
                <a:cs typeface="Arial MT"/>
              </a:rPr>
              <a:t> sistemas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informáticos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aumentó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la</a:t>
            </a:r>
            <a:r>
              <a:rPr sz="1200" spc="-5" dirty="0">
                <a:latin typeface="Arial MT"/>
                <a:cs typeface="Arial MT"/>
              </a:rPr>
              <a:t> necesidad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implementar medidas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ante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los</a:t>
            </a:r>
            <a:r>
              <a:rPr sz="1200" spc="-5" dirty="0">
                <a:latin typeface="Arial MT"/>
                <a:cs typeface="Arial MT"/>
              </a:rPr>
              <a:t> ataques que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estaban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ocurriendo.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200">
              <a:latin typeface="Arial MT"/>
              <a:cs typeface="Arial MT"/>
            </a:endParaRPr>
          </a:p>
          <a:p>
            <a:pPr marL="12700" marR="10795" algn="just">
              <a:lnSpc>
                <a:spcPts val="1380"/>
              </a:lnSpc>
            </a:pPr>
            <a:r>
              <a:rPr sz="1200" spc="-5" dirty="0">
                <a:latin typeface="Arial MT"/>
                <a:cs typeface="Arial MT"/>
              </a:rPr>
              <a:t>En 1990 era más común que </a:t>
            </a:r>
            <a:r>
              <a:rPr sz="1200" spc="-10" dirty="0">
                <a:latin typeface="Arial MT"/>
                <a:cs typeface="Arial MT"/>
              </a:rPr>
              <a:t>las </a:t>
            </a:r>
            <a:r>
              <a:rPr sz="1200" spc="-5" dirty="0">
                <a:latin typeface="Arial MT"/>
                <a:cs typeface="Arial MT"/>
              </a:rPr>
              <a:t>personas pudieran acceder a internet </a:t>
            </a:r>
            <a:r>
              <a:rPr sz="1200" spc="-10" dirty="0">
                <a:latin typeface="Arial MT"/>
                <a:cs typeface="Arial MT"/>
              </a:rPr>
              <a:t>desde </a:t>
            </a:r>
            <a:r>
              <a:rPr sz="1200" dirty="0">
                <a:latin typeface="Arial MT"/>
                <a:cs typeface="Arial MT"/>
              </a:rPr>
              <a:t>la 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comodidad </a:t>
            </a:r>
            <a:r>
              <a:rPr sz="1200" spc="-10" dirty="0">
                <a:latin typeface="Arial MT"/>
                <a:cs typeface="Arial MT"/>
              </a:rPr>
              <a:t>de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sus </a:t>
            </a:r>
            <a:r>
              <a:rPr sz="1200" spc="-5" dirty="0">
                <a:latin typeface="Arial MT"/>
                <a:cs typeface="Arial MT"/>
              </a:rPr>
              <a:t>hogares,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así</a:t>
            </a:r>
            <a:r>
              <a:rPr sz="1200" dirty="0">
                <a:latin typeface="Arial MT"/>
                <a:cs typeface="Arial MT"/>
              </a:rPr>
              <a:t> como </a:t>
            </a:r>
            <a:r>
              <a:rPr sz="1200" spc="-5" dirty="0">
                <a:latin typeface="Arial MT"/>
                <a:cs typeface="Arial MT"/>
              </a:rPr>
              <a:t>obtener</a:t>
            </a:r>
            <a:r>
              <a:rPr sz="1200" dirty="0">
                <a:latin typeface="Arial MT"/>
                <a:cs typeface="Arial MT"/>
              </a:rPr>
              <a:t> un </a:t>
            </a:r>
            <a:r>
              <a:rPr sz="1200" spc="-5" dirty="0">
                <a:latin typeface="Arial MT"/>
                <a:cs typeface="Arial MT"/>
              </a:rPr>
              <a:t>computador</a:t>
            </a:r>
            <a:r>
              <a:rPr sz="1200" dirty="0">
                <a:latin typeface="Arial MT"/>
                <a:cs typeface="Arial MT"/>
              </a:rPr>
              <a:t> y </a:t>
            </a:r>
            <a:r>
              <a:rPr sz="1200" spc="-5" dirty="0">
                <a:latin typeface="Arial MT"/>
                <a:cs typeface="Arial MT"/>
              </a:rPr>
              <a:t>software que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permitía </a:t>
            </a:r>
            <a:r>
              <a:rPr sz="1200" spc="-10" dirty="0">
                <a:latin typeface="Arial MT"/>
                <a:cs typeface="Arial MT"/>
              </a:rPr>
              <a:t>la </a:t>
            </a:r>
            <a:r>
              <a:rPr sz="1200" spc="-5" dirty="0">
                <a:latin typeface="Arial MT"/>
                <a:cs typeface="Arial MT"/>
              </a:rPr>
              <a:t>navegación </a:t>
            </a:r>
            <a:r>
              <a:rPr sz="1200" dirty="0">
                <a:latin typeface="Arial MT"/>
                <a:cs typeface="Arial MT"/>
              </a:rPr>
              <a:t>y </a:t>
            </a:r>
            <a:r>
              <a:rPr sz="1200" spc="-5" dirty="0">
                <a:latin typeface="Arial MT"/>
                <a:cs typeface="Arial MT"/>
              </a:rPr>
              <a:t>comunicación </a:t>
            </a:r>
            <a:r>
              <a:rPr sz="1200" spc="-10" dirty="0">
                <a:latin typeface="Arial MT"/>
                <a:cs typeface="Arial MT"/>
              </a:rPr>
              <a:t>de la </a:t>
            </a:r>
            <a:r>
              <a:rPr sz="1200" spc="-5" dirty="0">
                <a:latin typeface="Arial MT"/>
                <a:cs typeface="Arial MT"/>
              </a:rPr>
              <a:t>información. </a:t>
            </a:r>
            <a:r>
              <a:rPr sz="1200" spc="-10" dirty="0">
                <a:latin typeface="Arial MT"/>
                <a:cs typeface="Arial MT"/>
              </a:rPr>
              <a:t>Los </a:t>
            </a:r>
            <a:r>
              <a:rPr sz="1200" spc="-5" dirty="0">
                <a:latin typeface="Arial MT"/>
                <a:cs typeface="Arial MT"/>
              </a:rPr>
              <a:t>virus </a:t>
            </a:r>
            <a:r>
              <a:rPr sz="1200" dirty="0">
                <a:latin typeface="Arial MT"/>
                <a:cs typeface="Arial MT"/>
              </a:rPr>
              <a:t>y </a:t>
            </a:r>
            <a:r>
              <a:rPr sz="1200" spc="-10" dirty="0">
                <a:latin typeface="Arial MT"/>
                <a:cs typeface="Arial MT"/>
              </a:rPr>
              <a:t>ataques 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informáticos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ya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5" dirty="0">
                <a:latin typeface="Arial MT"/>
                <a:cs typeface="Arial MT"/>
              </a:rPr>
              <a:t>se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podían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distribuir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vía </a:t>
            </a:r>
            <a:r>
              <a:rPr sz="1200" spc="-5" dirty="0">
                <a:latin typeface="Arial MT"/>
                <a:cs typeface="Arial MT"/>
              </a:rPr>
              <a:t>correo</a:t>
            </a:r>
            <a:r>
              <a:rPr sz="1200" dirty="0">
                <a:latin typeface="Arial MT"/>
                <a:cs typeface="Arial MT"/>
              </a:rPr>
              <a:t> y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su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distribución era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más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global.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200">
              <a:latin typeface="Arial MT"/>
              <a:cs typeface="Arial MT"/>
            </a:endParaRPr>
          </a:p>
          <a:p>
            <a:pPr marL="12700" marR="5080" algn="just">
              <a:lnSpc>
                <a:spcPts val="1380"/>
              </a:lnSpc>
            </a:pPr>
            <a:r>
              <a:rPr sz="1200" spc="-5" dirty="0">
                <a:latin typeface="Arial MT"/>
                <a:cs typeface="Arial MT"/>
              </a:rPr>
              <a:t>En </a:t>
            </a:r>
            <a:r>
              <a:rPr sz="1200" spc="-10" dirty="0">
                <a:latin typeface="Arial MT"/>
                <a:cs typeface="Arial MT"/>
              </a:rPr>
              <a:t>los </a:t>
            </a:r>
            <a:r>
              <a:rPr sz="1200" spc="-5" dirty="0">
                <a:latin typeface="Arial MT"/>
                <a:cs typeface="Arial MT"/>
              </a:rPr>
              <a:t>2000 </a:t>
            </a:r>
            <a:r>
              <a:rPr sz="1200" spc="-10" dirty="0">
                <a:latin typeface="Arial MT"/>
                <a:cs typeface="Arial MT"/>
              </a:rPr>
              <a:t>es </a:t>
            </a:r>
            <a:r>
              <a:rPr sz="1200" spc="-5" dirty="0">
                <a:latin typeface="Arial MT"/>
                <a:cs typeface="Arial MT"/>
              </a:rPr>
              <a:t>cuando se </a:t>
            </a:r>
            <a:r>
              <a:rPr sz="1200" dirty="0">
                <a:latin typeface="Arial MT"/>
                <a:cs typeface="Arial MT"/>
              </a:rPr>
              <a:t>forma </a:t>
            </a:r>
            <a:r>
              <a:rPr sz="1200" spc="-10" dirty="0">
                <a:latin typeface="Arial MT"/>
                <a:cs typeface="Arial MT"/>
              </a:rPr>
              <a:t>el </a:t>
            </a:r>
            <a:r>
              <a:rPr sz="1200" spc="-5" dirty="0">
                <a:latin typeface="Arial MT"/>
                <a:cs typeface="Arial MT"/>
              </a:rPr>
              <a:t>ciberespacio </a:t>
            </a:r>
            <a:r>
              <a:rPr sz="1200" dirty="0">
                <a:latin typeface="Arial MT"/>
                <a:cs typeface="Arial MT"/>
              </a:rPr>
              <a:t>y </a:t>
            </a:r>
            <a:r>
              <a:rPr sz="1200" spc="-5" dirty="0">
                <a:latin typeface="Arial MT"/>
                <a:cs typeface="Arial MT"/>
              </a:rPr>
              <a:t>comienza actual </a:t>
            </a:r>
            <a:r>
              <a:rPr sz="1200" dirty="0">
                <a:latin typeface="Arial MT"/>
                <a:cs typeface="Arial MT"/>
              </a:rPr>
              <a:t>el </a:t>
            </a:r>
            <a:r>
              <a:rPr sz="1200" spc="-5" dirty="0">
                <a:latin typeface="Arial MT"/>
                <a:cs typeface="Arial MT"/>
              </a:rPr>
              <a:t>cibercrimen,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los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ataques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informáticos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eran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un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poco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más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avanzados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e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ingeniosos,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se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comenzaba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 utilizar </a:t>
            </a:r>
            <a:r>
              <a:rPr sz="1200" spc="-10" dirty="0">
                <a:latin typeface="Arial MT"/>
                <a:cs typeface="Arial MT"/>
              </a:rPr>
              <a:t>el </a:t>
            </a:r>
            <a:r>
              <a:rPr sz="1200" spc="-5" dirty="0">
                <a:latin typeface="Arial MT"/>
                <a:cs typeface="Arial MT"/>
              </a:rPr>
              <a:t>phishing </a:t>
            </a:r>
            <a:r>
              <a:rPr sz="1200" dirty="0">
                <a:latin typeface="Arial MT"/>
                <a:cs typeface="Arial MT"/>
              </a:rPr>
              <a:t>y </a:t>
            </a:r>
            <a:r>
              <a:rPr sz="1200" spc="-5" dirty="0">
                <a:latin typeface="Arial MT"/>
                <a:cs typeface="Arial MT"/>
              </a:rPr>
              <a:t>malware que se aprovechaba </a:t>
            </a:r>
            <a:r>
              <a:rPr sz="120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vulnerabilidades </a:t>
            </a:r>
            <a:r>
              <a:rPr sz="1200" spc="-10" dirty="0">
                <a:latin typeface="Arial MT"/>
                <a:cs typeface="Arial MT"/>
              </a:rPr>
              <a:t>en los </a:t>
            </a:r>
            <a:r>
              <a:rPr sz="1200" spc="-5" dirty="0">
                <a:latin typeface="Arial MT"/>
                <a:cs typeface="Arial MT"/>
              </a:rPr>
              <a:t> sistemas </a:t>
            </a:r>
            <a:r>
              <a:rPr sz="1200" spc="-10" dirty="0">
                <a:latin typeface="Arial MT"/>
                <a:cs typeface="Arial MT"/>
              </a:rPr>
              <a:t>para </a:t>
            </a:r>
            <a:r>
              <a:rPr sz="1200" spc="-5" dirty="0">
                <a:latin typeface="Arial MT"/>
                <a:cs typeface="Arial MT"/>
              </a:rPr>
              <a:t>su </a:t>
            </a:r>
            <a:r>
              <a:rPr sz="1200" spc="-10" dirty="0">
                <a:latin typeface="Arial MT"/>
                <a:cs typeface="Arial MT"/>
              </a:rPr>
              <a:t>distribución. </a:t>
            </a:r>
            <a:r>
              <a:rPr sz="1200" dirty="0">
                <a:latin typeface="Arial MT"/>
                <a:cs typeface="Arial MT"/>
              </a:rPr>
              <a:t>A </a:t>
            </a:r>
            <a:r>
              <a:rPr sz="1200" spc="-5" dirty="0">
                <a:latin typeface="Arial MT"/>
                <a:cs typeface="Arial MT"/>
              </a:rPr>
              <a:t>su </a:t>
            </a:r>
            <a:r>
              <a:rPr sz="1200" spc="-15" dirty="0">
                <a:latin typeface="Arial MT"/>
                <a:cs typeface="Arial MT"/>
              </a:rPr>
              <a:t>vez </a:t>
            </a:r>
            <a:r>
              <a:rPr sz="1200" spc="-10" dirty="0">
                <a:latin typeface="Arial MT"/>
                <a:cs typeface="Arial MT"/>
              </a:rPr>
              <a:t>la </a:t>
            </a:r>
            <a:r>
              <a:rPr sz="1200" spc="-5" dirty="0">
                <a:latin typeface="Arial MT"/>
                <a:cs typeface="Arial MT"/>
              </a:rPr>
              <a:t>ciberseguridad también avanzaba, con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esto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también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se</a:t>
            </a:r>
            <a:r>
              <a:rPr sz="1200" spc="-3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desarrollaron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nuevas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tecnologías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que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ayudaban</a:t>
            </a:r>
            <a:r>
              <a:rPr sz="1200" spc="-3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mitigar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y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detener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las </a:t>
            </a:r>
            <a:r>
              <a:rPr sz="1200" spc="-5" dirty="0">
                <a:latin typeface="Arial MT"/>
                <a:cs typeface="Arial MT"/>
              </a:rPr>
              <a:t>amenazas, estas soluciones eran </a:t>
            </a:r>
            <a:r>
              <a:rPr sz="1200" spc="-10" dirty="0">
                <a:latin typeface="Arial MT"/>
                <a:cs typeface="Arial MT"/>
              </a:rPr>
              <a:t>antivirus </a:t>
            </a:r>
            <a:r>
              <a:rPr sz="1200" spc="-5" dirty="0">
                <a:latin typeface="Arial MT"/>
                <a:cs typeface="Arial MT"/>
              </a:rPr>
              <a:t>gratuitos, </a:t>
            </a:r>
            <a:r>
              <a:rPr sz="1200" spc="-10" dirty="0">
                <a:latin typeface="Arial MT"/>
                <a:cs typeface="Arial MT"/>
              </a:rPr>
              <a:t>usos de </a:t>
            </a:r>
            <a:r>
              <a:rPr sz="1200" spc="-5" dirty="0">
                <a:latin typeface="Arial MT"/>
                <a:cs typeface="Arial MT"/>
              </a:rPr>
              <a:t>redes privadas </a:t>
            </a:r>
            <a:r>
              <a:rPr sz="1200" dirty="0">
                <a:latin typeface="Arial MT"/>
                <a:cs typeface="Arial MT"/>
              </a:rPr>
              <a:t>y 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demás.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150">
              <a:latin typeface="Arial MT"/>
              <a:cs typeface="Arial MT"/>
            </a:endParaRPr>
          </a:p>
          <a:p>
            <a:pPr marL="12700" marR="5080" algn="just">
              <a:lnSpc>
                <a:spcPct val="95900"/>
              </a:lnSpc>
            </a:pPr>
            <a:r>
              <a:rPr sz="1200" spc="-5" dirty="0">
                <a:latin typeface="Arial MT"/>
                <a:cs typeface="Arial MT"/>
              </a:rPr>
              <a:t>En 2010 se formaliza </a:t>
            </a:r>
            <a:r>
              <a:rPr sz="1200" dirty="0">
                <a:latin typeface="Arial MT"/>
                <a:cs typeface="Arial MT"/>
              </a:rPr>
              <a:t>el </a:t>
            </a:r>
            <a:r>
              <a:rPr sz="1200" spc="-5" dirty="0">
                <a:latin typeface="Arial MT"/>
                <a:cs typeface="Arial MT"/>
              </a:rPr>
              <a:t>internet </a:t>
            </a:r>
            <a:r>
              <a:rPr sz="1200" dirty="0">
                <a:latin typeface="Arial MT"/>
                <a:cs typeface="Arial MT"/>
              </a:rPr>
              <a:t>y </a:t>
            </a:r>
            <a:r>
              <a:rPr sz="1200" spc="-5" dirty="0">
                <a:latin typeface="Arial MT"/>
                <a:cs typeface="Arial MT"/>
              </a:rPr>
              <a:t>comienzan a surgir debates sobre </a:t>
            </a:r>
            <a:r>
              <a:rPr sz="1200" dirty="0">
                <a:latin typeface="Arial MT"/>
                <a:cs typeface="Arial MT"/>
              </a:rPr>
              <a:t>la </a:t>
            </a:r>
            <a:r>
              <a:rPr sz="1200" spc="-5" dirty="0">
                <a:latin typeface="Arial MT"/>
                <a:cs typeface="Arial MT"/>
              </a:rPr>
              <a:t>privacidad,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filtraciones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datos, ciberguerras, conflicto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intereses. </a:t>
            </a:r>
            <a:r>
              <a:rPr sz="1200" spc="-10" dirty="0">
                <a:latin typeface="Arial MT"/>
                <a:cs typeface="Arial MT"/>
              </a:rPr>
              <a:t>También </a:t>
            </a:r>
            <a:r>
              <a:rPr sz="1200" spc="-5" dirty="0">
                <a:latin typeface="Arial MT"/>
                <a:cs typeface="Arial MT"/>
              </a:rPr>
              <a:t>incrementa </a:t>
            </a:r>
            <a:r>
              <a:rPr sz="1200" spc="-10" dirty="0">
                <a:latin typeface="Arial MT"/>
                <a:cs typeface="Arial MT"/>
              </a:rPr>
              <a:t>el </a:t>
            </a:r>
            <a:r>
              <a:rPr sz="1200" spc="-5" dirty="0">
                <a:latin typeface="Arial MT"/>
                <a:cs typeface="Arial MT"/>
              </a:rPr>
              <a:t> uso </a:t>
            </a:r>
            <a:r>
              <a:rPr sz="120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tecnología para </a:t>
            </a:r>
            <a:r>
              <a:rPr sz="1200" dirty="0">
                <a:latin typeface="Arial MT"/>
                <a:cs typeface="Arial MT"/>
              </a:rPr>
              <a:t>el </a:t>
            </a:r>
            <a:r>
              <a:rPr sz="1200" spc="-5" dirty="0">
                <a:latin typeface="Arial MT"/>
                <a:cs typeface="Arial MT"/>
              </a:rPr>
              <a:t>desarrollo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actividades corporativas </a:t>
            </a:r>
            <a:r>
              <a:rPr sz="1200" spc="-10" dirty="0">
                <a:latin typeface="Arial MT"/>
                <a:cs typeface="Arial MT"/>
              </a:rPr>
              <a:t>en </a:t>
            </a:r>
            <a:r>
              <a:rPr sz="1200" spc="-5" dirty="0">
                <a:latin typeface="Arial MT"/>
                <a:cs typeface="Arial MT"/>
              </a:rPr>
              <a:t>las empresas,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los</a:t>
            </a:r>
            <a:r>
              <a:rPr sz="1200" spc="-5" dirty="0">
                <a:latin typeface="Arial MT"/>
                <a:cs typeface="Arial MT"/>
              </a:rPr>
              <a:t> costos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los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equipos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</a:t>
            </a:r>
            <a:r>
              <a:rPr sz="1200" spc="-5" dirty="0">
                <a:latin typeface="Arial MT"/>
                <a:cs typeface="Arial MT"/>
              </a:rPr>
              <a:t> cómputo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eran</a:t>
            </a:r>
            <a:r>
              <a:rPr sz="1200" spc="-5" dirty="0">
                <a:latin typeface="Arial MT"/>
                <a:cs typeface="Arial MT"/>
              </a:rPr>
              <a:t> más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reducidos,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incluso</a:t>
            </a:r>
            <a:r>
              <a:rPr sz="1200" spc="-5" dirty="0">
                <a:latin typeface="Arial MT"/>
                <a:cs typeface="Arial MT"/>
              </a:rPr>
              <a:t> ya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existía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software gratuito </a:t>
            </a:r>
            <a:r>
              <a:rPr sz="1200" spc="-10" dirty="0">
                <a:latin typeface="Arial MT"/>
                <a:cs typeface="Arial MT"/>
              </a:rPr>
              <a:t>útil </a:t>
            </a:r>
            <a:r>
              <a:rPr sz="1200" spc="-5" dirty="0">
                <a:latin typeface="Arial MT"/>
                <a:cs typeface="Arial MT"/>
              </a:rPr>
              <a:t>para </a:t>
            </a:r>
            <a:r>
              <a:rPr sz="1200" spc="-10" dirty="0">
                <a:latin typeface="Arial MT"/>
                <a:cs typeface="Arial MT"/>
              </a:rPr>
              <a:t>la </a:t>
            </a:r>
            <a:r>
              <a:rPr sz="1200" spc="-5" dirty="0">
                <a:latin typeface="Arial MT"/>
                <a:cs typeface="Arial MT"/>
              </a:rPr>
              <a:t>ofimática. </a:t>
            </a:r>
            <a:r>
              <a:rPr sz="1200" dirty="0">
                <a:latin typeface="Arial MT"/>
                <a:cs typeface="Arial MT"/>
              </a:rPr>
              <a:t>A </a:t>
            </a:r>
            <a:r>
              <a:rPr sz="1200" spc="-10" dirty="0">
                <a:latin typeface="Arial MT"/>
                <a:cs typeface="Arial MT"/>
              </a:rPr>
              <a:t>demás, </a:t>
            </a:r>
            <a:r>
              <a:rPr sz="1200" spc="-5" dirty="0">
                <a:latin typeface="Arial MT"/>
                <a:cs typeface="Arial MT"/>
              </a:rPr>
              <a:t>comienza a implementarse </a:t>
            </a:r>
            <a:r>
              <a:rPr sz="1200" spc="-10" dirty="0">
                <a:latin typeface="Arial MT"/>
                <a:cs typeface="Arial MT"/>
              </a:rPr>
              <a:t>el </a:t>
            </a:r>
            <a:r>
              <a:rPr sz="1200" spc="-5" dirty="0">
                <a:latin typeface="Arial MT"/>
                <a:cs typeface="Arial MT"/>
              </a:rPr>
              <a:t> computo </a:t>
            </a:r>
            <a:r>
              <a:rPr sz="1200" spc="-10" dirty="0">
                <a:latin typeface="Arial MT"/>
                <a:cs typeface="Arial MT"/>
              </a:rPr>
              <a:t>en la </a:t>
            </a:r>
            <a:r>
              <a:rPr sz="1200" spc="-5" dirty="0">
                <a:latin typeface="Arial MT"/>
                <a:cs typeface="Arial MT"/>
              </a:rPr>
              <a:t>nube como una solución </a:t>
            </a:r>
            <a:r>
              <a:rPr sz="1200" spc="-10" dirty="0">
                <a:latin typeface="Arial MT"/>
                <a:cs typeface="Arial MT"/>
              </a:rPr>
              <a:t>que </a:t>
            </a:r>
            <a:r>
              <a:rPr sz="1200" spc="-5" dirty="0">
                <a:latin typeface="Arial MT"/>
                <a:cs typeface="Arial MT"/>
              </a:rPr>
              <a:t>se adapta a </a:t>
            </a:r>
            <a:r>
              <a:rPr sz="1200" spc="-10" dirty="0">
                <a:latin typeface="Arial MT"/>
                <a:cs typeface="Arial MT"/>
              </a:rPr>
              <a:t>las </a:t>
            </a:r>
            <a:r>
              <a:rPr sz="1200" spc="-5" dirty="0">
                <a:latin typeface="Arial MT"/>
                <a:cs typeface="Arial MT"/>
              </a:rPr>
              <a:t>necesidades </a:t>
            </a:r>
            <a:r>
              <a:rPr sz="1200" spc="-10" dirty="0">
                <a:latin typeface="Arial MT"/>
                <a:cs typeface="Arial MT"/>
              </a:rPr>
              <a:t>de las </a:t>
            </a:r>
            <a:r>
              <a:rPr sz="1200" spc="-5" dirty="0">
                <a:latin typeface="Arial MT"/>
                <a:cs typeface="Arial MT"/>
              </a:rPr>
              <a:t> empresas,</a:t>
            </a:r>
            <a:r>
              <a:rPr sz="1200" spc="35" dirty="0">
                <a:latin typeface="Arial MT"/>
                <a:cs typeface="Arial MT"/>
              </a:rPr>
              <a:t> </a:t>
            </a:r>
            <a:r>
              <a:rPr sz="1200" spc="5" dirty="0">
                <a:latin typeface="Arial MT"/>
                <a:cs typeface="Arial MT"/>
              </a:rPr>
              <a:t>ya</a:t>
            </a:r>
            <a:r>
              <a:rPr sz="1200" spc="2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que</a:t>
            </a:r>
            <a:r>
              <a:rPr sz="1200" spc="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permitía</a:t>
            </a:r>
            <a:r>
              <a:rPr sz="1200" spc="2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el</a:t>
            </a:r>
            <a:r>
              <a:rPr sz="1200" spc="2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almacenamiento</a:t>
            </a:r>
            <a:r>
              <a:rPr sz="1200" spc="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de</a:t>
            </a:r>
            <a:r>
              <a:rPr sz="1200" spc="2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datos,</a:t>
            </a:r>
            <a:r>
              <a:rPr sz="1200" spc="4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ejecución</a:t>
            </a:r>
            <a:r>
              <a:rPr sz="1200" spc="4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</a:t>
            </a:r>
            <a:r>
              <a:rPr sz="1200" spc="2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aplicaciones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y </a:t>
            </a:r>
            <a:r>
              <a:rPr sz="1200" spc="-5" dirty="0">
                <a:latin typeface="Arial MT"/>
                <a:cs typeface="Arial MT"/>
              </a:rPr>
              <a:t>servicios, hosting, etc. </a:t>
            </a:r>
            <a:r>
              <a:rPr sz="1200" dirty="0">
                <a:latin typeface="Arial MT"/>
                <a:cs typeface="Arial MT"/>
              </a:rPr>
              <a:t>Esto </a:t>
            </a:r>
            <a:r>
              <a:rPr sz="1200" spc="-5" dirty="0">
                <a:latin typeface="Arial MT"/>
                <a:cs typeface="Arial MT"/>
              </a:rPr>
              <a:t>aumentó </a:t>
            </a:r>
            <a:r>
              <a:rPr sz="1200" spc="-10" dirty="0">
                <a:latin typeface="Arial MT"/>
                <a:cs typeface="Arial MT"/>
              </a:rPr>
              <a:t>la </a:t>
            </a:r>
            <a:r>
              <a:rPr sz="1200" spc="-5" dirty="0">
                <a:latin typeface="Arial MT"/>
                <a:cs typeface="Arial MT"/>
              </a:rPr>
              <a:t>preocupación sobre </a:t>
            </a:r>
            <a:r>
              <a:rPr sz="1200" spc="-10" dirty="0">
                <a:latin typeface="Arial MT"/>
                <a:cs typeface="Arial MT"/>
              </a:rPr>
              <a:t>los </a:t>
            </a:r>
            <a:r>
              <a:rPr sz="1200" spc="-5" dirty="0">
                <a:latin typeface="Arial MT"/>
                <a:cs typeface="Arial MT"/>
              </a:rPr>
              <a:t>mecanismos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 seguridad </a:t>
            </a:r>
            <a:r>
              <a:rPr sz="1200" dirty="0">
                <a:latin typeface="Arial MT"/>
                <a:cs typeface="Arial MT"/>
              </a:rPr>
              <a:t>y </a:t>
            </a:r>
            <a:r>
              <a:rPr sz="1200" spc="-10" dirty="0">
                <a:latin typeface="Arial MT"/>
                <a:cs typeface="Arial MT"/>
              </a:rPr>
              <a:t>metodologías </a:t>
            </a:r>
            <a:r>
              <a:rPr sz="1200" spc="-5" dirty="0">
                <a:latin typeface="Arial MT"/>
                <a:cs typeface="Arial MT"/>
              </a:rPr>
              <a:t>para </a:t>
            </a:r>
            <a:r>
              <a:rPr sz="1200" spc="-10" dirty="0">
                <a:latin typeface="Arial MT"/>
                <a:cs typeface="Arial MT"/>
              </a:rPr>
              <a:t>la </a:t>
            </a:r>
            <a:r>
              <a:rPr sz="1200" spc="-5" dirty="0">
                <a:latin typeface="Arial MT"/>
                <a:cs typeface="Arial MT"/>
              </a:rPr>
              <a:t>detección </a:t>
            </a:r>
            <a:r>
              <a:rPr sz="120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amenazas ya que eran más común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que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las</a:t>
            </a:r>
            <a:r>
              <a:rPr sz="1200" spc="2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empresas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migraran sus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recursos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 </a:t>
            </a:r>
            <a:r>
              <a:rPr sz="1200" spc="-10" dirty="0">
                <a:latin typeface="Arial MT"/>
                <a:cs typeface="Arial MT"/>
              </a:rPr>
              <a:t>la</a:t>
            </a:r>
            <a:r>
              <a:rPr sz="1200" spc="-5" dirty="0">
                <a:latin typeface="Arial MT"/>
                <a:cs typeface="Arial MT"/>
              </a:rPr>
              <a:t> nube.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27733" y="7017131"/>
            <a:ext cx="5636895" cy="19615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8460" lvl="1" indent="-366395">
              <a:lnSpc>
                <a:spcPct val="100000"/>
              </a:lnSpc>
              <a:spcBef>
                <a:spcPts val="100"/>
              </a:spcBef>
              <a:buFont typeface="Arial"/>
              <a:buAutoNum type="arabicPeriod" startAt="4"/>
              <a:tabLst>
                <a:tab pos="378460" algn="l"/>
                <a:tab pos="379095" algn="l"/>
              </a:tabLst>
            </a:pPr>
            <a:r>
              <a:rPr sz="1200" b="1" spc="-5" dirty="0">
                <a:latin typeface="Arial"/>
                <a:cs typeface="Arial"/>
              </a:rPr>
              <a:t>ANTECEDENTES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O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ESTADO </a:t>
            </a:r>
            <a:r>
              <a:rPr sz="1200" b="1" spc="-10" dirty="0">
                <a:latin typeface="Arial"/>
                <a:cs typeface="Arial"/>
              </a:rPr>
              <a:t>ACTUAL</a:t>
            </a:r>
            <a:endParaRPr sz="12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55"/>
              </a:spcBef>
              <a:buFont typeface="Arial"/>
              <a:buAutoNum type="arabicPeriod" startAt="4"/>
            </a:pPr>
            <a:endParaRPr sz="1100">
              <a:latin typeface="Arial"/>
              <a:cs typeface="Arial"/>
            </a:endParaRPr>
          </a:p>
          <a:p>
            <a:pPr marL="469900" lvl="2" indent="-457834">
              <a:lnSpc>
                <a:spcPct val="100000"/>
              </a:lnSpc>
              <a:buFont typeface="Arial"/>
              <a:buAutoNum type="arabicPeriod"/>
              <a:tabLst>
                <a:tab pos="470534" algn="l"/>
              </a:tabLst>
            </a:pPr>
            <a:r>
              <a:rPr sz="1200" b="1" spc="-5" dirty="0">
                <a:latin typeface="Arial"/>
                <a:cs typeface="Arial"/>
              </a:rPr>
              <a:t>“Sistema </a:t>
            </a:r>
            <a:r>
              <a:rPr sz="1200" b="1" dirty="0">
                <a:latin typeface="Arial"/>
                <a:cs typeface="Arial"/>
              </a:rPr>
              <a:t>de</a:t>
            </a:r>
            <a:r>
              <a:rPr sz="1200" b="1" spc="-5" dirty="0">
                <a:latin typeface="Arial"/>
                <a:cs typeface="Arial"/>
              </a:rPr>
              <a:t> detección</a:t>
            </a:r>
            <a:r>
              <a:rPr sz="1200" b="1" spc="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de</a:t>
            </a:r>
            <a:r>
              <a:rPr sz="1200" b="1" spc="-5" dirty="0">
                <a:latin typeface="Arial"/>
                <a:cs typeface="Arial"/>
              </a:rPr>
              <a:t> intrusos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en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redes</a:t>
            </a:r>
            <a:r>
              <a:rPr sz="1200" b="1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corporativas”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0">
              <a:latin typeface="Arial"/>
              <a:cs typeface="Arial"/>
            </a:endParaRPr>
          </a:p>
          <a:p>
            <a:pPr marL="12700" marR="5080" algn="just">
              <a:lnSpc>
                <a:spcPct val="95900"/>
              </a:lnSpc>
            </a:pPr>
            <a:r>
              <a:rPr sz="1200" spc="-10" dirty="0">
                <a:latin typeface="Arial MT"/>
                <a:cs typeface="Arial MT"/>
              </a:rPr>
              <a:t>(2017) </a:t>
            </a:r>
            <a:r>
              <a:rPr sz="1200" spc="-5" dirty="0">
                <a:latin typeface="Arial MT"/>
                <a:cs typeface="Arial MT"/>
              </a:rPr>
              <a:t>C.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Ocampo,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Y.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Castro,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G.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Solarte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en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su</a:t>
            </a:r>
            <a:r>
              <a:rPr sz="1200" spc="-3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revisión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bibliográfica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hablan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sobre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la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importancia </a:t>
            </a:r>
            <a:r>
              <a:rPr sz="1200" spc="-10" dirty="0">
                <a:latin typeface="Arial MT"/>
                <a:cs typeface="Arial MT"/>
              </a:rPr>
              <a:t>de la </a:t>
            </a:r>
            <a:r>
              <a:rPr sz="1200" spc="-5" dirty="0">
                <a:latin typeface="Arial MT"/>
                <a:cs typeface="Arial MT"/>
              </a:rPr>
              <a:t>seguridad informática </a:t>
            </a:r>
            <a:r>
              <a:rPr sz="1200" dirty="0">
                <a:latin typeface="Arial MT"/>
                <a:cs typeface="Arial MT"/>
              </a:rPr>
              <a:t>y </a:t>
            </a:r>
            <a:r>
              <a:rPr sz="1200" spc="-10" dirty="0">
                <a:latin typeface="Arial MT"/>
                <a:cs typeface="Arial MT"/>
              </a:rPr>
              <a:t>la </a:t>
            </a:r>
            <a:r>
              <a:rPr sz="1200" spc="-5" dirty="0">
                <a:latin typeface="Arial MT"/>
                <a:cs typeface="Arial MT"/>
              </a:rPr>
              <a:t>necesidad </a:t>
            </a:r>
            <a:r>
              <a:rPr sz="1200" spc="-10" dirty="0">
                <a:latin typeface="Arial MT"/>
                <a:cs typeface="Arial MT"/>
              </a:rPr>
              <a:t>de contar </a:t>
            </a:r>
            <a:r>
              <a:rPr sz="1200" spc="-5" dirty="0">
                <a:latin typeface="Arial MT"/>
                <a:cs typeface="Arial MT"/>
              </a:rPr>
              <a:t>con sistemas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 detección </a:t>
            </a:r>
            <a:r>
              <a:rPr sz="120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intrusos </a:t>
            </a:r>
            <a:r>
              <a:rPr sz="1200" dirty="0">
                <a:latin typeface="Arial MT"/>
                <a:cs typeface="Arial MT"/>
              </a:rPr>
              <a:t>(IDS) </a:t>
            </a:r>
            <a:r>
              <a:rPr sz="1200" spc="-10" dirty="0">
                <a:latin typeface="Arial MT"/>
                <a:cs typeface="Arial MT"/>
              </a:rPr>
              <a:t>para </a:t>
            </a:r>
            <a:r>
              <a:rPr sz="1200" spc="-5" dirty="0">
                <a:latin typeface="Arial MT"/>
                <a:cs typeface="Arial MT"/>
              </a:rPr>
              <a:t>proteger </a:t>
            </a:r>
            <a:r>
              <a:rPr sz="1200" spc="-10" dirty="0">
                <a:latin typeface="Arial MT"/>
                <a:cs typeface="Arial MT"/>
              </a:rPr>
              <a:t>los </a:t>
            </a:r>
            <a:r>
              <a:rPr sz="1200" spc="-5" dirty="0">
                <a:latin typeface="Arial MT"/>
                <a:cs typeface="Arial MT"/>
              </a:rPr>
              <a:t>sistemas. Se menciona que los logs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son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una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información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vital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para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la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seguridad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un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sistema</a:t>
            </a:r>
            <a:r>
              <a:rPr sz="1200" spc="-3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cómputo,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pero</a:t>
            </a:r>
            <a:r>
              <a:rPr sz="1200" spc="-3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pueden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llegar </a:t>
            </a:r>
            <a:r>
              <a:rPr sz="1200" spc="-5" dirty="0">
                <a:latin typeface="Arial MT"/>
                <a:cs typeface="Arial MT"/>
              </a:rPr>
              <a:t>a ser voluminosos e inservibles si </a:t>
            </a:r>
            <a:r>
              <a:rPr sz="1200" spc="-10" dirty="0">
                <a:latin typeface="Arial MT"/>
                <a:cs typeface="Arial MT"/>
              </a:rPr>
              <a:t>no </a:t>
            </a:r>
            <a:r>
              <a:rPr sz="1200" spc="-5" dirty="0">
                <a:latin typeface="Arial MT"/>
                <a:cs typeface="Arial MT"/>
              </a:rPr>
              <a:t>se </a:t>
            </a:r>
            <a:r>
              <a:rPr sz="1200" spc="-10" dirty="0">
                <a:latin typeface="Arial MT"/>
                <a:cs typeface="Arial MT"/>
              </a:rPr>
              <a:t>tienen </a:t>
            </a:r>
            <a:r>
              <a:rPr sz="1200" spc="-5" dirty="0">
                <a:latin typeface="Arial MT"/>
                <a:cs typeface="Arial MT"/>
              </a:rPr>
              <a:t>los medios </a:t>
            </a:r>
            <a:r>
              <a:rPr sz="1200" spc="-10" dirty="0">
                <a:latin typeface="Arial MT"/>
                <a:cs typeface="Arial MT"/>
              </a:rPr>
              <a:t>para </a:t>
            </a:r>
            <a:r>
              <a:rPr sz="1200" spc="-5" dirty="0">
                <a:latin typeface="Arial MT"/>
                <a:cs typeface="Arial MT"/>
              </a:rPr>
              <a:t>procesarlos.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También</a:t>
            </a:r>
            <a:r>
              <a:rPr sz="1200" spc="-5" dirty="0">
                <a:latin typeface="Arial MT"/>
                <a:cs typeface="Arial MT"/>
              </a:rPr>
              <a:t> se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habla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sobre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la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importancia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</a:t>
            </a:r>
            <a:r>
              <a:rPr sz="1200" spc="-5" dirty="0">
                <a:latin typeface="Arial MT"/>
                <a:cs typeface="Arial MT"/>
              </a:rPr>
              <a:t> los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cortafuegos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como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medida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 protección</a:t>
            </a:r>
            <a:r>
              <a:rPr sz="1200" spc="14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perimetral,</a:t>
            </a:r>
            <a:r>
              <a:rPr sz="1200" spc="16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pero</a:t>
            </a:r>
            <a:r>
              <a:rPr sz="1200" spc="14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se</a:t>
            </a:r>
            <a:r>
              <a:rPr sz="1200" spc="14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advierte</a:t>
            </a:r>
            <a:r>
              <a:rPr sz="1200" spc="14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que</a:t>
            </a:r>
            <a:r>
              <a:rPr sz="1200" spc="14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no</a:t>
            </a:r>
            <a:r>
              <a:rPr sz="1200" spc="14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garantizan</a:t>
            </a:r>
            <a:r>
              <a:rPr sz="1200" spc="14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la</a:t>
            </a:r>
            <a:r>
              <a:rPr sz="1200" spc="14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seguridad</a:t>
            </a:r>
            <a:r>
              <a:rPr sz="1200" spc="14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completa.</a:t>
            </a:r>
            <a:endParaRPr sz="1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64233" y="1056893"/>
            <a:ext cx="5763260" cy="5292090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76200" marR="72390" algn="just">
              <a:lnSpc>
                <a:spcPts val="1380"/>
              </a:lnSpc>
              <a:spcBef>
                <a:spcPts val="195"/>
              </a:spcBef>
            </a:pPr>
            <a:r>
              <a:rPr sz="1200" spc="-5" dirty="0">
                <a:latin typeface="Arial MT"/>
                <a:cs typeface="Arial MT"/>
              </a:rPr>
              <a:t>Por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lo</a:t>
            </a:r>
            <a:r>
              <a:rPr sz="1200" spc="-5" dirty="0">
                <a:latin typeface="Arial MT"/>
                <a:cs typeface="Arial MT"/>
              </a:rPr>
              <a:t> tanto,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es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necesario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contar</a:t>
            </a:r>
            <a:r>
              <a:rPr sz="1200" spc="-5" dirty="0">
                <a:latin typeface="Arial MT"/>
                <a:cs typeface="Arial MT"/>
              </a:rPr>
              <a:t> con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sistemas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IDS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para</a:t>
            </a:r>
            <a:r>
              <a:rPr sz="1200" spc="-5" dirty="0">
                <a:latin typeface="Arial MT"/>
                <a:cs typeface="Arial MT"/>
              </a:rPr>
              <a:t> vigilar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manera </a:t>
            </a:r>
            <a:r>
              <a:rPr sz="1200" spc="-5" dirty="0">
                <a:latin typeface="Arial MT"/>
                <a:cs typeface="Arial MT"/>
              </a:rPr>
              <a:t> permanente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cualquier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anomalía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del</a:t>
            </a:r>
            <a:r>
              <a:rPr sz="1200" spc="-5" dirty="0">
                <a:latin typeface="Arial MT"/>
                <a:cs typeface="Arial MT"/>
              </a:rPr>
              <a:t> sistema</a:t>
            </a:r>
            <a:r>
              <a:rPr sz="1200" dirty="0">
                <a:latin typeface="Arial MT"/>
                <a:cs typeface="Arial MT"/>
              </a:rPr>
              <a:t> y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detectar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ataques.</a:t>
            </a:r>
            <a:r>
              <a:rPr sz="1200" spc="-5" dirty="0">
                <a:latin typeface="Arial MT"/>
                <a:cs typeface="Arial MT"/>
              </a:rPr>
              <a:t> El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tiempo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 respuesta</a:t>
            </a:r>
            <a:r>
              <a:rPr sz="1200" spc="-4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del</a:t>
            </a:r>
            <a:r>
              <a:rPr sz="1200" spc="-5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sistema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IDS</a:t>
            </a:r>
            <a:r>
              <a:rPr sz="1200" spc="-5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es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una</a:t>
            </a:r>
            <a:r>
              <a:rPr sz="1200" spc="-6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característica</a:t>
            </a:r>
            <a:r>
              <a:rPr sz="1200" spc="-6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importante</a:t>
            </a:r>
            <a:r>
              <a:rPr sz="1200" spc="-6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para</a:t>
            </a:r>
            <a:r>
              <a:rPr sz="1200" spc="-6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medir</a:t>
            </a:r>
            <a:r>
              <a:rPr sz="1200" spc="-5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su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eficiencia.</a:t>
            </a:r>
            <a:endParaRPr sz="1200">
              <a:latin typeface="Arial MT"/>
              <a:cs typeface="Arial MT"/>
            </a:endParaRPr>
          </a:p>
          <a:p>
            <a:pPr marL="76200">
              <a:lnSpc>
                <a:spcPts val="865"/>
              </a:lnSpc>
            </a:pPr>
            <a:r>
              <a:rPr sz="800" spc="-10" dirty="0">
                <a:latin typeface="Arial MT"/>
                <a:cs typeface="Arial MT"/>
                <a:hlinkClick r:id="rId2" action="ppaction://hlinksldjump"/>
              </a:rPr>
              <a:t>16</a:t>
            </a:r>
            <a:endParaRPr sz="8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9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750">
              <a:latin typeface="Arial MT"/>
              <a:cs typeface="Arial MT"/>
            </a:endParaRPr>
          </a:p>
          <a:p>
            <a:pPr marL="533400" marR="396875" lvl="2" indent="-457834">
              <a:lnSpc>
                <a:spcPts val="1380"/>
              </a:lnSpc>
              <a:buFont typeface="Arial"/>
              <a:buAutoNum type="arabicPeriod" startAt="2"/>
              <a:tabLst>
                <a:tab pos="534035" algn="l"/>
              </a:tabLst>
            </a:pPr>
            <a:r>
              <a:rPr sz="1200" b="1" spc="-5" dirty="0">
                <a:latin typeface="Arial"/>
                <a:cs typeface="Arial"/>
              </a:rPr>
              <a:t>“Suricata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como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detector </a:t>
            </a:r>
            <a:r>
              <a:rPr sz="1200" b="1" dirty="0">
                <a:latin typeface="Arial"/>
                <a:cs typeface="Arial"/>
              </a:rPr>
              <a:t>de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intrusos</a:t>
            </a:r>
            <a:r>
              <a:rPr sz="1200" b="1" spc="-5" dirty="0">
                <a:latin typeface="Arial"/>
                <a:cs typeface="Arial"/>
              </a:rPr>
              <a:t> para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la</a:t>
            </a:r>
            <a:r>
              <a:rPr sz="1200" b="1" spc="-5" dirty="0">
                <a:latin typeface="Arial"/>
                <a:cs typeface="Arial"/>
              </a:rPr>
              <a:t> seguridad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en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redes </a:t>
            </a:r>
            <a:r>
              <a:rPr sz="1200" b="1" dirty="0">
                <a:latin typeface="Arial"/>
                <a:cs typeface="Arial"/>
              </a:rPr>
              <a:t>de </a:t>
            </a:r>
            <a:r>
              <a:rPr sz="1200" b="1" spc="-3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datos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empresariales”</a:t>
            </a:r>
            <a:endParaRPr sz="1200">
              <a:latin typeface="Arial"/>
              <a:cs typeface="Arial"/>
            </a:endParaRPr>
          </a:p>
          <a:p>
            <a:pPr lvl="2">
              <a:lnSpc>
                <a:spcPct val="100000"/>
              </a:lnSpc>
              <a:spcBef>
                <a:spcPts val="20"/>
              </a:spcBef>
              <a:buFont typeface="Arial"/>
              <a:buAutoNum type="arabicPeriod" startAt="2"/>
            </a:pPr>
            <a:endParaRPr sz="1150">
              <a:latin typeface="Arial"/>
              <a:cs typeface="Arial"/>
            </a:endParaRPr>
          </a:p>
          <a:p>
            <a:pPr marL="76200" marR="68580" algn="just">
              <a:lnSpc>
                <a:spcPct val="95900"/>
              </a:lnSpc>
            </a:pPr>
            <a:r>
              <a:rPr sz="1200" spc="-10" dirty="0">
                <a:latin typeface="Arial MT"/>
                <a:cs typeface="Arial MT"/>
              </a:rPr>
              <a:t>(2022) </a:t>
            </a:r>
            <a:r>
              <a:rPr sz="1200" spc="-5" dirty="0">
                <a:latin typeface="Arial MT"/>
                <a:cs typeface="Arial MT"/>
              </a:rPr>
              <a:t>R. Perdigón</a:t>
            </a:r>
            <a:r>
              <a:rPr sz="1200" spc="-7" baseline="27777" dirty="0">
                <a:latin typeface="Arial MT"/>
                <a:cs typeface="Arial MT"/>
                <a:hlinkClick r:id="rId2" action="ppaction://hlinksldjump"/>
              </a:rPr>
              <a:t>17</a:t>
            </a:r>
            <a:r>
              <a:rPr sz="1200" baseline="27777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en </a:t>
            </a:r>
            <a:r>
              <a:rPr sz="1200" spc="-5" dirty="0">
                <a:latin typeface="Arial MT"/>
                <a:cs typeface="Arial MT"/>
              </a:rPr>
              <a:t>este artículo </a:t>
            </a:r>
            <a:r>
              <a:rPr sz="1200" spc="-10" dirty="0">
                <a:latin typeface="Arial MT"/>
                <a:cs typeface="Arial MT"/>
              </a:rPr>
              <a:t>presenta una </a:t>
            </a:r>
            <a:r>
              <a:rPr sz="1200" spc="-5" dirty="0">
                <a:latin typeface="Arial MT"/>
                <a:cs typeface="Arial MT"/>
              </a:rPr>
              <a:t>evaluación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Suricata como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sistema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detección </a:t>
            </a:r>
            <a:r>
              <a:rPr sz="120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intrusiones (IDS) </a:t>
            </a:r>
            <a:r>
              <a:rPr sz="1200" spc="-10" dirty="0">
                <a:latin typeface="Arial MT"/>
                <a:cs typeface="Arial MT"/>
              </a:rPr>
              <a:t>en </a:t>
            </a:r>
            <a:r>
              <a:rPr sz="1200" spc="-5" dirty="0">
                <a:latin typeface="Arial MT"/>
                <a:cs typeface="Arial MT"/>
              </a:rPr>
              <a:t>una empresa agroindustrial cubana.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Se describe </a:t>
            </a:r>
            <a:r>
              <a:rPr sz="1200" spc="-10" dirty="0">
                <a:latin typeface="Arial MT"/>
                <a:cs typeface="Arial MT"/>
              </a:rPr>
              <a:t>la </a:t>
            </a:r>
            <a:r>
              <a:rPr sz="1200" spc="-5" dirty="0">
                <a:latin typeface="Arial MT"/>
                <a:cs typeface="Arial MT"/>
              </a:rPr>
              <a:t>importancia </a:t>
            </a:r>
            <a:r>
              <a:rPr sz="1200" spc="-10" dirty="0">
                <a:latin typeface="Arial MT"/>
                <a:cs typeface="Arial MT"/>
              </a:rPr>
              <a:t>de la </a:t>
            </a:r>
            <a:r>
              <a:rPr sz="1200" spc="-5" dirty="0">
                <a:latin typeface="Arial MT"/>
                <a:cs typeface="Arial MT"/>
              </a:rPr>
              <a:t>seguridad informática </a:t>
            </a:r>
            <a:r>
              <a:rPr sz="1200" spc="-10" dirty="0">
                <a:latin typeface="Arial MT"/>
                <a:cs typeface="Arial MT"/>
              </a:rPr>
              <a:t>en </a:t>
            </a:r>
            <a:r>
              <a:rPr sz="1200" spc="-5" dirty="0">
                <a:latin typeface="Arial MT"/>
                <a:cs typeface="Arial MT"/>
              </a:rPr>
              <a:t>las pequeñas </a:t>
            </a:r>
            <a:r>
              <a:rPr sz="1200" dirty="0">
                <a:latin typeface="Arial MT"/>
                <a:cs typeface="Arial MT"/>
              </a:rPr>
              <a:t>y </a:t>
            </a:r>
            <a:r>
              <a:rPr sz="1200" spc="-10" dirty="0">
                <a:latin typeface="Arial MT"/>
                <a:cs typeface="Arial MT"/>
              </a:rPr>
              <a:t>medianas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empresas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(PYMES),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así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como</a:t>
            </a:r>
            <a:r>
              <a:rPr sz="1200" spc="-3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la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necesidad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de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contar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con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sistemas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detección</a:t>
            </a:r>
            <a:r>
              <a:rPr sz="1200" spc="-3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spc="-32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intrusiones eficaces </a:t>
            </a:r>
            <a:r>
              <a:rPr sz="1200" dirty="0">
                <a:latin typeface="Arial MT"/>
                <a:cs typeface="Arial MT"/>
              </a:rPr>
              <a:t>y </a:t>
            </a:r>
            <a:r>
              <a:rPr sz="1200" spc="-10" dirty="0">
                <a:latin typeface="Arial MT"/>
                <a:cs typeface="Arial MT"/>
              </a:rPr>
              <a:t>eficientes. </a:t>
            </a:r>
            <a:r>
              <a:rPr sz="1200" spc="-5" dirty="0">
                <a:latin typeface="Arial MT"/>
                <a:cs typeface="Arial MT"/>
              </a:rPr>
              <a:t>Se detalla </a:t>
            </a:r>
            <a:r>
              <a:rPr sz="1200" spc="-10" dirty="0">
                <a:latin typeface="Arial MT"/>
                <a:cs typeface="Arial MT"/>
              </a:rPr>
              <a:t>el </a:t>
            </a:r>
            <a:r>
              <a:rPr sz="1200" spc="-5" dirty="0">
                <a:latin typeface="Arial MT"/>
                <a:cs typeface="Arial MT"/>
              </a:rPr>
              <a:t>proceso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evaluación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Suricata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como sistema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detección </a:t>
            </a:r>
            <a:r>
              <a:rPr sz="1200" spc="-10" dirty="0">
                <a:latin typeface="Arial MT"/>
                <a:cs typeface="Arial MT"/>
              </a:rPr>
              <a:t>de intrusiones </a:t>
            </a:r>
            <a:r>
              <a:rPr sz="1200" dirty="0">
                <a:latin typeface="Arial MT"/>
                <a:cs typeface="Arial MT"/>
              </a:rPr>
              <a:t>en </a:t>
            </a:r>
            <a:r>
              <a:rPr sz="1200" spc="-10" dirty="0">
                <a:latin typeface="Arial MT"/>
                <a:cs typeface="Arial MT"/>
              </a:rPr>
              <a:t>la </a:t>
            </a:r>
            <a:r>
              <a:rPr sz="1200" spc="-5" dirty="0">
                <a:latin typeface="Arial MT"/>
                <a:cs typeface="Arial MT"/>
              </a:rPr>
              <a:t>empresa agroindustrial cubana,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incluyendo </a:t>
            </a:r>
            <a:r>
              <a:rPr sz="1200" spc="-10" dirty="0">
                <a:latin typeface="Arial MT"/>
                <a:cs typeface="Arial MT"/>
              </a:rPr>
              <a:t>la </a:t>
            </a:r>
            <a:r>
              <a:rPr sz="1200" spc="-5" dirty="0">
                <a:latin typeface="Arial MT"/>
                <a:cs typeface="Arial MT"/>
              </a:rPr>
              <a:t>selección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reglas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detección personalizadas </a:t>
            </a:r>
            <a:r>
              <a:rPr sz="1200" dirty="0">
                <a:latin typeface="Arial MT"/>
                <a:cs typeface="Arial MT"/>
              </a:rPr>
              <a:t>y </a:t>
            </a:r>
            <a:r>
              <a:rPr sz="1200" spc="-10" dirty="0">
                <a:latin typeface="Arial MT"/>
                <a:cs typeface="Arial MT"/>
              </a:rPr>
              <a:t>la base de </a:t>
            </a:r>
            <a:r>
              <a:rPr sz="1200" spc="-5" dirty="0">
                <a:latin typeface="Arial MT"/>
                <a:cs typeface="Arial MT"/>
              </a:rPr>
              <a:t>firmas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Emerging Threats </a:t>
            </a:r>
            <a:r>
              <a:rPr sz="1200" spc="-10" dirty="0">
                <a:latin typeface="Arial MT"/>
                <a:cs typeface="Arial MT"/>
              </a:rPr>
              <a:t>Open </a:t>
            </a:r>
            <a:r>
              <a:rPr sz="1200" dirty="0">
                <a:latin typeface="Arial MT"/>
                <a:cs typeface="Arial MT"/>
              </a:rPr>
              <a:t>Rules, </a:t>
            </a:r>
            <a:r>
              <a:rPr sz="1200" spc="-5" dirty="0">
                <a:latin typeface="Arial MT"/>
                <a:cs typeface="Arial MT"/>
              </a:rPr>
              <a:t>así como </a:t>
            </a:r>
            <a:r>
              <a:rPr sz="1200" spc="-10" dirty="0">
                <a:latin typeface="Arial MT"/>
                <a:cs typeface="Arial MT"/>
              </a:rPr>
              <a:t>el </a:t>
            </a:r>
            <a:r>
              <a:rPr sz="1200" spc="-5" dirty="0">
                <a:latin typeface="Arial MT"/>
                <a:cs typeface="Arial MT"/>
              </a:rPr>
              <a:t>monitoreo </a:t>
            </a:r>
            <a:r>
              <a:rPr sz="1200" spc="-10" dirty="0">
                <a:latin typeface="Arial MT"/>
                <a:cs typeface="Arial MT"/>
              </a:rPr>
              <a:t>del </a:t>
            </a:r>
            <a:r>
              <a:rPr sz="1200" spc="-5" dirty="0">
                <a:latin typeface="Arial MT"/>
                <a:cs typeface="Arial MT"/>
              </a:rPr>
              <a:t>consumo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recursos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computacionales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durante </a:t>
            </a:r>
            <a:r>
              <a:rPr sz="1200" dirty="0">
                <a:latin typeface="Arial MT"/>
                <a:cs typeface="Arial MT"/>
              </a:rPr>
              <a:t>el</a:t>
            </a:r>
            <a:r>
              <a:rPr sz="1200" spc="-5" dirty="0">
                <a:latin typeface="Arial MT"/>
                <a:cs typeface="Arial MT"/>
              </a:rPr>
              <a:t> funcionamiento del sistema.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200">
              <a:latin typeface="Arial MT"/>
              <a:cs typeface="Arial MT"/>
            </a:endParaRPr>
          </a:p>
          <a:p>
            <a:pPr marL="533400" marR="175895" lvl="2" indent="-457834">
              <a:lnSpc>
                <a:spcPts val="1380"/>
              </a:lnSpc>
              <a:buFont typeface="Arial"/>
              <a:buAutoNum type="arabicPeriod" startAt="3"/>
              <a:tabLst>
                <a:tab pos="534035" algn="l"/>
              </a:tabLst>
            </a:pPr>
            <a:r>
              <a:rPr sz="1200" b="1" spc="-5" dirty="0">
                <a:latin typeface="Arial"/>
                <a:cs typeface="Arial"/>
              </a:rPr>
              <a:t>“Integración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de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la</a:t>
            </a:r>
            <a:r>
              <a:rPr sz="1200" b="1" spc="-5" dirty="0">
                <a:latin typeface="Arial"/>
                <a:cs typeface="Arial"/>
              </a:rPr>
              <a:t> Gestión </a:t>
            </a:r>
            <a:r>
              <a:rPr sz="1200" b="1" dirty="0">
                <a:latin typeface="Arial"/>
                <a:cs typeface="Arial"/>
              </a:rPr>
              <a:t>de </a:t>
            </a:r>
            <a:r>
              <a:rPr sz="1200" b="1" spc="-5" dirty="0">
                <a:latin typeface="Arial"/>
                <a:cs typeface="Arial"/>
              </a:rPr>
              <a:t>Información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y </a:t>
            </a:r>
            <a:r>
              <a:rPr sz="1200" b="1" spc="-5" dirty="0">
                <a:latin typeface="Arial"/>
                <a:cs typeface="Arial"/>
              </a:rPr>
              <a:t>Eventos</a:t>
            </a:r>
            <a:r>
              <a:rPr sz="1200" b="1" dirty="0">
                <a:latin typeface="Arial"/>
                <a:cs typeface="Arial"/>
              </a:rPr>
              <a:t> de</a:t>
            </a:r>
            <a:r>
              <a:rPr sz="1200" b="1" spc="-5" dirty="0">
                <a:latin typeface="Arial"/>
                <a:cs typeface="Arial"/>
              </a:rPr>
              <a:t> Seguridad </a:t>
            </a:r>
            <a:r>
              <a:rPr sz="1200" b="1" dirty="0">
                <a:latin typeface="Arial"/>
                <a:cs typeface="Arial"/>
              </a:rPr>
              <a:t> (SIEM)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con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el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Sistema</a:t>
            </a:r>
            <a:r>
              <a:rPr sz="1200" b="1" dirty="0">
                <a:latin typeface="Arial"/>
                <a:cs typeface="Arial"/>
              </a:rPr>
              <a:t> de</a:t>
            </a:r>
            <a:r>
              <a:rPr sz="1200" b="1" spc="-5" dirty="0">
                <a:latin typeface="Arial"/>
                <a:cs typeface="Arial"/>
              </a:rPr>
              <a:t> Detección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de</a:t>
            </a:r>
            <a:r>
              <a:rPr sz="1200" b="1" spc="-5" dirty="0">
                <a:latin typeface="Arial"/>
                <a:cs typeface="Arial"/>
              </a:rPr>
              <a:t> Intrusiones</a:t>
            </a:r>
            <a:r>
              <a:rPr sz="1200" b="1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(IDS)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para Análisis </a:t>
            </a:r>
            <a:r>
              <a:rPr sz="1200" b="1" spc="-31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en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tiempo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real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basado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en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Aprendizaje Automático”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150">
              <a:latin typeface="Arial"/>
              <a:cs typeface="Arial"/>
            </a:endParaRPr>
          </a:p>
          <a:p>
            <a:pPr marL="76200" marR="70485" algn="just">
              <a:lnSpc>
                <a:spcPct val="95900"/>
              </a:lnSpc>
            </a:pPr>
            <a:r>
              <a:rPr sz="1200" dirty="0">
                <a:latin typeface="Arial MT"/>
                <a:cs typeface="Arial MT"/>
              </a:rPr>
              <a:t>Este </a:t>
            </a:r>
            <a:r>
              <a:rPr sz="1200" spc="-5" dirty="0">
                <a:latin typeface="Arial MT"/>
                <a:cs typeface="Arial MT"/>
              </a:rPr>
              <a:t>artículo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MUHAMMAD, Adabi </a:t>
            </a:r>
            <a:r>
              <a:rPr sz="1200" spc="-10" dirty="0">
                <a:latin typeface="Arial MT"/>
                <a:cs typeface="Arial MT"/>
              </a:rPr>
              <a:t>Raihan; </a:t>
            </a:r>
            <a:r>
              <a:rPr sz="1200" spc="-5" dirty="0">
                <a:latin typeface="Arial MT"/>
                <a:cs typeface="Arial MT"/>
              </a:rPr>
              <a:t>SUKARNO, Parman </a:t>
            </a:r>
            <a:r>
              <a:rPr sz="1200" dirty="0">
                <a:latin typeface="Arial MT"/>
                <a:cs typeface="Arial MT"/>
              </a:rPr>
              <a:t>y </a:t>
            </a:r>
            <a:r>
              <a:rPr sz="1200" spc="-5" dirty="0">
                <a:latin typeface="Arial MT"/>
                <a:cs typeface="Arial MT"/>
              </a:rPr>
              <a:t>WARDANA,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Aulia </a:t>
            </a:r>
            <a:r>
              <a:rPr sz="1200" spc="-5" dirty="0">
                <a:latin typeface="Arial MT"/>
                <a:cs typeface="Arial MT"/>
              </a:rPr>
              <a:t>Arif. </a:t>
            </a:r>
            <a:r>
              <a:rPr sz="1200" spc="-10" dirty="0">
                <a:latin typeface="Arial MT"/>
                <a:cs typeface="Arial MT"/>
              </a:rPr>
              <a:t>del </a:t>
            </a:r>
            <a:r>
              <a:rPr sz="1200" spc="-5" dirty="0">
                <a:latin typeface="Arial MT"/>
                <a:cs typeface="Arial MT"/>
              </a:rPr>
              <a:t>2023</a:t>
            </a:r>
            <a:r>
              <a:rPr sz="1200" spc="-7" baseline="27777" dirty="0">
                <a:latin typeface="Arial MT"/>
                <a:cs typeface="Arial MT"/>
                <a:hlinkClick r:id="rId2" action="ppaction://hlinksldjump"/>
              </a:rPr>
              <a:t>18</a:t>
            </a:r>
            <a:r>
              <a:rPr sz="1200" baseline="27777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se </a:t>
            </a:r>
            <a:r>
              <a:rPr sz="1200" spc="-10" dirty="0">
                <a:latin typeface="Arial MT"/>
                <a:cs typeface="Arial MT"/>
              </a:rPr>
              <a:t>describe la </a:t>
            </a:r>
            <a:r>
              <a:rPr sz="1200" spc="-5" dirty="0">
                <a:latin typeface="Arial MT"/>
                <a:cs typeface="Arial MT"/>
              </a:rPr>
              <a:t>importancia </a:t>
            </a:r>
            <a:r>
              <a:rPr sz="1200" spc="-10" dirty="0">
                <a:latin typeface="Arial MT"/>
                <a:cs typeface="Arial MT"/>
              </a:rPr>
              <a:t>de los </a:t>
            </a:r>
            <a:r>
              <a:rPr sz="1200" dirty="0">
                <a:latin typeface="Arial MT"/>
                <a:cs typeface="Arial MT"/>
              </a:rPr>
              <a:t>SIEM </a:t>
            </a:r>
            <a:r>
              <a:rPr sz="1200" spc="-5" dirty="0">
                <a:latin typeface="Arial MT"/>
                <a:cs typeface="Arial MT"/>
              </a:rPr>
              <a:t>como </a:t>
            </a:r>
            <a:r>
              <a:rPr sz="1200" spc="-10" dirty="0">
                <a:latin typeface="Arial MT"/>
                <a:cs typeface="Arial MT"/>
              </a:rPr>
              <a:t>solución de </a:t>
            </a:r>
            <a:r>
              <a:rPr sz="1200" spc="-5" dirty="0">
                <a:latin typeface="Arial MT"/>
                <a:cs typeface="Arial MT"/>
              </a:rPr>
              <a:t> seguridad </a:t>
            </a:r>
            <a:r>
              <a:rPr sz="1200" spc="-10" dirty="0">
                <a:latin typeface="Arial MT"/>
                <a:cs typeface="Arial MT"/>
              </a:rPr>
              <a:t>para la </a:t>
            </a:r>
            <a:r>
              <a:rPr sz="1200" spc="-5" dirty="0">
                <a:latin typeface="Arial MT"/>
                <a:cs typeface="Arial MT"/>
              </a:rPr>
              <a:t>detección </a:t>
            </a:r>
            <a:r>
              <a:rPr sz="1200" spc="-10" dirty="0">
                <a:latin typeface="Arial MT"/>
                <a:cs typeface="Arial MT"/>
              </a:rPr>
              <a:t>de las </a:t>
            </a:r>
            <a:r>
              <a:rPr sz="1200" spc="-5" dirty="0">
                <a:latin typeface="Arial MT"/>
                <a:cs typeface="Arial MT"/>
              </a:rPr>
              <a:t>amenazas </a:t>
            </a:r>
            <a:r>
              <a:rPr sz="1200" dirty="0">
                <a:latin typeface="Arial MT"/>
                <a:cs typeface="Arial MT"/>
              </a:rPr>
              <a:t>y </a:t>
            </a:r>
            <a:r>
              <a:rPr sz="1200" spc="-5" dirty="0">
                <a:latin typeface="Arial MT"/>
                <a:cs typeface="Arial MT"/>
              </a:rPr>
              <a:t>ataques cibernéticos </a:t>
            </a:r>
            <a:r>
              <a:rPr sz="1200" spc="-10" dirty="0">
                <a:latin typeface="Arial MT"/>
                <a:cs typeface="Arial MT"/>
              </a:rPr>
              <a:t>las </a:t>
            </a:r>
            <a:r>
              <a:rPr sz="1200" spc="-5" dirty="0">
                <a:latin typeface="Arial MT"/>
                <a:cs typeface="Arial MT"/>
              </a:rPr>
              <a:t>empresas. </a:t>
            </a:r>
            <a:r>
              <a:rPr sz="1200" dirty="0">
                <a:latin typeface="Arial MT"/>
                <a:cs typeface="Arial MT"/>
              </a:rPr>
              <a:t> A </a:t>
            </a:r>
            <a:r>
              <a:rPr sz="1200" spc="-5" dirty="0">
                <a:latin typeface="Arial MT"/>
                <a:cs typeface="Arial MT"/>
              </a:rPr>
              <a:t>su vez resaltan su evolución a </a:t>
            </a:r>
            <a:r>
              <a:rPr sz="1200" spc="-10" dirty="0">
                <a:latin typeface="Arial MT"/>
                <a:cs typeface="Arial MT"/>
              </a:rPr>
              <a:t>lo largo de </a:t>
            </a:r>
            <a:r>
              <a:rPr sz="1200" spc="-5" dirty="0">
                <a:latin typeface="Arial MT"/>
                <a:cs typeface="Arial MT"/>
              </a:rPr>
              <a:t>los años logrando dar </a:t>
            </a:r>
            <a:r>
              <a:rPr sz="1200" dirty="0">
                <a:latin typeface="Arial MT"/>
                <a:cs typeface="Arial MT"/>
              </a:rPr>
              <a:t>cobertura </a:t>
            </a:r>
            <a:r>
              <a:rPr sz="1200" spc="-5" dirty="0">
                <a:latin typeface="Arial MT"/>
                <a:cs typeface="Arial MT"/>
              </a:rPr>
              <a:t>a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múltiples frentes tecnológicos </a:t>
            </a:r>
            <a:r>
              <a:rPr sz="1200" spc="-10" dirty="0">
                <a:latin typeface="Arial MT"/>
                <a:cs typeface="Arial MT"/>
              </a:rPr>
              <a:t>para </a:t>
            </a:r>
            <a:r>
              <a:rPr sz="1200" spc="5" dirty="0">
                <a:latin typeface="Arial MT"/>
                <a:cs typeface="Arial MT"/>
              </a:rPr>
              <a:t>su </a:t>
            </a:r>
            <a:r>
              <a:rPr sz="1200" spc="-5" dirty="0">
                <a:latin typeface="Arial MT"/>
                <a:cs typeface="Arial MT"/>
              </a:rPr>
              <a:t>protección </a:t>
            </a:r>
            <a:r>
              <a:rPr sz="1200" dirty="0">
                <a:latin typeface="Arial MT"/>
                <a:cs typeface="Arial MT"/>
              </a:rPr>
              <a:t>y </a:t>
            </a:r>
            <a:r>
              <a:rPr sz="1200" spc="-5" dirty="0">
                <a:latin typeface="Arial MT"/>
                <a:cs typeface="Arial MT"/>
              </a:rPr>
              <a:t>mitigación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riesgos debido a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su integración con diferentes herramientas </a:t>
            </a:r>
            <a:r>
              <a:rPr sz="1200" spc="-10" dirty="0">
                <a:latin typeface="Arial MT"/>
                <a:cs typeface="Arial MT"/>
              </a:rPr>
              <a:t>de big data. </a:t>
            </a:r>
            <a:r>
              <a:rPr sz="1200" dirty="0">
                <a:latin typeface="Arial MT"/>
                <a:cs typeface="Arial MT"/>
              </a:rPr>
              <a:t>Este </a:t>
            </a:r>
            <a:r>
              <a:rPr sz="1200" spc="-5" dirty="0">
                <a:latin typeface="Arial MT"/>
                <a:cs typeface="Arial MT"/>
              </a:rPr>
              <a:t>articulo </a:t>
            </a:r>
            <a:r>
              <a:rPr sz="1200" spc="-10" dirty="0">
                <a:latin typeface="Arial MT"/>
                <a:cs typeface="Arial MT"/>
              </a:rPr>
              <a:t>describe un 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análisis </a:t>
            </a:r>
            <a:r>
              <a:rPr sz="1200" spc="-5" dirty="0">
                <a:latin typeface="Arial MT"/>
                <a:cs typeface="Arial MT"/>
              </a:rPr>
              <a:t>realizado a diferentes </a:t>
            </a:r>
            <a:r>
              <a:rPr sz="1200" dirty="0">
                <a:latin typeface="Arial MT"/>
                <a:cs typeface="Arial MT"/>
              </a:rPr>
              <a:t>SIEM y </a:t>
            </a:r>
            <a:r>
              <a:rPr sz="1200" spc="-5" dirty="0">
                <a:latin typeface="Arial MT"/>
                <a:cs typeface="Arial MT"/>
              </a:rPr>
              <a:t>propone una serie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mejoras a </a:t>
            </a:r>
            <a:r>
              <a:rPr sz="1200" dirty="0">
                <a:latin typeface="Arial MT"/>
                <a:cs typeface="Arial MT"/>
              </a:rPr>
              <a:t>partir </a:t>
            </a:r>
            <a:r>
              <a:rPr sz="1200" spc="-10" dirty="0">
                <a:latin typeface="Arial MT"/>
                <a:cs typeface="Arial MT"/>
              </a:rPr>
              <a:t>de las </a:t>
            </a:r>
            <a:r>
              <a:rPr sz="1200" spc="-5" dirty="0">
                <a:latin typeface="Arial MT"/>
                <a:cs typeface="Arial MT"/>
              </a:rPr>
              <a:t> afectaciones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o falencias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que pueden </a:t>
            </a:r>
            <a:r>
              <a:rPr sz="1200" spc="-10" dirty="0">
                <a:latin typeface="Arial MT"/>
                <a:cs typeface="Arial MT"/>
              </a:rPr>
              <a:t>tener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hoy</a:t>
            </a:r>
            <a:r>
              <a:rPr sz="1200" spc="2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en</a:t>
            </a:r>
            <a:r>
              <a:rPr sz="1200" spc="2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día.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440561" y="6862064"/>
            <a:ext cx="1829435" cy="7620"/>
          </a:xfrm>
          <a:custGeom>
            <a:avLst/>
            <a:gdLst/>
            <a:ahLst/>
            <a:cxnLst/>
            <a:rect l="l" t="t" r="r" b="b"/>
            <a:pathLst>
              <a:path w="1829435" h="7620">
                <a:moveTo>
                  <a:pt x="1829435" y="0"/>
                </a:moveTo>
                <a:lnTo>
                  <a:pt x="0" y="0"/>
                </a:lnTo>
                <a:lnTo>
                  <a:pt x="0" y="7619"/>
                </a:lnTo>
                <a:lnTo>
                  <a:pt x="1829435" y="7619"/>
                </a:lnTo>
                <a:lnTo>
                  <a:pt x="182943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326133" y="6915404"/>
            <a:ext cx="5836920" cy="2076450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14300" marR="99695" algn="just">
              <a:lnSpc>
                <a:spcPct val="95900"/>
              </a:lnSpc>
              <a:spcBef>
                <a:spcPts val="150"/>
              </a:spcBef>
              <a:tabLst>
                <a:tab pos="1938020" algn="l"/>
                <a:tab pos="4084320" algn="l"/>
              </a:tabLst>
            </a:pPr>
            <a:r>
              <a:rPr sz="975" baseline="29914" dirty="0">
                <a:latin typeface="Arial MT"/>
                <a:cs typeface="Arial MT"/>
              </a:rPr>
              <a:t>16</a:t>
            </a:r>
            <a:r>
              <a:rPr sz="975" spc="7" baseline="29914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OCAMPO,</a:t>
            </a:r>
            <a:r>
              <a:rPr sz="1000" dirty="0">
                <a:latin typeface="Arial MT"/>
                <a:cs typeface="Arial MT"/>
              </a:rPr>
              <a:t> Carlos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Alberto;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CASTRO</a:t>
            </a:r>
            <a:r>
              <a:rPr sz="100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BERMÚDEZ,</a:t>
            </a:r>
            <a:r>
              <a:rPr sz="100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Yanci</a:t>
            </a:r>
            <a:r>
              <a:rPr sz="100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Viviana</a:t>
            </a:r>
            <a:r>
              <a:rPr sz="1000" dirty="0">
                <a:latin typeface="Arial MT"/>
                <a:cs typeface="Arial MT"/>
              </a:rPr>
              <a:t> y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SOLARTE</a:t>
            </a:r>
            <a:r>
              <a:rPr sz="1000" dirty="0">
                <a:latin typeface="Arial MT"/>
                <a:cs typeface="Arial MT"/>
              </a:rPr>
              <a:t> MARTÍNEZ, 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Guillermo</a:t>
            </a:r>
            <a:r>
              <a:rPr sz="1000" spc="-3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Roberto.</a:t>
            </a:r>
            <a:r>
              <a:rPr sz="1000" spc="-3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Sistema</a:t>
            </a:r>
            <a:r>
              <a:rPr sz="1000" spc="-2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de</a:t>
            </a:r>
            <a:r>
              <a:rPr sz="1000" spc="-2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detección</a:t>
            </a:r>
            <a:r>
              <a:rPr sz="1000" spc="-2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de</a:t>
            </a:r>
            <a:r>
              <a:rPr sz="1000" spc="-2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intrusos</a:t>
            </a:r>
            <a:r>
              <a:rPr sz="1000" spc="-3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en</a:t>
            </a:r>
            <a:r>
              <a:rPr sz="1000" spc="-2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redes</a:t>
            </a:r>
            <a:r>
              <a:rPr sz="1000" spc="-3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corporativas.</a:t>
            </a:r>
            <a:r>
              <a:rPr sz="1000" spc="-3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Marzo,</a:t>
            </a:r>
            <a:r>
              <a:rPr sz="1000" spc="-3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2017.</a:t>
            </a:r>
            <a:r>
              <a:rPr sz="1000" spc="-3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Disponible </a:t>
            </a:r>
            <a:r>
              <a:rPr sz="1000" spc="-27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en	Internet:	&lt;HTTPS://search-ebscohost- </a:t>
            </a:r>
            <a:r>
              <a:rPr sz="1000" spc="-27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com.bibliotecavirtual.unad.edu.co/login.aspx?direct=true&amp;amp;db=asn&amp;amp;AN=125165522&amp;amp;l </a:t>
            </a:r>
            <a:r>
              <a:rPr sz="100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ang=es&amp;amp;site=eds-live&amp;amp;scope=site&gt;.</a:t>
            </a:r>
            <a:endParaRPr sz="1000">
              <a:latin typeface="Arial MT"/>
              <a:cs typeface="Arial MT"/>
            </a:endParaRPr>
          </a:p>
          <a:p>
            <a:pPr marL="114300" algn="just">
              <a:lnSpc>
                <a:spcPts val="1120"/>
              </a:lnSpc>
            </a:pPr>
            <a:r>
              <a:rPr sz="975" baseline="29914" dirty="0">
                <a:latin typeface="Arial MT"/>
                <a:cs typeface="Arial MT"/>
              </a:rPr>
              <a:t>17</a:t>
            </a:r>
            <a:r>
              <a:rPr sz="975" spc="322" baseline="29914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PERDIGÓN,</a:t>
            </a:r>
            <a:r>
              <a:rPr sz="1000" spc="12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Rudibel.</a:t>
            </a:r>
            <a:r>
              <a:rPr sz="1000" spc="12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Suricata</a:t>
            </a:r>
            <a:r>
              <a:rPr sz="1000" spc="12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como</a:t>
            </a:r>
            <a:r>
              <a:rPr sz="1000" spc="12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detector</a:t>
            </a:r>
            <a:r>
              <a:rPr sz="1000" spc="13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de</a:t>
            </a:r>
            <a:r>
              <a:rPr sz="1000" spc="11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intrusos</a:t>
            </a:r>
            <a:r>
              <a:rPr sz="1000" spc="12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para</a:t>
            </a:r>
            <a:r>
              <a:rPr sz="1000" spc="12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la</a:t>
            </a:r>
            <a:r>
              <a:rPr sz="1000" spc="10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seguridad</a:t>
            </a:r>
            <a:r>
              <a:rPr sz="1000" spc="10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en</a:t>
            </a:r>
            <a:r>
              <a:rPr sz="1000" spc="12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redes</a:t>
            </a:r>
            <a:r>
              <a:rPr sz="1000" spc="105" dirty="0">
                <a:latin typeface="Arial MT"/>
                <a:cs typeface="Arial MT"/>
              </a:rPr>
              <a:t> </a:t>
            </a:r>
            <a:r>
              <a:rPr sz="1000" spc="-15" dirty="0">
                <a:latin typeface="Arial MT"/>
                <a:cs typeface="Arial MT"/>
              </a:rPr>
              <a:t>de</a:t>
            </a:r>
            <a:r>
              <a:rPr sz="1000" spc="12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datos</a:t>
            </a:r>
            <a:endParaRPr sz="1000">
              <a:latin typeface="Arial MT"/>
              <a:cs typeface="Arial MT"/>
            </a:endParaRPr>
          </a:p>
          <a:p>
            <a:pPr marL="114300" marR="97155" algn="just">
              <a:lnSpc>
                <a:spcPct val="95800"/>
              </a:lnSpc>
              <a:spcBef>
                <a:spcPts val="30"/>
              </a:spcBef>
            </a:pPr>
            <a:r>
              <a:rPr sz="1000" spc="-5" dirty="0">
                <a:latin typeface="Arial MT"/>
                <a:cs typeface="Arial MT"/>
              </a:rPr>
              <a:t>empresariales. En: Ciencia UNEMI </a:t>
            </a:r>
            <a:r>
              <a:rPr sz="1000" dirty="0">
                <a:latin typeface="Arial MT"/>
                <a:cs typeface="Arial MT"/>
              </a:rPr>
              <a:t>[en </a:t>
            </a:r>
            <a:r>
              <a:rPr sz="1000" spc="-5" dirty="0">
                <a:latin typeface="Arial MT"/>
                <a:cs typeface="Arial MT"/>
              </a:rPr>
              <a:t>línea]. </a:t>
            </a:r>
            <a:r>
              <a:rPr sz="1000" dirty="0">
                <a:latin typeface="Arial MT"/>
                <a:cs typeface="Arial MT"/>
              </a:rPr>
              <a:t>6, mayo, </a:t>
            </a:r>
            <a:r>
              <a:rPr sz="1000" spc="-5" dirty="0">
                <a:latin typeface="Arial MT"/>
                <a:cs typeface="Arial MT"/>
              </a:rPr>
              <a:t>2022. </a:t>
            </a:r>
            <a:r>
              <a:rPr sz="1000" dirty="0">
                <a:latin typeface="Arial MT"/>
                <a:cs typeface="Arial MT"/>
              </a:rPr>
              <a:t>vol. 15, no. </a:t>
            </a:r>
            <a:r>
              <a:rPr sz="1000" spc="-5" dirty="0">
                <a:latin typeface="Arial MT"/>
                <a:cs typeface="Arial MT"/>
              </a:rPr>
              <a:t>39 [consultado el </a:t>
            </a:r>
            <a:r>
              <a:rPr sz="1000" dirty="0">
                <a:latin typeface="Arial MT"/>
                <a:cs typeface="Arial MT"/>
              </a:rPr>
              <a:t>14, </a:t>
            </a:r>
            <a:r>
              <a:rPr sz="1000" spc="-5" dirty="0">
                <a:latin typeface="Arial MT"/>
                <a:cs typeface="Arial MT"/>
              </a:rPr>
              <a:t>abril, </a:t>
            </a:r>
            <a:r>
              <a:rPr sz="1000" dirty="0">
                <a:latin typeface="Arial MT"/>
                <a:cs typeface="Arial MT"/>
              </a:rPr>
              <a:t> 2023],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p.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44-53.</a:t>
            </a:r>
            <a:r>
              <a:rPr sz="100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Disponible</a:t>
            </a:r>
            <a:r>
              <a:rPr sz="100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en</a:t>
            </a:r>
            <a:r>
              <a:rPr sz="1000" dirty="0">
                <a:latin typeface="Arial MT"/>
                <a:cs typeface="Arial MT"/>
              </a:rPr>
              <a:t> Internet: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&lt;HTTPS://doi.org/10.29076/issn.2528- </a:t>
            </a:r>
            <a:r>
              <a:rPr sz="100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7737vol15iss39.2022pp44-53p&gt;.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ISSN</a:t>
            </a:r>
            <a:r>
              <a:rPr sz="100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2528-7737.</a:t>
            </a:r>
            <a:endParaRPr sz="1000">
              <a:latin typeface="Arial MT"/>
              <a:cs typeface="Arial MT"/>
            </a:endParaRPr>
          </a:p>
          <a:p>
            <a:pPr marL="114300" algn="just">
              <a:lnSpc>
                <a:spcPts val="1120"/>
              </a:lnSpc>
            </a:pPr>
            <a:r>
              <a:rPr sz="975" baseline="29914" dirty="0">
                <a:latin typeface="Arial MT"/>
                <a:cs typeface="Arial MT"/>
              </a:rPr>
              <a:t>18</a:t>
            </a:r>
            <a:r>
              <a:rPr sz="975" spc="322" baseline="29914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MUHAMMAD,</a:t>
            </a:r>
            <a:r>
              <a:rPr sz="1000" spc="12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Adabi</a:t>
            </a:r>
            <a:r>
              <a:rPr sz="1000" spc="12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Raihan;</a:t>
            </a:r>
            <a:r>
              <a:rPr sz="1000" spc="12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SUKARNO,</a:t>
            </a:r>
            <a:r>
              <a:rPr sz="1000" spc="15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Parman</a:t>
            </a:r>
            <a:r>
              <a:rPr sz="1000" spc="12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y</a:t>
            </a:r>
            <a:r>
              <a:rPr sz="1000" spc="12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WARDANA,</a:t>
            </a:r>
            <a:r>
              <a:rPr sz="1000" spc="13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Aulia</a:t>
            </a:r>
            <a:r>
              <a:rPr sz="1000" spc="15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Arif.</a:t>
            </a:r>
            <a:r>
              <a:rPr sz="1000" spc="16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Integrated</a:t>
            </a:r>
            <a:r>
              <a:rPr sz="1000" spc="12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Security</a:t>
            </a:r>
            <a:endParaRPr sz="1000">
              <a:latin typeface="Arial MT"/>
              <a:cs typeface="Arial MT"/>
            </a:endParaRPr>
          </a:p>
          <a:p>
            <a:pPr marL="114300" marR="100965" algn="just">
              <a:lnSpc>
                <a:spcPct val="95900"/>
              </a:lnSpc>
              <a:spcBef>
                <a:spcPts val="25"/>
              </a:spcBef>
            </a:pPr>
            <a:r>
              <a:rPr sz="1000" dirty="0">
                <a:latin typeface="Arial MT"/>
                <a:cs typeface="Arial MT"/>
              </a:rPr>
              <a:t>Information </a:t>
            </a:r>
            <a:r>
              <a:rPr sz="1000" spc="-10" dirty="0">
                <a:latin typeface="Arial MT"/>
                <a:cs typeface="Arial MT"/>
              </a:rPr>
              <a:t>and </a:t>
            </a:r>
            <a:r>
              <a:rPr sz="1000" spc="-5" dirty="0">
                <a:latin typeface="Arial MT"/>
                <a:cs typeface="Arial MT"/>
              </a:rPr>
              <a:t>Event Management (SIEM) with Intrusion Detection System (IDS) for Live Analysis </a:t>
            </a:r>
            <a:r>
              <a:rPr sz="100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based </a:t>
            </a:r>
            <a:r>
              <a:rPr sz="1000" spc="-15" dirty="0">
                <a:latin typeface="Arial MT"/>
                <a:cs typeface="Arial MT"/>
              </a:rPr>
              <a:t>on </a:t>
            </a:r>
            <a:r>
              <a:rPr sz="1000" spc="-5" dirty="0">
                <a:latin typeface="Arial MT"/>
                <a:cs typeface="Arial MT"/>
              </a:rPr>
              <a:t>Machine Learning.</a:t>
            </a:r>
            <a:r>
              <a:rPr sz="1000" spc="26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En: Procedia Computer Science </a:t>
            </a:r>
            <a:r>
              <a:rPr sz="1000" spc="-10" dirty="0">
                <a:latin typeface="Arial MT"/>
                <a:cs typeface="Arial MT"/>
              </a:rPr>
              <a:t>[en </a:t>
            </a:r>
            <a:r>
              <a:rPr sz="1000" spc="-5" dirty="0">
                <a:latin typeface="Arial MT"/>
                <a:cs typeface="Arial MT"/>
              </a:rPr>
              <a:t>línea]. 2023. </a:t>
            </a:r>
            <a:r>
              <a:rPr sz="1000" dirty="0">
                <a:latin typeface="Arial MT"/>
                <a:cs typeface="Arial MT"/>
              </a:rPr>
              <a:t>vol. </a:t>
            </a:r>
            <a:r>
              <a:rPr sz="1000" spc="-5" dirty="0">
                <a:latin typeface="Arial MT"/>
                <a:cs typeface="Arial MT"/>
              </a:rPr>
              <a:t>217 [consultado </a:t>
            </a:r>
            <a:r>
              <a:rPr sz="100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el</a:t>
            </a:r>
            <a:r>
              <a:rPr sz="1000" spc="380" dirty="0">
                <a:latin typeface="Arial MT"/>
                <a:cs typeface="Arial MT"/>
              </a:rPr>
              <a:t>    </a:t>
            </a:r>
            <a:r>
              <a:rPr sz="1000" dirty="0">
                <a:latin typeface="Arial MT"/>
                <a:cs typeface="Arial MT"/>
              </a:rPr>
              <a:t>14,        </a:t>
            </a:r>
            <a:r>
              <a:rPr sz="1000" spc="14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mayo,        </a:t>
            </a:r>
            <a:r>
              <a:rPr sz="1000" spc="14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2023],        </a:t>
            </a:r>
            <a:r>
              <a:rPr sz="1000" spc="14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p.        </a:t>
            </a:r>
            <a:r>
              <a:rPr sz="1000" spc="12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1406-1415.        </a:t>
            </a:r>
            <a:r>
              <a:rPr sz="1000" spc="14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Disponible</a:t>
            </a:r>
            <a:r>
              <a:rPr sz="1000" spc="380" dirty="0">
                <a:latin typeface="Arial MT"/>
                <a:cs typeface="Arial MT"/>
              </a:rPr>
              <a:t>    </a:t>
            </a:r>
            <a:r>
              <a:rPr sz="1000" spc="-5" dirty="0">
                <a:latin typeface="Arial MT"/>
                <a:cs typeface="Arial MT"/>
              </a:rPr>
              <a:t>en</a:t>
            </a:r>
            <a:r>
              <a:rPr sz="1000" spc="375" dirty="0">
                <a:latin typeface="Arial MT"/>
                <a:cs typeface="Arial MT"/>
              </a:rPr>
              <a:t>   </a:t>
            </a:r>
            <a:r>
              <a:rPr sz="1000" spc="38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Internet:</a:t>
            </a:r>
            <a:endParaRPr sz="1000">
              <a:latin typeface="Arial MT"/>
              <a:cs typeface="Arial MT"/>
            </a:endParaRPr>
          </a:p>
          <a:p>
            <a:pPr marL="114300" algn="just">
              <a:lnSpc>
                <a:spcPts val="1140"/>
              </a:lnSpc>
            </a:pPr>
            <a:r>
              <a:rPr sz="1000" spc="-5" dirty="0">
                <a:latin typeface="Arial MT"/>
                <a:cs typeface="Arial MT"/>
              </a:rPr>
              <a:t>&lt;HTTPS://doi.org/10.1016/j.procs.2022.12.339&gt;.</a:t>
            </a:r>
            <a:r>
              <a:rPr sz="1000" spc="2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ISSN</a:t>
            </a:r>
            <a:r>
              <a:rPr sz="1000" spc="2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1877-0509.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5" dirty="0"/>
              <a:t>26</a:t>
            </a:fld>
            <a:endParaRPr spc="-5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76933" y="1056893"/>
            <a:ext cx="5739130" cy="5993130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63500" marR="58419">
              <a:lnSpc>
                <a:spcPct val="95900"/>
              </a:lnSpc>
              <a:spcBef>
                <a:spcPts val="160"/>
              </a:spcBef>
            </a:pPr>
            <a:r>
              <a:rPr sz="1200" spc="-5" dirty="0">
                <a:latin typeface="Arial MT"/>
                <a:cs typeface="Arial MT"/>
              </a:rPr>
              <a:t>Algunos</a:t>
            </a:r>
            <a:r>
              <a:rPr sz="1200" spc="22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puntos</a:t>
            </a:r>
            <a:r>
              <a:rPr sz="1200" spc="229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resaltados</a:t>
            </a:r>
            <a:r>
              <a:rPr sz="1200" spc="229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el</a:t>
            </a:r>
            <a:r>
              <a:rPr sz="1200" spc="22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alcance</a:t>
            </a:r>
            <a:r>
              <a:rPr sz="1200" spc="22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que</a:t>
            </a:r>
            <a:r>
              <a:rPr sz="1200" spc="24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debe</a:t>
            </a:r>
            <a:r>
              <a:rPr sz="1200" spc="22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tener</a:t>
            </a:r>
            <a:r>
              <a:rPr sz="1200" spc="24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un</a:t>
            </a:r>
            <a:r>
              <a:rPr sz="1200" spc="22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SIEM</a:t>
            </a:r>
            <a:r>
              <a:rPr sz="1200" spc="229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para</a:t>
            </a:r>
            <a:r>
              <a:rPr sz="1200" spc="22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evaluar</a:t>
            </a:r>
            <a:r>
              <a:rPr sz="1200" spc="25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el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cumplimiento</a:t>
            </a:r>
            <a:r>
              <a:rPr sz="1200" spc="-6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</a:t>
            </a:r>
            <a:r>
              <a:rPr sz="1200" spc="-8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despliegue</a:t>
            </a:r>
            <a:r>
              <a:rPr sz="1200" spc="-8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y</a:t>
            </a:r>
            <a:r>
              <a:rPr sz="1200" spc="-7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políticas</a:t>
            </a:r>
            <a:r>
              <a:rPr sz="1200" spc="-5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</a:t>
            </a:r>
            <a:r>
              <a:rPr sz="1200" spc="-8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parametrización</a:t>
            </a:r>
            <a:r>
              <a:rPr sz="1200" spc="-6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</a:t>
            </a:r>
            <a:r>
              <a:rPr sz="1200" spc="-7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los</a:t>
            </a:r>
            <a:r>
              <a:rPr sz="1200" spc="-7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activos,</a:t>
            </a:r>
            <a:r>
              <a:rPr sz="1200" spc="-6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sobre</a:t>
            </a:r>
            <a:r>
              <a:rPr sz="1200" spc="-8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todo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lo</a:t>
            </a:r>
            <a:r>
              <a:rPr sz="1200" spc="7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relacionado</a:t>
            </a:r>
            <a:r>
              <a:rPr sz="1200" spc="7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con</a:t>
            </a:r>
            <a:r>
              <a:rPr sz="1200" spc="7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medidas</a:t>
            </a:r>
            <a:r>
              <a:rPr sz="1200" spc="9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</a:t>
            </a:r>
            <a:r>
              <a:rPr sz="1200" spc="7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seguridad</a:t>
            </a:r>
            <a:r>
              <a:rPr sz="1200" spc="7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implementadas.</a:t>
            </a:r>
            <a:r>
              <a:rPr sz="1200" spc="9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Otra</a:t>
            </a:r>
            <a:r>
              <a:rPr sz="1200" spc="8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característica</a:t>
            </a:r>
            <a:r>
              <a:rPr sz="1200" spc="7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para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mejorar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es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la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gestión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gráfica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y</a:t>
            </a:r>
            <a:r>
              <a:rPr sz="1200" spc="2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visual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del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análisis</a:t>
            </a:r>
            <a:r>
              <a:rPr sz="1200" spc="3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una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gran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cantidad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eventos.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También </a:t>
            </a:r>
            <a:r>
              <a:rPr sz="1200" spc="-5" dirty="0">
                <a:latin typeface="Arial MT"/>
                <a:cs typeface="Arial MT"/>
              </a:rPr>
              <a:t>se menciona </a:t>
            </a:r>
            <a:r>
              <a:rPr sz="1200" spc="-10" dirty="0">
                <a:latin typeface="Arial MT"/>
                <a:cs typeface="Arial MT"/>
              </a:rPr>
              <a:t>la </a:t>
            </a:r>
            <a:r>
              <a:rPr sz="1200" spc="-5" dirty="0">
                <a:latin typeface="Arial MT"/>
                <a:cs typeface="Arial MT"/>
              </a:rPr>
              <a:t>implementación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estas </a:t>
            </a:r>
            <a:r>
              <a:rPr sz="1200" spc="-10" dirty="0">
                <a:latin typeface="Arial MT"/>
                <a:cs typeface="Arial MT"/>
              </a:rPr>
              <a:t>soluciones en la </a:t>
            </a:r>
            <a:r>
              <a:rPr sz="1200" spc="-5" dirty="0">
                <a:latin typeface="Arial MT"/>
                <a:cs typeface="Arial MT"/>
              </a:rPr>
              <a:t>nube, ya </a:t>
            </a:r>
            <a:r>
              <a:rPr sz="1200" spc="-10" dirty="0">
                <a:latin typeface="Arial MT"/>
                <a:cs typeface="Arial MT"/>
              </a:rPr>
              <a:t>que en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ocasiones</a:t>
            </a:r>
            <a:r>
              <a:rPr sz="1200" spc="13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los</a:t>
            </a:r>
            <a:r>
              <a:rPr sz="1200" spc="13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SIEM</a:t>
            </a:r>
            <a:r>
              <a:rPr sz="1200" spc="13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en</a:t>
            </a:r>
            <a:r>
              <a:rPr sz="1200" spc="12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las</a:t>
            </a:r>
            <a:r>
              <a:rPr sz="1200" spc="13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compañías</a:t>
            </a:r>
            <a:r>
              <a:rPr sz="1200" spc="13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se</a:t>
            </a:r>
            <a:r>
              <a:rPr sz="1200" spc="1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ven</a:t>
            </a:r>
            <a:r>
              <a:rPr sz="1200" spc="12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limitados</a:t>
            </a:r>
            <a:r>
              <a:rPr sz="1200" spc="13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por</a:t>
            </a:r>
            <a:r>
              <a:rPr sz="1200" spc="13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el</a:t>
            </a:r>
            <a:r>
              <a:rPr sz="1200" spc="1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rendimiento</a:t>
            </a:r>
            <a:r>
              <a:rPr sz="1200" spc="14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</a:t>
            </a:r>
            <a:r>
              <a:rPr sz="1200" spc="12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los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servidores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donde se implementa.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100">
              <a:latin typeface="Arial MT"/>
              <a:cs typeface="Arial MT"/>
            </a:endParaRPr>
          </a:p>
          <a:p>
            <a:pPr marL="429259" lvl="1" indent="-366395">
              <a:lnSpc>
                <a:spcPct val="100000"/>
              </a:lnSpc>
              <a:spcBef>
                <a:spcPts val="5"/>
              </a:spcBef>
              <a:buFont typeface="Arial"/>
              <a:buAutoNum type="arabicPeriod" startAt="5"/>
              <a:tabLst>
                <a:tab pos="429259" algn="l"/>
                <a:tab pos="429895" algn="l"/>
              </a:tabLst>
            </a:pPr>
            <a:r>
              <a:rPr sz="1200" b="1" spc="-10" dirty="0">
                <a:latin typeface="Arial"/>
                <a:cs typeface="Arial"/>
              </a:rPr>
              <a:t>MARCO</a:t>
            </a:r>
            <a:r>
              <a:rPr sz="1200" b="1" spc="-4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CONTEXTUAL</a:t>
            </a:r>
            <a:endParaRPr sz="12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55"/>
              </a:spcBef>
              <a:buFont typeface="Arial"/>
              <a:buAutoNum type="arabicPeriod" startAt="5"/>
            </a:pPr>
            <a:endParaRPr sz="1150">
              <a:latin typeface="Arial"/>
              <a:cs typeface="Arial"/>
            </a:endParaRPr>
          </a:p>
          <a:p>
            <a:pPr marL="63500" marR="55880" algn="just">
              <a:lnSpc>
                <a:spcPct val="95900"/>
              </a:lnSpc>
            </a:pPr>
            <a:r>
              <a:rPr sz="1200" spc="-5" dirty="0">
                <a:latin typeface="Arial MT"/>
                <a:cs typeface="Arial MT"/>
              </a:rPr>
              <a:t>En </a:t>
            </a:r>
            <a:r>
              <a:rPr sz="1200" spc="-10" dirty="0">
                <a:latin typeface="Arial MT"/>
                <a:cs typeface="Arial MT"/>
              </a:rPr>
              <a:t>los </a:t>
            </a:r>
            <a:r>
              <a:rPr sz="1200" spc="-5" dirty="0">
                <a:latin typeface="Arial MT"/>
                <a:cs typeface="Arial MT"/>
              </a:rPr>
              <a:t>últimos </a:t>
            </a:r>
            <a:r>
              <a:rPr sz="1200" spc="-10" dirty="0">
                <a:latin typeface="Arial MT"/>
                <a:cs typeface="Arial MT"/>
              </a:rPr>
              <a:t>años, </a:t>
            </a:r>
            <a:r>
              <a:rPr sz="1200" spc="-5" dirty="0">
                <a:latin typeface="Arial MT"/>
                <a:cs typeface="Arial MT"/>
              </a:rPr>
              <a:t>se </a:t>
            </a:r>
            <a:r>
              <a:rPr sz="1200" spc="-10" dirty="0">
                <a:latin typeface="Arial MT"/>
                <a:cs typeface="Arial MT"/>
              </a:rPr>
              <a:t>ha </a:t>
            </a:r>
            <a:r>
              <a:rPr sz="1200" dirty="0">
                <a:latin typeface="Arial MT"/>
                <a:cs typeface="Arial MT"/>
              </a:rPr>
              <a:t>observado </a:t>
            </a:r>
            <a:r>
              <a:rPr sz="1200" spc="-10" dirty="0">
                <a:latin typeface="Arial MT"/>
                <a:cs typeface="Arial MT"/>
              </a:rPr>
              <a:t>un </a:t>
            </a:r>
            <a:r>
              <a:rPr sz="1200" spc="-5" dirty="0">
                <a:latin typeface="Arial MT"/>
                <a:cs typeface="Arial MT"/>
              </a:rPr>
              <a:t>significativo aumento </a:t>
            </a:r>
            <a:r>
              <a:rPr sz="1200" spc="-10" dirty="0">
                <a:latin typeface="Arial MT"/>
                <a:cs typeface="Arial MT"/>
              </a:rPr>
              <a:t>en </a:t>
            </a:r>
            <a:r>
              <a:rPr sz="1200" dirty="0">
                <a:latin typeface="Arial MT"/>
                <a:cs typeface="Arial MT"/>
              </a:rPr>
              <a:t>la </a:t>
            </a:r>
            <a:r>
              <a:rPr sz="1200" spc="-5" dirty="0">
                <a:latin typeface="Arial MT"/>
                <a:cs typeface="Arial MT"/>
              </a:rPr>
              <a:t>cantidad </a:t>
            </a:r>
            <a:r>
              <a:rPr sz="1200" dirty="0">
                <a:latin typeface="Arial MT"/>
                <a:cs typeface="Arial MT"/>
              </a:rPr>
              <a:t>de 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ataques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cibernéticos</a:t>
            </a:r>
            <a:r>
              <a:rPr sz="1200" dirty="0">
                <a:latin typeface="Arial MT"/>
                <a:cs typeface="Arial MT"/>
              </a:rPr>
              <a:t> y </a:t>
            </a:r>
            <a:r>
              <a:rPr sz="1200" spc="-5" dirty="0">
                <a:latin typeface="Arial MT"/>
                <a:cs typeface="Arial MT"/>
              </a:rPr>
              <a:t>vulneraciones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</a:t>
            </a:r>
            <a:r>
              <a:rPr sz="1200" spc="-5" dirty="0">
                <a:latin typeface="Arial MT"/>
                <a:cs typeface="Arial MT"/>
              </a:rPr>
              <a:t> seguridad dirigidos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hacia empresas</a:t>
            </a:r>
            <a:r>
              <a:rPr sz="1200" dirty="0">
                <a:latin typeface="Arial MT"/>
                <a:cs typeface="Arial MT"/>
              </a:rPr>
              <a:t> y 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organizaciones. Estas </a:t>
            </a:r>
            <a:r>
              <a:rPr sz="1200" spc="-10" dirty="0">
                <a:latin typeface="Arial MT"/>
                <a:cs typeface="Arial MT"/>
              </a:rPr>
              <a:t>vulneraciones </a:t>
            </a:r>
            <a:r>
              <a:rPr sz="1200" spc="-5" dirty="0">
                <a:latin typeface="Arial MT"/>
                <a:cs typeface="Arial MT"/>
              </a:rPr>
              <a:t>tienen consecuencias negativas </a:t>
            </a:r>
            <a:r>
              <a:rPr sz="1200" spc="-10" dirty="0">
                <a:latin typeface="Arial MT"/>
                <a:cs typeface="Arial MT"/>
              </a:rPr>
              <a:t>que </a:t>
            </a:r>
            <a:r>
              <a:rPr sz="1200" spc="-5" dirty="0">
                <a:latin typeface="Arial MT"/>
                <a:cs typeface="Arial MT"/>
              </a:rPr>
              <a:t>abarcan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desde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la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sustracción</a:t>
            </a:r>
            <a:r>
              <a:rPr sz="1200" dirty="0">
                <a:latin typeface="Arial MT"/>
                <a:cs typeface="Arial MT"/>
              </a:rPr>
              <a:t> y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compromiso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</a:t>
            </a:r>
            <a:r>
              <a:rPr sz="1200" spc="-5" dirty="0">
                <a:latin typeface="Arial MT"/>
                <a:cs typeface="Arial MT"/>
              </a:rPr>
              <a:t> información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confidencial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hasta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el</a:t>
            </a:r>
            <a:r>
              <a:rPr sz="1200" spc="-5" dirty="0">
                <a:latin typeface="Arial MT"/>
                <a:cs typeface="Arial MT"/>
              </a:rPr>
              <a:t> mal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funcionamiento</a:t>
            </a:r>
            <a:r>
              <a:rPr sz="1200" spc="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de</a:t>
            </a:r>
            <a:r>
              <a:rPr sz="1200" spc="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dispositivos</a:t>
            </a:r>
            <a:r>
              <a:rPr sz="1200" spc="5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</a:t>
            </a:r>
            <a:r>
              <a:rPr sz="1200" spc="2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red,</a:t>
            </a:r>
            <a:r>
              <a:rPr sz="1200" spc="3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la</a:t>
            </a:r>
            <a:r>
              <a:rPr sz="1200" spc="2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interrupción</a:t>
            </a:r>
            <a:r>
              <a:rPr sz="1200" spc="4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</a:t>
            </a:r>
            <a:r>
              <a:rPr sz="1200" spc="4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las</a:t>
            </a:r>
            <a:r>
              <a:rPr sz="1200" spc="3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actividades</a:t>
            </a:r>
            <a:r>
              <a:rPr sz="1200" spc="3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cotidianas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y </a:t>
            </a:r>
            <a:r>
              <a:rPr sz="1200" spc="-10" dirty="0">
                <a:latin typeface="Arial MT"/>
                <a:cs typeface="Arial MT"/>
              </a:rPr>
              <a:t>daños </a:t>
            </a:r>
            <a:r>
              <a:rPr sz="1200" spc="-5" dirty="0">
                <a:latin typeface="Arial MT"/>
                <a:cs typeface="Arial MT"/>
              </a:rPr>
              <a:t>financieros. Además, estos ataques </a:t>
            </a:r>
            <a:r>
              <a:rPr sz="1200" spc="-10" dirty="0">
                <a:latin typeface="Arial MT"/>
                <a:cs typeface="Arial MT"/>
              </a:rPr>
              <a:t>pueden tener un </a:t>
            </a:r>
            <a:r>
              <a:rPr sz="1200" spc="-5" dirty="0">
                <a:latin typeface="Arial MT"/>
                <a:cs typeface="Arial MT"/>
              </a:rPr>
              <a:t>impacto </a:t>
            </a:r>
            <a:r>
              <a:rPr sz="1200" dirty="0">
                <a:latin typeface="Arial MT"/>
                <a:cs typeface="Arial MT"/>
              </a:rPr>
              <a:t>en </a:t>
            </a:r>
            <a:r>
              <a:rPr sz="1200" spc="-5" dirty="0">
                <a:latin typeface="Arial MT"/>
                <a:cs typeface="Arial MT"/>
              </a:rPr>
              <a:t>otras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empresas </a:t>
            </a:r>
            <a:r>
              <a:rPr sz="1200" spc="-5" dirty="0">
                <a:latin typeface="Arial MT"/>
                <a:cs typeface="Arial MT"/>
              </a:rPr>
              <a:t>u organizaciones pertenecientes a </a:t>
            </a:r>
            <a:r>
              <a:rPr sz="1200" spc="-10" dirty="0">
                <a:latin typeface="Arial MT"/>
                <a:cs typeface="Arial MT"/>
              </a:rPr>
              <a:t>la </a:t>
            </a:r>
            <a:r>
              <a:rPr sz="1200" spc="-5" dirty="0">
                <a:latin typeface="Arial MT"/>
                <a:cs typeface="Arial MT"/>
              </a:rPr>
              <a:t>misma industria. Por </a:t>
            </a:r>
            <a:r>
              <a:rPr sz="1200" spc="-10" dirty="0">
                <a:latin typeface="Arial MT"/>
                <a:cs typeface="Arial MT"/>
              </a:rPr>
              <a:t>lo tanto, la </a:t>
            </a:r>
            <a:r>
              <a:rPr sz="1200" spc="-5" dirty="0">
                <a:latin typeface="Arial MT"/>
                <a:cs typeface="Arial MT"/>
              </a:rPr>
              <a:t> prevención</a:t>
            </a:r>
            <a:r>
              <a:rPr sz="1200" spc="6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y</a:t>
            </a:r>
            <a:r>
              <a:rPr sz="1200" spc="7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la</a:t>
            </a:r>
            <a:r>
              <a:rPr sz="1200" spc="6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detección</a:t>
            </a:r>
            <a:r>
              <a:rPr sz="1200" spc="6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temprana</a:t>
            </a:r>
            <a:r>
              <a:rPr sz="1200" spc="6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de</a:t>
            </a:r>
            <a:r>
              <a:rPr sz="1200" spc="6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estos</a:t>
            </a:r>
            <a:r>
              <a:rPr sz="1200" spc="7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ataques</a:t>
            </a:r>
            <a:r>
              <a:rPr sz="1200" spc="7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son</a:t>
            </a:r>
            <a:r>
              <a:rPr sz="1200" spc="6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cruciales</a:t>
            </a:r>
            <a:r>
              <a:rPr sz="1200" spc="7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para</a:t>
            </a:r>
            <a:r>
              <a:rPr sz="1200" spc="6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asegurar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la </a:t>
            </a:r>
            <a:r>
              <a:rPr sz="1200" spc="-5" dirty="0">
                <a:latin typeface="Arial MT"/>
                <a:cs typeface="Arial MT"/>
              </a:rPr>
              <a:t>continuidad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las operaciones </a:t>
            </a:r>
            <a:r>
              <a:rPr sz="1200" spc="-10" dirty="0">
                <a:latin typeface="Arial MT"/>
                <a:cs typeface="Arial MT"/>
              </a:rPr>
              <a:t>en </a:t>
            </a:r>
            <a:r>
              <a:rPr sz="1200" spc="-5" dirty="0">
                <a:latin typeface="Arial MT"/>
                <a:cs typeface="Arial MT"/>
              </a:rPr>
              <a:t>organizaciones </a:t>
            </a:r>
            <a:r>
              <a:rPr sz="1200" spc="-10" dirty="0">
                <a:latin typeface="Arial MT"/>
                <a:cs typeface="Arial MT"/>
              </a:rPr>
              <a:t>que </a:t>
            </a:r>
            <a:r>
              <a:rPr sz="1200" spc="-5" dirty="0">
                <a:latin typeface="Arial MT"/>
                <a:cs typeface="Arial MT"/>
              </a:rPr>
              <a:t>dependen </a:t>
            </a:r>
            <a:r>
              <a:rPr sz="1200" spc="-10" dirty="0">
                <a:latin typeface="Arial MT"/>
                <a:cs typeface="Arial MT"/>
              </a:rPr>
              <a:t>en </a:t>
            </a:r>
            <a:r>
              <a:rPr sz="1200" spc="-5" dirty="0">
                <a:latin typeface="Arial MT"/>
                <a:cs typeface="Arial MT"/>
              </a:rPr>
              <a:t>gran medida </a:t>
            </a:r>
            <a:r>
              <a:rPr sz="1200" spc="-32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la</a:t>
            </a:r>
            <a:r>
              <a:rPr sz="1200" spc="-5" dirty="0">
                <a:latin typeface="Arial MT"/>
                <a:cs typeface="Arial MT"/>
              </a:rPr>
              <a:t> tecnología </a:t>
            </a:r>
            <a:r>
              <a:rPr sz="1200" spc="-10" dirty="0">
                <a:latin typeface="Arial MT"/>
                <a:cs typeface="Arial MT"/>
              </a:rPr>
              <a:t>de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la</a:t>
            </a:r>
            <a:r>
              <a:rPr sz="1200" spc="-5" dirty="0">
                <a:latin typeface="Arial MT"/>
                <a:cs typeface="Arial MT"/>
              </a:rPr>
              <a:t> información</a:t>
            </a:r>
            <a:r>
              <a:rPr sz="1200" spc="-7" baseline="27777" dirty="0">
                <a:latin typeface="Arial MT"/>
                <a:cs typeface="Arial MT"/>
                <a:hlinkClick r:id="rId2" action="ppaction://hlinksldjump"/>
              </a:rPr>
              <a:t>19</a:t>
            </a:r>
            <a:r>
              <a:rPr sz="1200" spc="-5" dirty="0">
                <a:latin typeface="Arial MT"/>
                <a:cs typeface="Arial MT"/>
              </a:rPr>
              <a:t>.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200">
              <a:latin typeface="Arial MT"/>
              <a:cs typeface="Arial MT"/>
            </a:endParaRPr>
          </a:p>
          <a:p>
            <a:pPr marL="63500" marR="56515" algn="just">
              <a:lnSpc>
                <a:spcPct val="95800"/>
              </a:lnSpc>
            </a:pPr>
            <a:r>
              <a:rPr sz="1200" spc="-5" dirty="0">
                <a:latin typeface="Arial MT"/>
                <a:cs typeface="Arial MT"/>
              </a:rPr>
              <a:t>Si </a:t>
            </a:r>
            <a:r>
              <a:rPr sz="1200" spc="-10" dirty="0">
                <a:latin typeface="Arial MT"/>
                <a:cs typeface="Arial MT"/>
              </a:rPr>
              <a:t>bien una </a:t>
            </a:r>
            <a:r>
              <a:rPr sz="1200" spc="-5" dirty="0">
                <a:latin typeface="Arial MT"/>
                <a:cs typeface="Arial MT"/>
              </a:rPr>
              <a:t>organización puede ser </a:t>
            </a:r>
            <a:r>
              <a:rPr sz="1200" spc="-10" dirty="0">
                <a:latin typeface="Arial MT"/>
                <a:cs typeface="Arial MT"/>
              </a:rPr>
              <a:t>grande </a:t>
            </a:r>
            <a:r>
              <a:rPr sz="1200" spc="-5" dirty="0">
                <a:latin typeface="Arial MT"/>
                <a:cs typeface="Arial MT"/>
              </a:rPr>
              <a:t>o pequeña, </a:t>
            </a:r>
            <a:r>
              <a:rPr sz="1200" spc="-10" dirty="0">
                <a:latin typeface="Arial MT"/>
                <a:cs typeface="Arial MT"/>
              </a:rPr>
              <a:t>es esencial </a:t>
            </a:r>
            <a:r>
              <a:rPr sz="1200" spc="-5" dirty="0">
                <a:latin typeface="Arial MT"/>
                <a:cs typeface="Arial MT"/>
              </a:rPr>
              <a:t>tomar medidas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proactivas</a:t>
            </a:r>
            <a:r>
              <a:rPr sz="1200" spc="-5" dirty="0">
                <a:latin typeface="Arial MT"/>
                <a:cs typeface="Arial MT"/>
              </a:rPr>
              <a:t> para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supervisar</a:t>
            </a:r>
            <a:r>
              <a:rPr sz="1200" dirty="0">
                <a:latin typeface="Arial MT"/>
                <a:cs typeface="Arial MT"/>
              </a:rPr>
              <a:t> y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mitigar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los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riesgos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</a:t>
            </a:r>
            <a:r>
              <a:rPr sz="1200" spc="-5" dirty="0">
                <a:latin typeface="Arial MT"/>
                <a:cs typeface="Arial MT"/>
              </a:rPr>
              <a:t> seguridad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informática.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Las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soluciones </a:t>
            </a:r>
            <a:r>
              <a:rPr sz="1200" dirty="0">
                <a:latin typeface="Arial MT"/>
                <a:cs typeface="Arial MT"/>
              </a:rPr>
              <a:t>SIEM </a:t>
            </a:r>
            <a:r>
              <a:rPr sz="1200" spc="-10" dirty="0">
                <a:latin typeface="Arial MT"/>
                <a:cs typeface="Arial MT"/>
              </a:rPr>
              <a:t>aportan </a:t>
            </a:r>
            <a:r>
              <a:rPr sz="1200" spc="-5" dirty="0">
                <a:latin typeface="Arial MT"/>
                <a:cs typeface="Arial MT"/>
              </a:rPr>
              <a:t>múltiples beneficios </a:t>
            </a:r>
            <a:r>
              <a:rPr sz="1200" dirty="0">
                <a:latin typeface="Arial MT"/>
                <a:cs typeface="Arial MT"/>
              </a:rPr>
              <a:t>y </a:t>
            </a:r>
            <a:r>
              <a:rPr sz="1200" spc="-5" dirty="0">
                <a:latin typeface="Arial MT"/>
                <a:cs typeface="Arial MT"/>
              </a:rPr>
              <a:t>se han convertido </a:t>
            </a:r>
            <a:r>
              <a:rPr sz="1200" spc="-10" dirty="0">
                <a:latin typeface="Arial MT"/>
                <a:cs typeface="Arial MT"/>
              </a:rPr>
              <a:t>en </a:t>
            </a:r>
            <a:r>
              <a:rPr sz="1200" spc="-5" dirty="0">
                <a:latin typeface="Arial MT"/>
                <a:cs typeface="Arial MT"/>
              </a:rPr>
              <a:t>una parte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esencial </a:t>
            </a:r>
            <a:r>
              <a:rPr sz="1200" spc="-10" dirty="0">
                <a:latin typeface="Arial MT"/>
                <a:cs typeface="Arial MT"/>
              </a:rPr>
              <a:t>para </a:t>
            </a:r>
            <a:r>
              <a:rPr sz="1200" spc="-5" dirty="0">
                <a:latin typeface="Arial MT"/>
                <a:cs typeface="Arial MT"/>
              </a:rPr>
              <a:t>optimizar </a:t>
            </a:r>
            <a:r>
              <a:rPr sz="1200" spc="-10" dirty="0">
                <a:latin typeface="Arial MT"/>
                <a:cs typeface="Arial MT"/>
              </a:rPr>
              <a:t>los procesos de seguridad. </a:t>
            </a:r>
            <a:r>
              <a:rPr sz="1200" spc="-5" dirty="0">
                <a:latin typeface="Arial MT"/>
                <a:cs typeface="Arial MT"/>
              </a:rPr>
              <a:t>Estos </a:t>
            </a:r>
            <a:r>
              <a:rPr sz="1200" spc="-10" dirty="0">
                <a:latin typeface="Arial MT"/>
                <a:cs typeface="Arial MT"/>
              </a:rPr>
              <a:t>beneficios </a:t>
            </a:r>
            <a:r>
              <a:rPr sz="1200" spc="-5" dirty="0">
                <a:latin typeface="Arial MT"/>
                <a:cs typeface="Arial MT"/>
              </a:rPr>
              <a:t>incluyen </a:t>
            </a:r>
            <a:r>
              <a:rPr sz="1200" spc="-10" dirty="0">
                <a:latin typeface="Arial MT"/>
                <a:cs typeface="Arial MT"/>
              </a:rPr>
              <a:t>el </a:t>
            </a:r>
            <a:r>
              <a:rPr sz="1200" spc="-5" dirty="0">
                <a:latin typeface="Arial MT"/>
                <a:cs typeface="Arial MT"/>
              </a:rPr>
              <a:t> reconocimiento </a:t>
            </a:r>
            <a:r>
              <a:rPr sz="1200" spc="-10" dirty="0">
                <a:latin typeface="Arial MT"/>
                <a:cs typeface="Arial MT"/>
              </a:rPr>
              <a:t>en </a:t>
            </a:r>
            <a:r>
              <a:rPr sz="1200" spc="-5" dirty="0">
                <a:latin typeface="Arial MT"/>
                <a:cs typeface="Arial MT"/>
              </a:rPr>
              <a:t>tiempo real </a:t>
            </a:r>
            <a:r>
              <a:rPr sz="120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amenazas, </a:t>
            </a:r>
            <a:r>
              <a:rPr sz="1200" dirty="0">
                <a:latin typeface="Arial MT"/>
                <a:cs typeface="Arial MT"/>
              </a:rPr>
              <a:t>la </a:t>
            </a:r>
            <a:r>
              <a:rPr sz="1200" spc="-5" dirty="0">
                <a:latin typeface="Arial MT"/>
                <a:cs typeface="Arial MT"/>
              </a:rPr>
              <a:t>automatización impulsada </a:t>
            </a:r>
            <a:r>
              <a:rPr sz="1200" spc="-10" dirty="0">
                <a:latin typeface="Arial MT"/>
                <a:cs typeface="Arial MT"/>
              </a:rPr>
              <a:t>por la </a:t>
            </a:r>
            <a:r>
              <a:rPr sz="1200" spc="-5" dirty="0">
                <a:latin typeface="Arial MT"/>
                <a:cs typeface="Arial MT"/>
              </a:rPr>
              <a:t> inteligencia artificial, </a:t>
            </a:r>
            <a:r>
              <a:rPr sz="1200" spc="-10" dirty="0">
                <a:latin typeface="Arial MT"/>
                <a:cs typeface="Arial MT"/>
              </a:rPr>
              <a:t>la </a:t>
            </a:r>
            <a:r>
              <a:rPr sz="1200" spc="-5" dirty="0">
                <a:latin typeface="Arial MT"/>
                <a:cs typeface="Arial MT"/>
              </a:rPr>
              <a:t>mejora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dirty="0">
                <a:latin typeface="Arial MT"/>
                <a:cs typeface="Arial MT"/>
              </a:rPr>
              <a:t>la </a:t>
            </a:r>
            <a:r>
              <a:rPr sz="1200" spc="-5" dirty="0">
                <a:latin typeface="Arial MT"/>
                <a:cs typeface="Arial MT"/>
              </a:rPr>
              <a:t>eficiencia entre departamentos, </a:t>
            </a:r>
            <a:r>
              <a:rPr sz="1200" spc="-10" dirty="0">
                <a:latin typeface="Arial MT"/>
                <a:cs typeface="Arial MT"/>
              </a:rPr>
              <a:t>la </a:t>
            </a:r>
            <a:r>
              <a:rPr sz="1200" spc="-5" dirty="0">
                <a:latin typeface="Arial MT"/>
                <a:cs typeface="Arial MT"/>
              </a:rPr>
              <a:t>detección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amenazas </a:t>
            </a:r>
            <a:r>
              <a:rPr sz="1200" spc="-10" dirty="0">
                <a:latin typeface="Arial MT"/>
                <a:cs typeface="Arial MT"/>
              </a:rPr>
              <a:t>avanzadas </a:t>
            </a:r>
            <a:r>
              <a:rPr sz="1200" dirty="0">
                <a:latin typeface="Arial MT"/>
                <a:cs typeface="Arial MT"/>
              </a:rPr>
              <a:t>y </a:t>
            </a:r>
            <a:r>
              <a:rPr sz="1200" spc="-5" dirty="0">
                <a:latin typeface="Arial MT"/>
                <a:cs typeface="Arial MT"/>
              </a:rPr>
              <a:t>desconocidas, </a:t>
            </a:r>
            <a:r>
              <a:rPr sz="1200" spc="-10" dirty="0">
                <a:latin typeface="Arial MT"/>
                <a:cs typeface="Arial MT"/>
              </a:rPr>
              <a:t>la </a:t>
            </a:r>
            <a:r>
              <a:rPr sz="1200" spc="-5" dirty="0">
                <a:latin typeface="Arial MT"/>
                <a:cs typeface="Arial MT"/>
              </a:rPr>
              <a:t>capacidad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realizar investigaciones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forenses, </a:t>
            </a:r>
            <a:r>
              <a:rPr sz="1200" spc="-10" dirty="0">
                <a:latin typeface="Arial MT"/>
                <a:cs typeface="Arial MT"/>
              </a:rPr>
              <a:t>la </a:t>
            </a:r>
            <a:r>
              <a:rPr sz="1200" spc="-5" dirty="0">
                <a:latin typeface="Arial MT"/>
                <a:cs typeface="Arial MT"/>
              </a:rPr>
              <a:t>evaluación </a:t>
            </a:r>
            <a:r>
              <a:rPr sz="1200" dirty="0">
                <a:latin typeface="Arial MT"/>
                <a:cs typeface="Arial MT"/>
              </a:rPr>
              <a:t>y </a:t>
            </a:r>
            <a:r>
              <a:rPr sz="1200" spc="-5" dirty="0">
                <a:latin typeface="Arial MT"/>
                <a:cs typeface="Arial MT"/>
              </a:rPr>
              <a:t>presentación </a:t>
            </a:r>
            <a:r>
              <a:rPr sz="1200" spc="-10" dirty="0">
                <a:latin typeface="Arial MT"/>
                <a:cs typeface="Arial MT"/>
              </a:rPr>
              <a:t>de informes de </a:t>
            </a:r>
            <a:r>
              <a:rPr sz="1200" spc="-5" dirty="0">
                <a:latin typeface="Arial MT"/>
                <a:cs typeface="Arial MT"/>
              </a:rPr>
              <a:t>cumplimiento, </a:t>
            </a:r>
            <a:r>
              <a:rPr sz="1200" dirty="0">
                <a:latin typeface="Arial MT"/>
                <a:cs typeface="Arial MT"/>
              </a:rPr>
              <a:t>y </a:t>
            </a:r>
            <a:r>
              <a:rPr sz="1200" spc="-10" dirty="0">
                <a:latin typeface="Arial MT"/>
                <a:cs typeface="Arial MT"/>
              </a:rPr>
              <a:t>el monitoreo 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usuarios </a:t>
            </a:r>
            <a:r>
              <a:rPr sz="1200" dirty="0">
                <a:latin typeface="Arial MT"/>
                <a:cs typeface="Arial MT"/>
              </a:rPr>
              <a:t>y </a:t>
            </a:r>
            <a:r>
              <a:rPr sz="1200" spc="-5" dirty="0">
                <a:latin typeface="Arial MT"/>
                <a:cs typeface="Arial MT"/>
              </a:rPr>
              <a:t>aplicaciones. </a:t>
            </a:r>
            <a:r>
              <a:rPr sz="1200" dirty="0">
                <a:latin typeface="Arial MT"/>
                <a:cs typeface="Arial MT"/>
              </a:rPr>
              <a:t>Esta </a:t>
            </a:r>
            <a:r>
              <a:rPr sz="1200" spc="-5" dirty="0">
                <a:latin typeface="Arial MT"/>
                <a:cs typeface="Arial MT"/>
              </a:rPr>
              <a:t>última característica </a:t>
            </a:r>
            <a:r>
              <a:rPr sz="1200" spc="-10" dirty="0">
                <a:latin typeface="Arial MT"/>
                <a:cs typeface="Arial MT"/>
              </a:rPr>
              <a:t>es </a:t>
            </a:r>
            <a:r>
              <a:rPr sz="1200" spc="-5" dirty="0">
                <a:latin typeface="Arial MT"/>
                <a:cs typeface="Arial MT"/>
              </a:rPr>
              <a:t>especialmente valiosa </a:t>
            </a:r>
            <a:r>
              <a:rPr sz="1200" spc="-10" dirty="0">
                <a:latin typeface="Arial MT"/>
                <a:cs typeface="Arial MT"/>
              </a:rPr>
              <a:t>en 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un </a:t>
            </a:r>
            <a:r>
              <a:rPr sz="1200" spc="-5" dirty="0">
                <a:latin typeface="Arial MT"/>
                <a:cs typeface="Arial MT"/>
              </a:rPr>
              <a:t>entorno donde </a:t>
            </a:r>
            <a:r>
              <a:rPr sz="1200" spc="-10" dirty="0">
                <a:latin typeface="Arial MT"/>
                <a:cs typeface="Arial MT"/>
              </a:rPr>
              <a:t>el </a:t>
            </a:r>
            <a:r>
              <a:rPr sz="1200" spc="-5" dirty="0">
                <a:latin typeface="Arial MT"/>
                <a:cs typeface="Arial MT"/>
              </a:rPr>
              <a:t>trabajo remoto </a:t>
            </a:r>
            <a:r>
              <a:rPr sz="1200" dirty="0">
                <a:latin typeface="Arial MT"/>
                <a:cs typeface="Arial MT"/>
              </a:rPr>
              <a:t>y </a:t>
            </a:r>
            <a:r>
              <a:rPr sz="1200" spc="-10" dirty="0">
                <a:latin typeface="Arial MT"/>
                <a:cs typeface="Arial MT"/>
              </a:rPr>
              <a:t>las </a:t>
            </a:r>
            <a:r>
              <a:rPr sz="1200" spc="-5" dirty="0">
                <a:latin typeface="Arial MT"/>
                <a:cs typeface="Arial MT"/>
              </a:rPr>
              <a:t>políticas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traer su propio dispositivo son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comunes</a:t>
            </a:r>
            <a:r>
              <a:rPr sz="1200" spc="-7" baseline="27777" dirty="0">
                <a:latin typeface="Arial MT"/>
                <a:cs typeface="Arial MT"/>
                <a:hlinkClick r:id="rId2" action="ppaction://hlinksldjump"/>
              </a:rPr>
              <a:t>20</a:t>
            </a:r>
            <a:r>
              <a:rPr sz="1200" spc="-5" dirty="0">
                <a:latin typeface="Arial MT"/>
                <a:cs typeface="Arial MT"/>
              </a:rPr>
              <a:t>.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150">
              <a:latin typeface="Arial MT"/>
              <a:cs typeface="Arial MT"/>
            </a:endParaRPr>
          </a:p>
          <a:p>
            <a:pPr marL="429259" lvl="1" indent="-366395">
              <a:lnSpc>
                <a:spcPct val="100000"/>
              </a:lnSpc>
              <a:buFont typeface="Arial"/>
              <a:buAutoNum type="arabicPeriod" startAt="6"/>
              <a:tabLst>
                <a:tab pos="429259" algn="l"/>
                <a:tab pos="429895" algn="l"/>
              </a:tabLst>
            </a:pPr>
            <a:r>
              <a:rPr sz="1200" b="1" spc="-10" dirty="0">
                <a:latin typeface="Arial"/>
                <a:cs typeface="Arial"/>
              </a:rPr>
              <a:t>MARCO</a:t>
            </a:r>
            <a:r>
              <a:rPr sz="1200" b="1" spc="-5" dirty="0">
                <a:latin typeface="Arial"/>
                <a:cs typeface="Arial"/>
              </a:rPr>
              <a:t> CIENTÍFICO </a:t>
            </a:r>
            <a:r>
              <a:rPr sz="1200" b="1" dirty="0">
                <a:latin typeface="Arial"/>
                <a:cs typeface="Arial"/>
              </a:rPr>
              <a:t>O</a:t>
            </a:r>
            <a:r>
              <a:rPr sz="1200" b="1" spc="-3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TECNOLÓGICO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440561" y="7738745"/>
            <a:ext cx="1829435" cy="7620"/>
          </a:xfrm>
          <a:custGeom>
            <a:avLst/>
            <a:gdLst/>
            <a:ahLst/>
            <a:cxnLst/>
            <a:rect l="l" t="t" r="r" b="b"/>
            <a:pathLst>
              <a:path w="1829435" h="7620">
                <a:moveTo>
                  <a:pt x="1829435" y="0"/>
                </a:moveTo>
                <a:lnTo>
                  <a:pt x="0" y="0"/>
                </a:lnTo>
                <a:lnTo>
                  <a:pt x="0" y="7619"/>
                </a:lnTo>
                <a:lnTo>
                  <a:pt x="1829435" y="7619"/>
                </a:lnTo>
                <a:lnTo>
                  <a:pt x="182943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389633" y="7792084"/>
            <a:ext cx="5712460" cy="1054735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50800" marR="41275">
              <a:lnSpc>
                <a:spcPts val="1140"/>
              </a:lnSpc>
              <a:spcBef>
                <a:spcPts val="185"/>
              </a:spcBef>
              <a:tabLst>
                <a:tab pos="1078230" algn="l"/>
                <a:tab pos="1525270" algn="l"/>
                <a:tab pos="2050414" algn="l"/>
                <a:tab pos="3060700" algn="l"/>
                <a:tab pos="3763645" algn="l"/>
                <a:tab pos="4705350" algn="l"/>
                <a:tab pos="5192395" algn="l"/>
              </a:tabLst>
            </a:pPr>
            <a:r>
              <a:rPr sz="975" baseline="29914" dirty="0">
                <a:latin typeface="Arial MT"/>
                <a:cs typeface="Arial MT"/>
              </a:rPr>
              <a:t>19</a:t>
            </a:r>
            <a:r>
              <a:rPr sz="975" spc="262" baseline="29914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A</a:t>
            </a:r>
            <a:r>
              <a:rPr sz="1000" spc="8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SIEM</a:t>
            </a:r>
            <a:r>
              <a:rPr sz="1000" spc="9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Architecture</a:t>
            </a:r>
            <a:r>
              <a:rPr sz="1000" spc="9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for</a:t>
            </a:r>
            <a:r>
              <a:rPr sz="1000" spc="9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Advanced</a:t>
            </a:r>
            <a:r>
              <a:rPr sz="1000" spc="9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Anomaly</a:t>
            </a:r>
            <a:r>
              <a:rPr sz="1000" spc="6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Detection</a:t>
            </a:r>
            <a:r>
              <a:rPr sz="1000" spc="8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[Anónimo].</a:t>
            </a:r>
            <a:r>
              <a:rPr sz="1000" spc="13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En:</a:t>
            </a:r>
            <a:r>
              <a:rPr sz="1000" spc="9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RonPub</a:t>
            </a:r>
            <a:r>
              <a:rPr sz="1000" spc="9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[en</a:t>
            </a:r>
            <a:r>
              <a:rPr sz="1000" spc="9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línea].</a:t>
            </a:r>
            <a:r>
              <a:rPr sz="1000" spc="7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2022. </a:t>
            </a:r>
            <a:r>
              <a:rPr sz="1000" spc="-26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[Consultado</a:t>
            </a:r>
            <a:r>
              <a:rPr sz="1000" dirty="0">
                <a:latin typeface="Arial MT"/>
                <a:cs typeface="Arial MT"/>
              </a:rPr>
              <a:t>	</a:t>
            </a:r>
            <a:r>
              <a:rPr sz="1000" spc="-5" dirty="0">
                <a:latin typeface="Arial MT"/>
                <a:cs typeface="Arial MT"/>
              </a:rPr>
              <a:t>el</a:t>
            </a:r>
            <a:r>
              <a:rPr sz="1000" dirty="0">
                <a:latin typeface="Arial MT"/>
                <a:cs typeface="Arial MT"/>
              </a:rPr>
              <a:t>	</a:t>
            </a:r>
            <a:r>
              <a:rPr sz="1000" spc="-5" dirty="0">
                <a:latin typeface="Arial MT"/>
                <a:cs typeface="Arial MT"/>
              </a:rPr>
              <a:t>27</a:t>
            </a:r>
            <a:r>
              <a:rPr sz="1000" dirty="0">
                <a:latin typeface="Arial MT"/>
                <a:cs typeface="Arial MT"/>
              </a:rPr>
              <a:t>,	</a:t>
            </a:r>
            <a:r>
              <a:rPr sz="1000" spc="-5" dirty="0">
                <a:latin typeface="Arial MT"/>
                <a:cs typeface="Arial MT"/>
              </a:rPr>
              <a:t>sep</a:t>
            </a:r>
            <a:r>
              <a:rPr sz="1000" dirty="0">
                <a:latin typeface="Arial MT"/>
                <a:cs typeface="Arial MT"/>
              </a:rPr>
              <a:t>ti</a:t>
            </a:r>
            <a:r>
              <a:rPr sz="1000" spc="-25" dirty="0">
                <a:latin typeface="Arial MT"/>
                <a:cs typeface="Arial MT"/>
              </a:rPr>
              <a:t>e</a:t>
            </a:r>
            <a:r>
              <a:rPr sz="1000" spc="5" dirty="0">
                <a:latin typeface="Arial MT"/>
                <a:cs typeface="Arial MT"/>
              </a:rPr>
              <a:t>m</a:t>
            </a:r>
            <a:r>
              <a:rPr sz="1000" spc="-5" dirty="0">
                <a:latin typeface="Arial MT"/>
                <a:cs typeface="Arial MT"/>
              </a:rPr>
              <a:t>b</a:t>
            </a:r>
            <a:r>
              <a:rPr sz="1000" spc="-15" dirty="0">
                <a:latin typeface="Arial MT"/>
                <a:cs typeface="Arial MT"/>
              </a:rPr>
              <a:t>r</a:t>
            </a:r>
            <a:r>
              <a:rPr sz="1000" spc="-5" dirty="0">
                <a:latin typeface="Arial MT"/>
                <a:cs typeface="Arial MT"/>
              </a:rPr>
              <a:t>e</a:t>
            </a:r>
            <a:r>
              <a:rPr sz="1000" dirty="0">
                <a:latin typeface="Arial MT"/>
                <a:cs typeface="Arial MT"/>
              </a:rPr>
              <a:t>,	</a:t>
            </a:r>
            <a:r>
              <a:rPr sz="1000" spc="-5" dirty="0">
                <a:latin typeface="Arial MT"/>
                <a:cs typeface="Arial MT"/>
              </a:rPr>
              <a:t>2023</a:t>
            </a:r>
            <a:r>
              <a:rPr sz="1000" dirty="0">
                <a:latin typeface="Arial MT"/>
                <a:cs typeface="Arial MT"/>
              </a:rPr>
              <a:t>].	</a:t>
            </a:r>
            <a:r>
              <a:rPr sz="1000" spc="-5" dirty="0">
                <a:latin typeface="Arial MT"/>
                <a:cs typeface="Arial MT"/>
              </a:rPr>
              <a:t>D</a:t>
            </a:r>
            <a:r>
              <a:rPr sz="1000" spc="-10" dirty="0">
                <a:latin typeface="Arial MT"/>
                <a:cs typeface="Arial MT"/>
              </a:rPr>
              <a:t>i</a:t>
            </a:r>
            <a:r>
              <a:rPr sz="1000" spc="-5" dirty="0">
                <a:latin typeface="Arial MT"/>
                <a:cs typeface="Arial MT"/>
              </a:rPr>
              <a:t>sponible</a:t>
            </a:r>
            <a:r>
              <a:rPr sz="1000" dirty="0">
                <a:latin typeface="Arial MT"/>
                <a:cs typeface="Arial MT"/>
              </a:rPr>
              <a:t>	</a:t>
            </a:r>
            <a:r>
              <a:rPr sz="1000" spc="-5" dirty="0">
                <a:latin typeface="Arial MT"/>
                <a:cs typeface="Arial MT"/>
              </a:rPr>
              <a:t>en</a:t>
            </a:r>
            <a:r>
              <a:rPr sz="1000" dirty="0">
                <a:latin typeface="Arial MT"/>
                <a:cs typeface="Arial MT"/>
              </a:rPr>
              <a:t>	I</a:t>
            </a:r>
            <a:r>
              <a:rPr sz="1000" spc="5" dirty="0">
                <a:latin typeface="Arial MT"/>
                <a:cs typeface="Arial MT"/>
              </a:rPr>
              <a:t>n</a:t>
            </a:r>
            <a:r>
              <a:rPr sz="1000" dirty="0">
                <a:latin typeface="Arial MT"/>
                <a:cs typeface="Arial MT"/>
              </a:rPr>
              <a:t>t</a:t>
            </a:r>
            <a:r>
              <a:rPr sz="1000" spc="5" dirty="0">
                <a:latin typeface="Arial MT"/>
                <a:cs typeface="Arial MT"/>
              </a:rPr>
              <a:t>er</a:t>
            </a:r>
            <a:r>
              <a:rPr sz="1000" spc="-5" dirty="0">
                <a:latin typeface="Arial MT"/>
                <a:cs typeface="Arial MT"/>
              </a:rPr>
              <a:t>ne</a:t>
            </a:r>
            <a:r>
              <a:rPr sz="1000" spc="-20" dirty="0">
                <a:latin typeface="Arial MT"/>
                <a:cs typeface="Arial MT"/>
              </a:rPr>
              <a:t>t</a:t>
            </a:r>
            <a:r>
              <a:rPr sz="1000" dirty="0">
                <a:latin typeface="Arial MT"/>
                <a:cs typeface="Arial MT"/>
              </a:rPr>
              <a:t>:</a:t>
            </a:r>
            <a:endParaRPr sz="1000">
              <a:latin typeface="Arial MT"/>
              <a:cs typeface="Arial MT"/>
            </a:endParaRPr>
          </a:p>
          <a:p>
            <a:pPr marL="50800" marR="48260">
              <a:lnSpc>
                <a:spcPts val="1140"/>
              </a:lnSpc>
              <a:spcBef>
                <a:spcPts val="20"/>
              </a:spcBef>
            </a:pPr>
            <a:r>
              <a:rPr sz="1000" spc="-5" dirty="0">
                <a:latin typeface="Arial MT"/>
                <a:cs typeface="Arial MT"/>
              </a:rPr>
              <a:t>&lt;HTTPS:/</a:t>
            </a:r>
            <a:r>
              <a:rPr sz="1000" spc="-5" dirty="0">
                <a:latin typeface="Arial MT"/>
                <a:cs typeface="Arial MT"/>
                <a:hlinkClick r:id="rId3"/>
              </a:rPr>
              <a:t>/www.r</a:t>
            </a:r>
            <a:r>
              <a:rPr sz="1000" spc="-5" dirty="0">
                <a:latin typeface="Arial MT"/>
                <a:cs typeface="Arial MT"/>
              </a:rPr>
              <a:t>e</a:t>
            </a:r>
            <a:r>
              <a:rPr sz="1000" spc="-5" dirty="0">
                <a:latin typeface="Arial MT"/>
                <a:cs typeface="Arial MT"/>
                <a:hlinkClick r:id="rId3"/>
              </a:rPr>
              <a:t>searchgate.net/publication/363737877_A_SIEM_Architecture_for_Advanced_Ano </a:t>
            </a:r>
            <a:r>
              <a:rPr sz="1000" dirty="0">
                <a:latin typeface="Arial MT"/>
                <a:cs typeface="Arial MT"/>
              </a:rPr>
              <a:t> maly_Detection&gt;.</a:t>
            </a:r>
            <a:endParaRPr sz="1000">
              <a:latin typeface="Arial MT"/>
              <a:cs typeface="Arial MT"/>
            </a:endParaRPr>
          </a:p>
          <a:p>
            <a:pPr marL="50800" marR="43180">
              <a:lnSpc>
                <a:spcPts val="1140"/>
              </a:lnSpc>
              <a:spcBef>
                <a:spcPts val="20"/>
              </a:spcBef>
            </a:pPr>
            <a:r>
              <a:rPr sz="975" baseline="29914" dirty="0">
                <a:latin typeface="Arial MT"/>
                <a:cs typeface="Arial MT"/>
              </a:rPr>
              <a:t>20</a:t>
            </a:r>
            <a:r>
              <a:rPr sz="975" spc="30" baseline="29914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IBM.</a:t>
            </a:r>
            <a:r>
              <a:rPr sz="1000" spc="10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What</a:t>
            </a:r>
            <a:r>
              <a:rPr sz="1000" spc="11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is</a:t>
            </a:r>
            <a:r>
              <a:rPr sz="1000" spc="10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Security</a:t>
            </a:r>
            <a:r>
              <a:rPr sz="1000" spc="11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Information</a:t>
            </a:r>
            <a:r>
              <a:rPr sz="1000" spc="110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and</a:t>
            </a:r>
            <a:r>
              <a:rPr sz="1000" spc="110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Event</a:t>
            </a:r>
            <a:r>
              <a:rPr sz="1000" spc="11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Management</a:t>
            </a:r>
            <a:r>
              <a:rPr sz="1000" spc="8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(SIEM)?</a:t>
            </a:r>
            <a:r>
              <a:rPr sz="1000" spc="11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|</a:t>
            </a:r>
            <a:r>
              <a:rPr sz="1000" spc="11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IBM.</a:t>
            </a:r>
            <a:r>
              <a:rPr sz="1000" spc="9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IBM</a:t>
            </a:r>
            <a:r>
              <a:rPr sz="1000" spc="114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in</a:t>
            </a:r>
            <a:r>
              <a:rPr sz="1000" spc="11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Deutschland, </a:t>
            </a:r>
            <a:r>
              <a:rPr sz="1000" spc="-26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Österreich</a:t>
            </a:r>
            <a:r>
              <a:rPr sz="1000" spc="204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und</a:t>
            </a:r>
            <a:r>
              <a:rPr sz="1000" spc="229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der</a:t>
            </a:r>
            <a:r>
              <a:rPr sz="1000" spc="22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Schweiz</a:t>
            </a:r>
            <a:r>
              <a:rPr sz="1000" spc="204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|</a:t>
            </a:r>
            <a:r>
              <a:rPr sz="1000" spc="22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IBM</a:t>
            </a:r>
            <a:r>
              <a:rPr sz="1000" spc="21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[página</a:t>
            </a:r>
            <a:r>
              <a:rPr sz="1000" spc="19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web].</a:t>
            </a:r>
            <a:r>
              <a:rPr sz="1000" spc="26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(2022).</a:t>
            </a:r>
            <a:r>
              <a:rPr sz="1000" spc="22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[Consultado</a:t>
            </a:r>
            <a:r>
              <a:rPr sz="1000" spc="21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el</a:t>
            </a:r>
            <a:r>
              <a:rPr sz="1000" spc="20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27,</a:t>
            </a:r>
            <a:r>
              <a:rPr sz="1000" spc="21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septiembre,</a:t>
            </a:r>
            <a:r>
              <a:rPr sz="1000" spc="229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2023].</a:t>
            </a:r>
            <a:endParaRPr sz="1000">
              <a:latin typeface="Arial MT"/>
              <a:cs typeface="Arial MT"/>
            </a:endParaRPr>
          </a:p>
          <a:p>
            <a:pPr marL="50800">
              <a:lnSpc>
                <a:spcPts val="1135"/>
              </a:lnSpc>
            </a:pPr>
            <a:r>
              <a:rPr sz="1000" spc="-5" dirty="0">
                <a:latin typeface="Arial MT"/>
                <a:cs typeface="Arial MT"/>
              </a:rPr>
              <a:t>Disponible</a:t>
            </a:r>
            <a:r>
              <a:rPr sz="1000" spc="2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en</a:t>
            </a:r>
            <a:r>
              <a:rPr sz="1000" spc="2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Internet:</a:t>
            </a:r>
            <a:r>
              <a:rPr sz="1000" spc="2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&lt;HTTPS:/</a:t>
            </a:r>
            <a:r>
              <a:rPr sz="1000" spc="-5" dirty="0">
                <a:latin typeface="Arial MT"/>
                <a:cs typeface="Arial MT"/>
                <a:hlinkClick r:id="rId4"/>
              </a:rPr>
              <a:t>/www.ib</a:t>
            </a:r>
            <a:r>
              <a:rPr sz="1000" spc="-5" dirty="0">
                <a:latin typeface="Arial MT"/>
                <a:cs typeface="Arial MT"/>
              </a:rPr>
              <a:t>m</a:t>
            </a:r>
            <a:r>
              <a:rPr sz="1000" spc="-5" dirty="0">
                <a:latin typeface="Arial MT"/>
                <a:cs typeface="Arial MT"/>
                <a:hlinkClick r:id="rId4"/>
              </a:rPr>
              <a:t>.com/topics/siem</a:t>
            </a:r>
            <a:r>
              <a:rPr sz="1000" spc="-5" dirty="0">
                <a:latin typeface="Arial MT"/>
                <a:cs typeface="Arial MT"/>
              </a:rPr>
              <a:t>&gt;.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5" dirty="0"/>
              <a:t>27</a:t>
            </a:fld>
            <a:endParaRPr spc="-5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76933" y="1056893"/>
            <a:ext cx="5737225" cy="2838450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63500" marR="55244" algn="just">
              <a:lnSpc>
                <a:spcPts val="1380"/>
              </a:lnSpc>
              <a:spcBef>
                <a:spcPts val="195"/>
              </a:spcBef>
            </a:pPr>
            <a:r>
              <a:rPr sz="1200" dirty="0">
                <a:latin typeface="Arial MT"/>
                <a:cs typeface="Arial MT"/>
              </a:rPr>
              <a:t>A</a:t>
            </a:r>
            <a:r>
              <a:rPr sz="1200" spc="-5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continuación,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se</a:t>
            </a:r>
            <a:r>
              <a:rPr sz="1200" spc="-6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describen</a:t>
            </a:r>
            <a:r>
              <a:rPr sz="1200" spc="-5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algunas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publicaciones</a:t>
            </a:r>
            <a:r>
              <a:rPr sz="1200" spc="-4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significativos</a:t>
            </a:r>
            <a:r>
              <a:rPr sz="1200" spc="-4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y</a:t>
            </a:r>
            <a:r>
              <a:rPr sz="1200" spc="-5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relevantes</a:t>
            </a:r>
            <a:r>
              <a:rPr sz="1200" spc="-4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sobre </a:t>
            </a:r>
            <a:r>
              <a:rPr sz="1200" spc="-32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la </a:t>
            </a:r>
            <a:r>
              <a:rPr sz="1200" spc="-5" dirty="0">
                <a:latin typeface="Arial MT"/>
                <a:cs typeface="Arial MT"/>
              </a:rPr>
              <a:t>implementación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sistemas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gestión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información </a:t>
            </a:r>
            <a:r>
              <a:rPr sz="1200" dirty="0">
                <a:latin typeface="Arial MT"/>
                <a:cs typeface="Arial MT"/>
              </a:rPr>
              <a:t>y </a:t>
            </a:r>
            <a:r>
              <a:rPr sz="1200" spc="-5" dirty="0">
                <a:latin typeface="Arial MT"/>
                <a:cs typeface="Arial MT"/>
              </a:rPr>
              <a:t>eventos </a:t>
            </a:r>
            <a:r>
              <a:rPr sz="120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seguridad </a:t>
            </a:r>
            <a:r>
              <a:rPr sz="1200" dirty="0">
                <a:latin typeface="Arial MT"/>
                <a:cs typeface="Arial MT"/>
              </a:rPr>
              <a:t>y 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la</a:t>
            </a:r>
            <a:r>
              <a:rPr sz="1200" spc="-5" dirty="0">
                <a:latin typeface="Arial MT"/>
                <a:cs typeface="Arial MT"/>
              </a:rPr>
              <a:t> importancia </a:t>
            </a:r>
            <a:r>
              <a:rPr sz="1200" spc="-10" dirty="0">
                <a:latin typeface="Arial MT"/>
                <a:cs typeface="Arial MT"/>
              </a:rPr>
              <a:t>del</a:t>
            </a:r>
            <a:r>
              <a:rPr sz="1200" spc="-5" dirty="0">
                <a:latin typeface="Arial MT"/>
                <a:cs typeface="Arial MT"/>
              </a:rPr>
              <a:t> monitoreo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</a:t>
            </a:r>
            <a:r>
              <a:rPr sz="1200" spc="-5" dirty="0">
                <a:latin typeface="Arial MT"/>
                <a:cs typeface="Arial MT"/>
              </a:rPr>
              <a:t> eventos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y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activos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tecnológicos.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150">
              <a:latin typeface="Arial MT"/>
              <a:cs typeface="Arial MT"/>
            </a:endParaRPr>
          </a:p>
          <a:p>
            <a:pPr marL="63500" marR="55880" algn="just">
              <a:lnSpc>
                <a:spcPct val="95900"/>
              </a:lnSpc>
            </a:pPr>
            <a:r>
              <a:rPr sz="1200" spc="-5" dirty="0">
                <a:latin typeface="Arial MT"/>
                <a:cs typeface="Arial MT"/>
              </a:rPr>
              <a:t>En </a:t>
            </a:r>
            <a:r>
              <a:rPr sz="1200" spc="-10" dirty="0">
                <a:latin typeface="Arial MT"/>
                <a:cs typeface="Arial MT"/>
              </a:rPr>
              <a:t>la </a:t>
            </a:r>
            <a:r>
              <a:rPr sz="1200" spc="-5" dirty="0">
                <a:latin typeface="Arial MT"/>
                <a:cs typeface="Arial MT"/>
              </a:rPr>
              <a:t>publicación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Rodríguez Iturralde </a:t>
            </a:r>
            <a:r>
              <a:rPr sz="1200" spc="-10" dirty="0">
                <a:latin typeface="Arial MT"/>
                <a:cs typeface="Arial MT"/>
              </a:rPr>
              <a:t>en </a:t>
            </a:r>
            <a:r>
              <a:rPr sz="1200" spc="5" dirty="0">
                <a:latin typeface="Arial MT"/>
                <a:cs typeface="Arial MT"/>
              </a:rPr>
              <a:t>2016</a:t>
            </a:r>
            <a:r>
              <a:rPr sz="1200" spc="7" baseline="27777" dirty="0">
                <a:latin typeface="Arial MT"/>
                <a:cs typeface="Arial MT"/>
                <a:hlinkClick r:id="rId2" action="ppaction://hlinksldjump"/>
              </a:rPr>
              <a:t>21</a:t>
            </a:r>
            <a:r>
              <a:rPr sz="1200" spc="7" baseline="27777" dirty="0">
                <a:latin typeface="Arial MT"/>
                <a:cs typeface="Arial MT"/>
              </a:rPr>
              <a:t>  </a:t>
            </a:r>
            <a:r>
              <a:rPr sz="1200" spc="-10" dirty="0">
                <a:latin typeface="Arial MT"/>
                <a:cs typeface="Arial MT"/>
              </a:rPr>
              <a:t>realiza </a:t>
            </a:r>
            <a:r>
              <a:rPr sz="1200" spc="-5" dirty="0">
                <a:latin typeface="Arial MT"/>
                <a:cs typeface="Arial MT"/>
              </a:rPr>
              <a:t>una investigación sobre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la </a:t>
            </a:r>
            <a:r>
              <a:rPr sz="1200" spc="-5" dirty="0">
                <a:latin typeface="Arial MT"/>
                <a:cs typeface="Arial MT"/>
              </a:rPr>
              <a:t>integración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sistemas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detección </a:t>
            </a:r>
            <a:r>
              <a:rPr sz="1200" spc="-10" dirty="0">
                <a:latin typeface="Arial MT"/>
                <a:cs typeface="Arial MT"/>
              </a:rPr>
              <a:t>de intrusos </a:t>
            </a:r>
            <a:r>
              <a:rPr sz="1200" dirty="0">
                <a:latin typeface="Arial MT"/>
                <a:cs typeface="Arial MT"/>
              </a:rPr>
              <a:t>y </a:t>
            </a:r>
            <a:r>
              <a:rPr sz="1200" spc="-10" dirty="0">
                <a:latin typeface="Arial MT"/>
                <a:cs typeface="Arial MT"/>
              </a:rPr>
              <a:t>análisis</a:t>
            </a:r>
            <a:r>
              <a:rPr sz="1200" spc="31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vulnerabilidades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</a:t>
            </a:r>
            <a:r>
              <a:rPr sz="1200" spc="-5" dirty="0">
                <a:latin typeface="Arial MT"/>
                <a:cs typeface="Arial MT"/>
              </a:rPr>
              <a:t> manera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automatizada,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presenta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una</a:t>
            </a:r>
            <a:r>
              <a:rPr sz="1200" spc="-5" dirty="0">
                <a:latin typeface="Arial MT"/>
                <a:cs typeface="Arial MT"/>
              </a:rPr>
              <a:t> serie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</a:t>
            </a:r>
            <a:r>
              <a:rPr sz="1200" spc="-5" dirty="0">
                <a:latin typeface="Arial MT"/>
                <a:cs typeface="Arial MT"/>
              </a:rPr>
              <a:t> conceptos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técnicos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sobre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la </a:t>
            </a:r>
            <a:r>
              <a:rPr sz="1200" spc="-5" dirty="0">
                <a:latin typeface="Arial MT"/>
                <a:cs typeface="Arial MT"/>
              </a:rPr>
              <a:t> implementación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este sistema </a:t>
            </a:r>
            <a:r>
              <a:rPr sz="1200" spc="5" dirty="0">
                <a:latin typeface="Arial MT"/>
                <a:cs typeface="Arial MT"/>
              </a:rPr>
              <a:t>que </a:t>
            </a:r>
            <a:r>
              <a:rPr sz="1200" spc="-5" dirty="0">
                <a:latin typeface="Arial MT"/>
                <a:cs typeface="Arial MT"/>
              </a:rPr>
              <a:t>puede ser muy </a:t>
            </a:r>
            <a:r>
              <a:rPr sz="1200" spc="-10" dirty="0">
                <a:latin typeface="Arial MT"/>
                <a:cs typeface="Arial MT"/>
              </a:rPr>
              <a:t>útil para del </a:t>
            </a:r>
            <a:r>
              <a:rPr sz="1200" spc="-5" dirty="0">
                <a:latin typeface="Arial MT"/>
                <a:cs typeface="Arial MT"/>
              </a:rPr>
              <a:t>desarrollo e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implementación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del </a:t>
            </a:r>
            <a:r>
              <a:rPr sz="1200" dirty="0">
                <a:latin typeface="Arial MT"/>
                <a:cs typeface="Arial MT"/>
              </a:rPr>
              <a:t>SIEM.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200">
              <a:latin typeface="Arial MT"/>
              <a:cs typeface="Arial MT"/>
            </a:endParaRPr>
          </a:p>
          <a:p>
            <a:pPr marL="63500" marR="55880" algn="just">
              <a:lnSpc>
                <a:spcPct val="95900"/>
              </a:lnSpc>
            </a:pPr>
            <a:r>
              <a:rPr sz="1200" spc="-5" dirty="0">
                <a:latin typeface="Arial MT"/>
                <a:cs typeface="Arial MT"/>
              </a:rPr>
              <a:t>En </a:t>
            </a:r>
            <a:r>
              <a:rPr sz="1200" spc="-10" dirty="0">
                <a:latin typeface="Arial MT"/>
                <a:cs typeface="Arial MT"/>
              </a:rPr>
              <a:t>el </a:t>
            </a:r>
            <a:r>
              <a:rPr sz="1200" spc="-5" dirty="0">
                <a:latin typeface="Arial MT"/>
                <a:cs typeface="Arial MT"/>
              </a:rPr>
              <a:t>2021</a:t>
            </a:r>
            <a:r>
              <a:rPr sz="1200" spc="-7" baseline="27777" dirty="0">
                <a:latin typeface="Arial MT"/>
                <a:cs typeface="Arial MT"/>
                <a:hlinkClick r:id="rId2" action="ppaction://hlinksldjump"/>
              </a:rPr>
              <a:t>22</a:t>
            </a:r>
            <a:r>
              <a:rPr sz="1200" spc="-7" baseline="27777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en la publicación “Identificación </a:t>
            </a:r>
            <a:r>
              <a:rPr sz="1200" spc="5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amenazas informáticas aplicando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arquitecturas</a:t>
            </a:r>
            <a:r>
              <a:rPr sz="1200" spc="-5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de</a:t>
            </a:r>
            <a:r>
              <a:rPr sz="1200" spc="-6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Big</a:t>
            </a:r>
            <a:r>
              <a:rPr sz="1200" spc="-6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Data”</a:t>
            </a:r>
            <a:r>
              <a:rPr sz="1200" spc="-5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se</a:t>
            </a:r>
            <a:r>
              <a:rPr sz="1200" spc="-4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describe</a:t>
            </a:r>
            <a:r>
              <a:rPr sz="1200" spc="-6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la</a:t>
            </a:r>
            <a:r>
              <a:rPr sz="1200" spc="-6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importancia</a:t>
            </a:r>
            <a:r>
              <a:rPr sz="1200" spc="-6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y</a:t>
            </a:r>
            <a:r>
              <a:rPr sz="1200" spc="-5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utilidad</a:t>
            </a:r>
            <a:r>
              <a:rPr sz="1200" spc="-6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de</a:t>
            </a:r>
            <a:r>
              <a:rPr sz="1200" spc="-6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la</a:t>
            </a:r>
            <a:r>
              <a:rPr sz="1200" spc="-6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implementación </a:t>
            </a:r>
            <a:r>
              <a:rPr sz="1200" spc="-32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los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SIEM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en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las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compañías</a:t>
            </a:r>
            <a:r>
              <a:rPr sz="1200" spc="-5" dirty="0">
                <a:latin typeface="Arial MT"/>
                <a:cs typeface="Arial MT"/>
              </a:rPr>
              <a:t> para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correlacionar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los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eventos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y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amenazas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informáticas.</a:t>
            </a:r>
            <a:r>
              <a:rPr sz="1200" dirty="0">
                <a:latin typeface="Arial MT"/>
                <a:cs typeface="Arial MT"/>
              </a:rPr>
              <a:t> Así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mismo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plantea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5" dirty="0">
                <a:latin typeface="Arial MT"/>
                <a:cs typeface="Arial MT"/>
              </a:rPr>
              <a:t>una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serie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</a:t>
            </a:r>
            <a:r>
              <a:rPr sz="1200" spc="-5" dirty="0">
                <a:latin typeface="Arial MT"/>
                <a:cs typeface="Arial MT"/>
              </a:rPr>
              <a:t> comparaciones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entre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diferentes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herramientas incluyendo gratuitas para determinar </a:t>
            </a:r>
            <a:r>
              <a:rPr sz="1200" dirty="0">
                <a:latin typeface="Arial MT"/>
                <a:cs typeface="Arial MT"/>
              </a:rPr>
              <a:t>cuales </a:t>
            </a:r>
            <a:r>
              <a:rPr sz="1200" spc="-5" dirty="0">
                <a:latin typeface="Arial MT"/>
                <a:cs typeface="Arial MT"/>
              </a:rPr>
              <a:t>tienen </a:t>
            </a:r>
            <a:r>
              <a:rPr sz="1200" spc="-10" dirty="0">
                <a:latin typeface="Arial MT"/>
                <a:cs typeface="Arial MT"/>
              </a:rPr>
              <a:t>un </a:t>
            </a:r>
            <a:r>
              <a:rPr sz="1200" spc="-5" dirty="0">
                <a:latin typeface="Arial MT"/>
                <a:cs typeface="Arial MT"/>
              </a:rPr>
              <a:t>mejor </a:t>
            </a:r>
            <a:r>
              <a:rPr sz="1200" spc="-10" dirty="0">
                <a:latin typeface="Arial MT"/>
                <a:cs typeface="Arial MT"/>
              </a:rPr>
              <a:t>margen 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efectividad.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440561" y="7299324"/>
            <a:ext cx="1829435" cy="7620"/>
          </a:xfrm>
          <a:custGeom>
            <a:avLst/>
            <a:gdLst/>
            <a:ahLst/>
            <a:cxnLst/>
            <a:rect l="l" t="t" r="r" b="b"/>
            <a:pathLst>
              <a:path w="1829435" h="7620">
                <a:moveTo>
                  <a:pt x="1829435" y="0"/>
                </a:moveTo>
                <a:lnTo>
                  <a:pt x="0" y="0"/>
                </a:lnTo>
                <a:lnTo>
                  <a:pt x="0" y="7620"/>
                </a:lnTo>
                <a:lnTo>
                  <a:pt x="1829435" y="7620"/>
                </a:lnTo>
                <a:lnTo>
                  <a:pt x="182943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389633" y="7352665"/>
            <a:ext cx="5716270" cy="1638935"/>
          </a:xfrm>
          <a:prstGeom prst="rect">
            <a:avLst/>
          </a:prstGeom>
        </p:spPr>
        <p:txBody>
          <a:bodyPr vert="horz" wrap="square" lIns="0" tIns="18415" rIns="0" bIns="0" rtlCol="0">
            <a:spAutoFit/>
          </a:bodyPr>
          <a:lstStyle/>
          <a:p>
            <a:pPr marL="50800" marR="41910" algn="just">
              <a:lnSpc>
                <a:spcPct val="96000"/>
              </a:lnSpc>
              <a:spcBef>
                <a:spcPts val="145"/>
              </a:spcBef>
              <a:tabLst>
                <a:tab pos="1569085" algn="l"/>
                <a:tab pos="2630805" algn="l"/>
                <a:tab pos="4022725" algn="l"/>
              </a:tabLst>
            </a:pPr>
            <a:r>
              <a:rPr sz="975" baseline="29914" dirty="0">
                <a:latin typeface="Arial MT"/>
                <a:cs typeface="Arial MT"/>
              </a:rPr>
              <a:t>21</a:t>
            </a:r>
            <a:r>
              <a:rPr sz="975" spc="7" baseline="29914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RODRÍGUEZ ITURRALDE, </a:t>
            </a:r>
            <a:r>
              <a:rPr sz="1000" dirty="0">
                <a:latin typeface="Arial MT"/>
                <a:cs typeface="Arial MT"/>
              </a:rPr>
              <a:t>Lázaro. </a:t>
            </a:r>
            <a:r>
              <a:rPr sz="1000" spc="-5" dirty="0">
                <a:latin typeface="Arial MT"/>
                <a:cs typeface="Arial MT"/>
              </a:rPr>
              <a:t>Integración de un sistema </a:t>
            </a:r>
            <a:r>
              <a:rPr sz="1000" spc="-15" dirty="0">
                <a:latin typeface="Arial MT"/>
                <a:cs typeface="Arial MT"/>
              </a:rPr>
              <a:t>de </a:t>
            </a:r>
            <a:r>
              <a:rPr sz="1000" spc="-5" dirty="0">
                <a:latin typeface="Arial MT"/>
                <a:cs typeface="Arial MT"/>
              </a:rPr>
              <a:t>detección de intrusos </a:t>
            </a:r>
            <a:r>
              <a:rPr sz="1000" dirty="0">
                <a:latin typeface="Arial MT"/>
                <a:cs typeface="Arial MT"/>
              </a:rPr>
              <a:t>y </a:t>
            </a:r>
            <a:r>
              <a:rPr sz="1000" spc="-5" dirty="0">
                <a:latin typeface="Arial MT"/>
                <a:cs typeface="Arial MT"/>
              </a:rPr>
              <a:t>un </a:t>
            </a:r>
            <a:r>
              <a:rPr sz="100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escáner </a:t>
            </a:r>
            <a:r>
              <a:rPr sz="1000" dirty="0">
                <a:latin typeface="Arial MT"/>
                <a:cs typeface="Arial MT"/>
              </a:rPr>
              <a:t>de </a:t>
            </a:r>
            <a:r>
              <a:rPr sz="1000" spc="-5" dirty="0">
                <a:latin typeface="Arial MT"/>
                <a:cs typeface="Arial MT"/>
              </a:rPr>
              <a:t>vulnerabilidades para la </a:t>
            </a:r>
            <a:r>
              <a:rPr sz="1000" dirty="0">
                <a:latin typeface="Arial MT"/>
                <a:cs typeface="Arial MT"/>
              </a:rPr>
              <a:t>detección efectiva de ataques </a:t>
            </a:r>
            <a:r>
              <a:rPr sz="1000" spc="-5" dirty="0">
                <a:latin typeface="Arial MT"/>
                <a:cs typeface="Arial MT"/>
              </a:rPr>
              <a:t>informáticos. En: Serie Científica </a:t>
            </a:r>
            <a:r>
              <a:rPr sz="100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de la Universidad </a:t>
            </a:r>
            <a:r>
              <a:rPr sz="1000" spc="-15" dirty="0">
                <a:latin typeface="Arial MT"/>
                <a:cs typeface="Arial MT"/>
              </a:rPr>
              <a:t>de </a:t>
            </a:r>
            <a:r>
              <a:rPr sz="1000" spc="-5" dirty="0">
                <a:latin typeface="Arial MT"/>
                <a:cs typeface="Arial MT"/>
              </a:rPr>
              <a:t>las Ciencias Informáticas </a:t>
            </a:r>
            <a:r>
              <a:rPr sz="1000" dirty="0">
                <a:latin typeface="Arial MT"/>
                <a:cs typeface="Arial MT"/>
              </a:rPr>
              <a:t>[en </a:t>
            </a:r>
            <a:r>
              <a:rPr sz="1000" spc="-5" dirty="0">
                <a:latin typeface="Arial MT"/>
                <a:cs typeface="Arial MT"/>
              </a:rPr>
              <a:t>línea]. 2016. </a:t>
            </a:r>
            <a:r>
              <a:rPr sz="1000" dirty="0">
                <a:latin typeface="Arial MT"/>
                <a:cs typeface="Arial MT"/>
              </a:rPr>
              <a:t>[Consultado </a:t>
            </a:r>
            <a:r>
              <a:rPr sz="1000" spc="-5" dirty="0">
                <a:latin typeface="Arial MT"/>
                <a:cs typeface="Arial MT"/>
              </a:rPr>
              <a:t>el </a:t>
            </a:r>
            <a:r>
              <a:rPr sz="1000" spc="-10" dirty="0">
                <a:latin typeface="Arial MT"/>
                <a:cs typeface="Arial MT"/>
              </a:rPr>
              <a:t>15, abril, </a:t>
            </a:r>
            <a:r>
              <a:rPr sz="1000" dirty="0">
                <a:latin typeface="Arial MT"/>
                <a:cs typeface="Arial MT"/>
              </a:rPr>
              <a:t>2023]. 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Disponible	en	Internet:	&lt;HTTPS://search-ebscohost- </a:t>
            </a:r>
            <a:r>
              <a:rPr sz="1000" spc="-27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com.bibliotecavirtual.unad.edu.co/login.aspx?direct=true&amp;amp;db=edsdnp&amp;amp;AN=edsdnp.85905 </a:t>
            </a:r>
            <a:r>
              <a:rPr sz="100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50ART&amp;amp;lang=es&amp;amp;site=eds-live&amp;amp;scope=site&gt;.</a:t>
            </a:r>
            <a:r>
              <a:rPr sz="100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ISSN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2306-2495.</a:t>
            </a:r>
            <a:endParaRPr sz="1000">
              <a:latin typeface="Arial MT"/>
              <a:cs typeface="Arial MT"/>
            </a:endParaRPr>
          </a:p>
          <a:p>
            <a:pPr marL="50800" algn="just">
              <a:lnSpc>
                <a:spcPts val="1120"/>
              </a:lnSpc>
            </a:pPr>
            <a:r>
              <a:rPr sz="975" baseline="29914" dirty="0">
                <a:latin typeface="Arial MT"/>
                <a:cs typeface="Arial MT"/>
              </a:rPr>
              <a:t>22</a:t>
            </a:r>
            <a:r>
              <a:rPr sz="975" spc="67" baseline="29914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BALSECA-CHÁVEZ,</a:t>
            </a:r>
            <a:r>
              <a:rPr sz="1000" spc="-4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Fabián;</a:t>
            </a:r>
            <a:r>
              <a:rPr sz="1000" spc="-4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COLINA-VARGAS,</a:t>
            </a:r>
            <a:r>
              <a:rPr sz="1000" spc="-4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Alejandra</a:t>
            </a:r>
            <a:r>
              <a:rPr sz="1000" spc="-3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Mercedes</a:t>
            </a:r>
            <a:r>
              <a:rPr sz="1000" spc="-4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y</a:t>
            </a:r>
            <a:r>
              <a:rPr sz="1000" spc="-4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ESPINOZA-MINA,</a:t>
            </a:r>
            <a:r>
              <a:rPr sz="1000" spc="-4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Marcos</a:t>
            </a:r>
            <a:endParaRPr sz="1000">
              <a:latin typeface="Arial MT"/>
              <a:cs typeface="Arial MT"/>
            </a:endParaRPr>
          </a:p>
          <a:p>
            <a:pPr marL="50800" marR="44450" algn="just">
              <a:lnSpc>
                <a:spcPct val="95600"/>
              </a:lnSpc>
              <a:spcBef>
                <a:spcPts val="35"/>
              </a:spcBef>
            </a:pPr>
            <a:r>
              <a:rPr sz="1000" spc="-5" dirty="0">
                <a:latin typeface="Arial MT"/>
                <a:cs typeface="Arial MT"/>
              </a:rPr>
              <a:t>Antonio. Identificación </a:t>
            </a:r>
            <a:r>
              <a:rPr sz="1000" dirty="0">
                <a:latin typeface="Arial MT"/>
                <a:cs typeface="Arial MT"/>
              </a:rPr>
              <a:t>de </a:t>
            </a:r>
            <a:r>
              <a:rPr sz="1000" spc="-5" dirty="0">
                <a:latin typeface="Arial MT"/>
                <a:cs typeface="Arial MT"/>
              </a:rPr>
              <a:t>amenazas informáticas aplicando arquitecturas </a:t>
            </a:r>
            <a:r>
              <a:rPr sz="1000" spc="-15" dirty="0">
                <a:latin typeface="Arial MT"/>
                <a:cs typeface="Arial MT"/>
              </a:rPr>
              <a:t>de </a:t>
            </a:r>
            <a:r>
              <a:rPr sz="1000" spc="-5" dirty="0">
                <a:latin typeface="Arial MT"/>
                <a:cs typeface="Arial MT"/>
              </a:rPr>
              <a:t>Big </a:t>
            </a:r>
            <a:r>
              <a:rPr sz="1000" dirty="0">
                <a:latin typeface="Arial MT"/>
                <a:cs typeface="Arial MT"/>
              </a:rPr>
              <a:t>Data. </a:t>
            </a:r>
            <a:r>
              <a:rPr sz="1000" spc="-5" dirty="0">
                <a:latin typeface="Arial MT"/>
                <a:cs typeface="Arial MT"/>
              </a:rPr>
              <a:t>En: INNOVA </a:t>
            </a:r>
            <a:r>
              <a:rPr sz="1000" dirty="0">
                <a:latin typeface="Arial MT"/>
                <a:cs typeface="Arial MT"/>
              </a:rPr>
              <a:t> Research </a:t>
            </a:r>
            <a:r>
              <a:rPr sz="1000" spc="-5" dirty="0">
                <a:latin typeface="Arial MT"/>
                <a:cs typeface="Arial MT"/>
              </a:rPr>
              <a:t>Journal </a:t>
            </a:r>
            <a:r>
              <a:rPr sz="1000" spc="-10" dirty="0">
                <a:latin typeface="Arial MT"/>
                <a:cs typeface="Arial MT"/>
              </a:rPr>
              <a:t>[en </a:t>
            </a:r>
            <a:r>
              <a:rPr sz="1000" dirty="0">
                <a:latin typeface="Arial MT"/>
                <a:cs typeface="Arial MT"/>
              </a:rPr>
              <a:t>línea]. </a:t>
            </a:r>
            <a:r>
              <a:rPr sz="1000" spc="-10" dirty="0">
                <a:latin typeface="Arial MT"/>
                <a:cs typeface="Arial MT"/>
              </a:rPr>
              <a:t>25, </a:t>
            </a:r>
            <a:r>
              <a:rPr sz="1000" spc="-5" dirty="0">
                <a:latin typeface="Arial MT"/>
                <a:cs typeface="Arial MT"/>
              </a:rPr>
              <a:t>noviembre, 2021. </a:t>
            </a:r>
            <a:r>
              <a:rPr sz="1000" dirty="0">
                <a:latin typeface="Arial MT"/>
                <a:cs typeface="Arial MT"/>
              </a:rPr>
              <a:t>vol. 6, no. 3.2 </a:t>
            </a:r>
            <a:r>
              <a:rPr sz="1000" spc="-5" dirty="0">
                <a:latin typeface="Arial MT"/>
                <a:cs typeface="Arial MT"/>
              </a:rPr>
              <a:t>[consultado el </a:t>
            </a:r>
            <a:r>
              <a:rPr sz="1000" dirty="0">
                <a:latin typeface="Arial MT"/>
                <a:cs typeface="Arial MT"/>
              </a:rPr>
              <a:t>15, </a:t>
            </a:r>
            <a:r>
              <a:rPr sz="1000" spc="-5" dirty="0">
                <a:latin typeface="Arial MT"/>
                <a:cs typeface="Arial MT"/>
              </a:rPr>
              <a:t>abril, </a:t>
            </a:r>
            <a:r>
              <a:rPr sz="1000" dirty="0">
                <a:latin typeface="Arial MT"/>
                <a:cs typeface="Arial MT"/>
              </a:rPr>
              <a:t>2023], </a:t>
            </a:r>
            <a:r>
              <a:rPr sz="1000" spc="-10" dirty="0">
                <a:latin typeface="Arial MT"/>
                <a:cs typeface="Arial MT"/>
              </a:rPr>
              <a:t>p. </a:t>
            </a:r>
            <a:r>
              <a:rPr sz="1000" spc="-5" dirty="0">
                <a:latin typeface="Arial MT"/>
                <a:cs typeface="Arial MT"/>
              </a:rPr>
              <a:t> 141-167.</a:t>
            </a:r>
            <a:r>
              <a:rPr sz="100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Disponible</a:t>
            </a:r>
            <a:r>
              <a:rPr sz="100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en</a:t>
            </a:r>
            <a:r>
              <a:rPr sz="100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Internet:</a:t>
            </a:r>
            <a:r>
              <a:rPr sz="100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&lt;HTTPS://doi.org/10.33890/innova.v6.n3.2.2021.1860&gt;.</a:t>
            </a:r>
            <a:r>
              <a:rPr sz="100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ISSN </a:t>
            </a:r>
            <a:r>
              <a:rPr sz="100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2477-9024.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5" dirty="0"/>
              <a:t>28</a:t>
            </a:fld>
            <a:endParaRPr spc="-5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64233" y="1056893"/>
            <a:ext cx="5763260" cy="3363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6200">
              <a:lnSpc>
                <a:spcPct val="100000"/>
              </a:lnSpc>
              <a:spcBef>
                <a:spcPts val="100"/>
              </a:spcBef>
              <a:tabLst>
                <a:tab pos="441959" algn="l"/>
              </a:tabLst>
            </a:pPr>
            <a:r>
              <a:rPr sz="1200" b="1" spc="-5" dirty="0">
                <a:latin typeface="Arial"/>
                <a:cs typeface="Arial"/>
              </a:rPr>
              <a:t>4.7	</a:t>
            </a:r>
            <a:r>
              <a:rPr sz="1200" b="1" spc="-10" dirty="0">
                <a:latin typeface="Arial"/>
                <a:cs typeface="Arial"/>
              </a:rPr>
              <a:t>MARCO</a:t>
            </a:r>
            <a:r>
              <a:rPr sz="1200" b="1" spc="-5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LEGAL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00">
              <a:latin typeface="Arial"/>
              <a:cs typeface="Arial"/>
            </a:endParaRPr>
          </a:p>
          <a:p>
            <a:pPr marL="76200" marR="74930" algn="just">
              <a:lnSpc>
                <a:spcPts val="1380"/>
              </a:lnSpc>
            </a:pPr>
            <a:r>
              <a:rPr sz="1200" spc="-10" dirty="0">
                <a:latin typeface="Arial MT"/>
                <a:cs typeface="Arial MT"/>
              </a:rPr>
              <a:t>La </a:t>
            </a:r>
            <a:r>
              <a:rPr sz="1200" spc="-5" dirty="0">
                <a:latin typeface="Arial MT"/>
                <a:cs typeface="Arial MT"/>
              </a:rPr>
              <a:t>implementación del sistema </a:t>
            </a:r>
            <a:r>
              <a:rPr sz="120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monitoreo </a:t>
            </a:r>
            <a:r>
              <a:rPr sz="120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eventos debe estar sujeto a </a:t>
            </a:r>
            <a:r>
              <a:rPr sz="1200" spc="-10" dirty="0">
                <a:latin typeface="Arial MT"/>
                <a:cs typeface="Arial MT"/>
              </a:rPr>
              <a:t>las 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siguientes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leyes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y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normativas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colombianas: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200">
              <a:latin typeface="Arial MT"/>
              <a:cs typeface="Arial MT"/>
            </a:endParaRPr>
          </a:p>
          <a:p>
            <a:pPr marL="76200" marR="68580" algn="just">
              <a:lnSpc>
                <a:spcPts val="1380"/>
              </a:lnSpc>
              <a:spcBef>
                <a:spcPts val="5"/>
              </a:spcBef>
            </a:pPr>
            <a:r>
              <a:rPr sz="1200" spc="-10" dirty="0">
                <a:latin typeface="Arial MT"/>
                <a:cs typeface="Arial MT"/>
              </a:rPr>
              <a:t>Ley </a:t>
            </a:r>
            <a:r>
              <a:rPr sz="1200" spc="-5" dirty="0">
                <a:latin typeface="Arial MT"/>
                <a:cs typeface="Arial MT"/>
              </a:rPr>
              <a:t>1581 </a:t>
            </a:r>
            <a:r>
              <a:rPr sz="120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2012 </a:t>
            </a:r>
            <a:r>
              <a:rPr sz="1200" dirty="0">
                <a:latin typeface="Arial MT"/>
                <a:cs typeface="Arial MT"/>
              </a:rPr>
              <a:t>Protección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dirty="0">
                <a:latin typeface="Arial MT"/>
                <a:cs typeface="Arial MT"/>
              </a:rPr>
              <a:t>Datos </a:t>
            </a:r>
            <a:r>
              <a:rPr sz="1200" spc="-5" dirty="0">
                <a:latin typeface="Arial MT"/>
                <a:cs typeface="Arial MT"/>
              </a:rPr>
              <a:t>Personales</a:t>
            </a:r>
            <a:r>
              <a:rPr sz="1200" spc="-7" baseline="27777" dirty="0">
                <a:latin typeface="Arial MT"/>
                <a:cs typeface="Arial MT"/>
                <a:hlinkClick r:id="rId2" action="ppaction://hlinksldjump"/>
              </a:rPr>
              <a:t>23</a:t>
            </a:r>
            <a:r>
              <a:rPr sz="1200" spc="-5" dirty="0">
                <a:latin typeface="Arial MT"/>
                <a:cs typeface="Arial MT"/>
              </a:rPr>
              <a:t>: </a:t>
            </a:r>
            <a:r>
              <a:rPr sz="1200" dirty="0">
                <a:latin typeface="Arial MT"/>
                <a:cs typeface="Arial MT"/>
              </a:rPr>
              <a:t>Esta </a:t>
            </a:r>
            <a:r>
              <a:rPr sz="1200" spc="-10" dirty="0">
                <a:latin typeface="Arial MT"/>
                <a:cs typeface="Arial MT"/>
              </a:rPr>
              <a:t>ley </a:t>
            </a:r>
            <a:r>
              <a:rPr sz="1200" spc="-5" dirty="0">
                <a:latin typeface="Arial MT"/>
                <a:cs typeface="Arial MT"/>
              </a:rPr>
              <a:t>establece una serie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reglas </a:t>
            </a:r>
            <a:r>
              <a:rPr sz="1200" dirty="0">
                <a:latin typeface="Arial MT"/>
                <a:cs typeface="Arial MT"/>
              </a:rPr>
              <a:t>y </a:t>
            </a:r>
            <a:r>
              <a:rPr sz="1200" spc="-10" dirty="0">
                <a:latin typeface="Arial MT"/>
                <a:cs typeface="Arial MT"/>
              </a:rPr>
              <a:t>normas </a:t>
            </a:r>
            <a:r>
              <a:rPr sz="1200" spc="-5" dirty="0">
                <a:latin typeface="Arial MT"/>
                <a:cs typeface="Arial MT"/>
              </a:rPr>
              <a:t>para </a:t>
            </a:r>
            <a:r>
              <a:rPr sz="1200" spc="-10" dirty="0">
                <a:latin typeface="Arial MT"/>
                <a:cs typeface="Arial MT"/>
              </a:rPr>
              <a:t>la </a:t>
            </a:r>
            <a:r>
              <a:rPr sz="1200" spc="-5" dirty="0">
                <a:latin typeface="Arial MT"/>
                <a:cs typeface="Arial MT"/>
              </a:rPr>
              <a:t>manipulación </a:t>
            </a:r>
            <a:r>
              <a:rPr sz="1200" dirty="0">
                <a:latin typeface="Arial MT"/>
                <a:cs typeface="Arial MT"/>
              </a:rPr>
              <a:t>y </a:t>
            </a:r>
            <a:r>
              <a:rPr sz="1200" spc="-5" dirty="0">
                <a:latin typeface="Arial MT"/>
                <a:cs typeface="Arial MT"/>
              </a:rPr>
              <a:t>protección </a:t>
            </a:r>
            <a:r>
              <a:rPr sz="1200" spc="-10" dirty="0">
                <a:latin typeface="Arial MT"/>
                <a:cs typeface="Arial MT"/>
              </a:rPr>
              <a:t>de los </a:t>
            </a:r>
            <a:r>
              <a:rPr sz="1200" spc="-5" dirty="0">
                <a:latin typeface="Arial MT"/>
                <a:cs typeface="Arial MT"/>
              </a:rPr>
              <a:t>datos personales. Por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lo </a:t>
            </a:r>
            <a:r>
              <a:rPr sz="1200" spc="-5" dirty="0">
                <a:latin typeface="Arial MT"/>
                <a:cs typeface="Arial MT"/>
              </a:rPr>
              <a:t>tanto, </a:t>
            </a:r>
            <a:r>
              <a:rPr sz="1200" spc="-10" dirty="0">
                <a:latin typeface="Arial MT"/>
                <a:cs typeface="Arial MT"/>
              </a:rPr>
              <a:t>es </a:t>
            </a:r>
            <a:r>
              <a:rPr sz="1200" spc="-5" dirty="0">
                <a:latin typeface="Arial MT"/>
                <a:cs typeface="Arial MT"/>
              </a:rPr>
              <a:t>importante asegurarse que </a:t>
            </a:r>
            <a:r>
              <a:rPr sz="1200" spc="-10" dirty="0">
                <a:latin typeface="Arial MT"/>
                <a:cs typeface="Arial MT"/>
              </a:rPr>
              <a:t>la </a:t>
            </a:r>
            <a:r>
              <a:rPr sz="1200" spc="-5" dirty="0">
                <a:latin typeface="Arial MT"/>
                <a:cs typeface="Arial MT"/>
              </a:rPr>
              <a:t>implementación del </a:t>
            </a:r>
            <a:r>
              <a:rPr sz="1200" dirty="0">
                <a:latin typeface="Arial MT"/>
                <a:cs typeface="Arial MT"/>
              </a:rPr>
              <a:t>SIEM </a:t>
            </a:r>
            <a:r>
              <a:rPr sz="1200" spc="-5" dirty="0">
                <a:latin typeface="Arial MT"/>
                <a:cs typeface="Arial MT"/>
              </a:rPr>
              <a:t>cumpla con las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regulaciones correspondientes </a:t>
            </a:r>
            <a:r>
              <a:rPr sz="1200" dirty="0">
                <a:latin typeface="Arial MT"/>
                <a:cs typeface="Arial MT"/>
              </a:rPr>
              <a:t>y </a:t>
            </a:r>
            <a:r>
              <a:rPr sz="1200" spc="-10" dirty="0">
                <a:latin typeface="Arial MT"/>
                <a:cs typeface="Arial MT"/>
              </a:rPr>
              <a:t>que </a:t>
            </a:r>
            <a:r>
              <a:rPr sz="1200" spc="-5" dirty="0">
                <a:latin typeface="Arial MT"/>
                <a:cs typeface="Arial MT"/>
              </a:rPr>
              <a:t>los </a:t>
            </a:r>
            <a:r>
              <a:rPr sz="1200" spc="-10" dirty="0">
                <a:latin typeface="Arial MT"/>
                <a:cs typeface="Arial MT"/>
              </a:rPr>
              <a:t>datos </a:t>
            </a:r>
            <a:r>
              <a:rPr sz="1200" spc="-5" dirty="0">
                <a:latin typeface="Arial MT"/>
                <a:cs typeface="Arial MT"/>
              </a:rPr>
              <a:t>personales </a:t>
            </a:r>
            <a:r>
              <a:rPr sz="1200" spc="-10" dirty="0">
                <a:latin typeface="Arial MT"/>
                <a:cs typeface="Arial MT"/>
              </a:rPr>
              <a:t>de los </a:t>
            </a:r>
            <a:r>
              <a:rPr sz="1200" spc="-5" dirty="0">
                <a:latin typeface="Arial MT"/>
                <a:cs typeface="Arial MT"/>
              </a:rPr>
              <a:t>empleados </a:t>
            </a:r>
            <a:r>
              <a:rPr sz="1200" spc="-10" dirty="0">
                <a:latin typeface="Arial MT"/>
                <a:cs typeface="Arial MT"/>
              </a:rPr>
              <a:t>sean </a:t>
            </a:r>
            <a:r>
              <a:rPr sz="1200" spc="-5" dirty="0">
                <a:latin typeface="Arial MT"/>
                <a:cs typeface="Arial MT"/>
              </a:rPr>
              <a:t> tratados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</a:t>
            </a:r>
            <a:r>
              <a:rPr sz="1200" spc="-5" dirty="0">
                <a:latin typeface="Arial MT"/>
                <a:cs typeface="Arial MT"/>
              </a:rPr>
              <a:t> manera adecuada.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200">
              <a:latin typeface="Arial MT"/>
              <a:cs typeface="Arial MT"/>
            </a:endParaRPr>
          </a:p>
          <a:p>
            <a:pPr marL="76200" marR="67945" algn="just">
              <a:lnSpc>
                <a:spcPts val="1380"/>
              </a:lnSpc>
            </a:pPr>
            <a:r>
              <a:rPr sz="1200" spc="-10" dirty="0">
                <a:latin typeface="Arial MT"/>
                <a:cs typeface="Arial MT"/>
              </a:rPr>
              <a:t>Ley </a:t>
            </a:r>
            <a:r>
              <a:rPr sz="1200" spc="-5" dirty="0">
                <a:latin typeface="Arial MT"/>
                <a:cs typeface="Arial MT"/>
              </a:rPr>
              <a:t>1273 </a:t>
            </a:r>
            <a:r>
              <a:rPr sz="1200" spc="-10" dirty="0">
                <a:latin typeface="Arial MT"/>
                <a:cs typeface="Arial MT"/>
              </a:rPr>
              <a:t>de 2009 </a:t>
            </a:r>
            <a:r>
              <a:rPr sz="1200" spc="-5" dirty="0">
                <a:latin typeface="Arial MT"/>
                <a:cs typeface="Arial MT"/>
              </a:rPr>
              <a:t>Delitos Informáticos</a:t>
            </a:r>
            <a:r>
              <a:rPr sz="1200" spc="-7" baseline="27777" dirty="0">
                <a:latin typeface="Arial MT"/>
                <a:cs typeface="Arial MT"/>
                <a:hlinkClick r:id="rId2" action="ppaction://hlinksldjump"/>
              </a:rPr>
              <a:t>24</a:t>
            </a:r>
            <a:r>
              <a:rPr sz="1200" spc="-5" dirty="0">
                <a:latin typeface="Arial MT"/>
                <a:cs typeface="Arial MT"/>
              </a:rPr>
              <a:t>: </a:t>
            </a:r>
            <a:r>
              <a:rPr sz="1200" dirty="0">
                <a:latin typeface="Arial MT"/>
                <a:cs typeface="Arial MT"/>
              </a:rPr>
              <a:t>Esta </a:t>
            </a:r>
            <a:r>
              <a:rPr sz="1200" spc="-10" dirty="0">
                <a:latin typeface="Arial MT"/>
                <a:cs typeface="Arial MT"/>
              </a:rPr>
              <a:t>ley define los </a:t>
            </a:r>
            <a:r>
              <a:rPr sz="1200" spc="-5" dirty="0">
                <a:latin typeface="Arial MT"/>
                <a:cs typeface="Arial MT"/>
              </a:rPr>
              <a:t>delitos informáticos </a:t>
            </a:r>
            <a:r>
              <a:rPr sz="1200" dirty="0">
                <a:latin typeface="Arial MT"/>
                <a:cs typeface="Arial MT"/>
              </a:rPr>
              <a:t>y 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las </a:t>
            </a:r>
            <a:r>
              <a:rPr sz="1200" spc="-5" dirty="0">
                <a:latin typeface="Arial MT"/>
                <a:cs typeface="Arial MT"/>
              </a:rPr>
              <a:t>sanciones correspondientes. </a:t>
            </a:r>
            <a:r>
              <a:rPr sz="1200" dirty="0">
                <a:latin typeface="Arial MT"/>
                <a:cs typeface="Arial MT"/>
              </a:rPr>
              <a:t>Es </a:t>
            </a:r>
            <a:r>
              <a:rPr sz="1200" spc="-5" dirty="0">
                <a:latin typeface="Arial MT"/>
                <a:cs typeface="Arial MT"/>
              </a:rPr>
              <a:t>necesario que esto se tenga </a:t>
            </a:r>
            <a:r>
              <a:rPr sz="1200" spc="-10" dirty="0">
                <a:latin typeface="Arial MT"/>
                <a:cs typeface="Arial MT"/>
              </a:rPr>
              <a:t>en </a:t>
            </a:r>
            <a:r>
              <a:rPr sz="1200" dirty="0">
                <a:latin typeface="Arial MT"/>
                <a:cs typeface="Arial MT"/>
              </a:rPr>
              <a:t>cuenta </a:t>
            </a:r>
            <a:r>
              <a:rPr sz="1200" spc="-5" dirty="0">
                <a:latin typeface="Arial MT"/>
                <a:cs typeface="Arial MT"/>
              </a:rPr>
              <a:t>paran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catalogar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las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amenazas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y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poder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actuar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manera</a:t>
            </a:r>
            <a:r>
              <a:rPr sz="1200" spc="-5" dirty="0">
                <a:latin typeface="Arial MT"/>
                <a:cs typeface="Arial MT"/>
              </a:rPr>
              <a:t> efectiva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ante </a:t>
            </a:r>
            <a:r>
              <a:rPr sz="1200" spc="-10" dirty="0">
                <a:latin typeface="Arial MT"/>
                <a:cs typeface="Arial MT"/>
              </a:rPr>
              <a:t>es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eventualidades.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200">
              <a:latin typeface="Arial MT"/>
              <a:cs typeface="Arial MT"/>
            </a:endParaRPr>
          </a:p>
          <a:p>
            <a:pPr marL="76200" marR="66675" algn="just">
              <a:lnSpc>
                <a:spcPts val="1380"/>
              </a:lnSpc>
            </a:pPr>
            <a:r>
              <a:rPr sz="1200" spc="-5" dirty="0">
                <a:latin typeface="Arial MT"/>
                <a:cs typeface="Arial MT"/>
              </a:rPr>
              <a:t>Resolución 2734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2013 Estándares</a:t>
            </a:r>
            <a:r>
              <a:rPr sz="1200" spc="32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Seguridad </a:t>
            </a:r>
            <a:r>
              <a:rPr sz="1200" spc="-10" dirty="0">
                <a:latin typeface="Arial MT"/>
                <a:cs typeface="Arial MT"/>
              </a:rPr>
              <a:t>de la </a:t>
            </a:r>
            <a:r>
              <a:rPr sz="1200" spc="-5" dirty="0">
                <a:latin typeface="Arial MT"/>
                <a:cs typeface="Arial MT"/>
              </a:rPr>
              <a:t>Información: </a:t>
            </a:r>
            <a:r>
              <a:rPr sz="1200" spc="5" dirty="0">
                <a:latin typeface="Arial MT"/>
                <a:cs typeface="Arial MT"/>
              </a:rPr>
              <a:t>El </a:t>
            </a:r>
            <a:r>
              <a:rPr sz="1200" spc="-5" dirty="0">
                <a:latin typeface="Arial MT"/>
                <a:cs typeface="Arial MT"/>
              </a:rPr>
              <a:t>sistema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monitoreo debe cumplir con </a:t>
            </a:r>
            <a:r>
              <a:rPr sz="1200" spc="-10" dirty="0">
                <a:latin typeface="Arial MT"/>
                <a:cs typeface="Arial MT"/>
              </a:rPr>
              <a:t>las </a:t>
            </a:r>
            <a:r>
              <a:rPr sz="1200" spc="-5" dirty="0">
                <a:latin typeface="Arial MT"/>
                <a:cs typeface="Arial MT"/>
              </a:rPr>
              <a:t>regulaciones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seguridad establecidas </a:t>
            </a:r>
            <a:r>
              <a:rPr sz="1200" spc="-10" dirty="0">
                <a:latin typeface="Arial MT"/>
                <a:cs typeface="Arial MT"/>
              </a:rPr>
              <a:t>en la 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compañía.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440561" y="8030845"/>
            <a:ext cx="1829435" cy="7620"/>
          </a:xfrm>
          <a:custGeom>
            <a:avLst/>
            <a:gdLst/>
            <a:ahLst/>
            <a:cxnLst/>
            <a:rect l="l" t="t" r="r" b="b"/>
            <a:pathLst>
              <a:path w="1829435" h="7620">
                <a:moveTo>
                  <a:pt x="1829435" y="0"/>
                </a:moveTo>
                <a:lnTo>
                  <a:pt x="0" y="0"/>
                </a:lnTo>
                <a:lnTo>
                  <a:pt x="0" y="7619"/>
                </a:lnTo>
                <a:lnTo>
                  <a:pt x="1829435" y="7619"/>
                </a:lnTo>
                <a:lnTo>
                  <a:pt x="182943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402333" y="8084184"/>
            <a:ext cx="5685155" cy="9074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ts val="1170"/>
              </a:lnSpc>
              <a:spcBef>
                <a:spcPts val="100"/>
              </a:spcBef>
            </a:pPr>
            <a:r>
              <a:rPr sz="975" baseline="29914" dirty="0">
                <a:latin typeface="Arial MT"/>
                <a:cs typeface="Arial MT"/>
              </a:rPr>
              <a:t>23</a:t>
            </a:r>
            <a:r>
              <a:rPr sz="975" spc="202" baseline="29914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EL</a:t>
            </a:r>
            <a:r>
              <a:rPr sz="1000" spc="5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CONGRESO</a:t>
            </a:r>
            <a:r>
              <a:rPr sz="1000" spc="4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DE</a:t>
            </a:r>
            <a:r>
              <a:rPr sz="1000" spc="4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COLOMBIA.</a:t>
            </a:r>
            <a:r>
              <a:rPr sz="1000" spc="3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Ley</a:t>
            </a:r>
            <a:r>
              <a:rPr sz="1000" spc="4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LEY</a:t>
            </a:r>
            <a:r>
              <a:rPr sz="1000" spc="4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ESTATUTARIA</a:t>
            </a:r>
            <a:r>
              <a:rPr sz="1000" spc="3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1581</a:t>
            </a:r>
            <a:r>
              <a:rPr sz="1000" spc="3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DE</a:t>
            </a:r>
            <a:r>
              <a:rPr sz="1000" spc="3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2012</a:t>
            </a:r>
            <a:r>
              <a:rPr sz="1000" spc="3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[en</a:t>
            </a:r>
            <a:r>
              <a:rPr sz="1000" spc="3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línea].</a:t>
            </a:r>
            <a:r>
              <a:rPr sz="1000" spc="2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(7,</a:t>
            </a:r>
            <a:r>
              <a:rPr sz="1000" spc="3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octubre,</a:t>
            </a:r>
            <a:endParaRPr sz="1000">
              <a:latin typeface="Arial MT"/>
              <a:cs typeface="Arial MT"/>
            </a:endParaRPr>
          </a:p>
          <a:p>
            <a:pPr marL="38100">
              <a:lnSpc>
                <a:spcPts val="1150"/>
              </a:lnSpc>
            </a:pPr>
            <a:r>
              <a:rPr sz="1000" spc="-5" dirty="0">
                <a:latin typeface="Arial MT"/>
                <a:cs typeface="Arial MT"/>
              </a:rPr>
              <a:t>2012)</a:t>
            </a:r>
            <a:r>
              <a:rPr sz="1000" spc="19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[consultado</a:t>
            </a:r>
            <a:r>
              <a:rPr sz="1000" spc="21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el</a:t>
            </a:r>
            <a:r>
              <a:rPr sz="1000" spc="18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14,</a:t>
            </a:r>
            <a:r>
              <a:rPr sz="1000" spc="19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mayo,</a:t>
            </a:r>
            <a:r>
              <a:rPr sz="1000" spc="19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2023].</a:t>
            </a:r>
            <a:r>
              <a:rPr sz="1000" spc="21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Protección</a:t>
            </a:r>
            <a:r>
              <a:rPr sz="1000" spc="21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de</a:t>
            </a:r>
            <a:r>
              <a:rPr sz="1000" spc="19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Datos</a:t>
            </a:r>
            <a:r>
              <a:rPr sz="1000" spc="204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Personales.</a:t>
            </a:r>
            <a:r>
              <a:rPr sz="1000" spc="19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Disponible</a:t>
            </a:r>
            <a:r>
              <a:rPr sz="1000" spc="19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en</a:t>
            </a:r>
            <a:r>
              <a:rPr sz="1000" spc="19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Internet:</a:t>
            </a:r>
            <a:endParaRPr sz="1000">
              <a:latin typeface="Arial MT"/>
              <a:cs typeface="Arial MT"/>
            </a:endParaRPr>
          </a:p>
          <a:p>
            <a:pPr marL="38100">
              <a:lnSpc>
                <a:spcPts val="1150"/>
              </a:lnSpc>
            </a:pPr>
            <a:r>
              <a:rPr sz="1000" spc="-5" dirty="0">
                <a:latin typeface="Arial MT"/>
                <a:cs typeface="Arial MT"/>
              </a:rPr>
              <a:t>&lt;HTTPS:/</a:t>
            </a:r>
            <a:r>
              <a:rPr sz="1000" spc="-5" dirty="0">
                <a:latin typeface="Arial MT"/>
                <a:cs typeface="Arial MT"/>
                <a:hlinkClick r:id="rId3"/>
              </a:rPr>
              <a:t>/www.f</a:t>
            </a:r>
            <a:r>
              <a:rPr sz="1000" spc="-5" dirty="0">
                <a:latin typeface="Arial MT"/>
                <a:cs typeface="Arial MT"/>
              </a:rPr>
              <a:t>u</a:t>
            </a:r>
            <a:r>
              <a:rPr sz="1000" spc="-5" dirty="0">
                <a:latin typeface="Arial MT"/>
                <a:cs typeface="Arial MT"/>
                <a:hlinkClick r:id="rId3"/>
              </a:rPr>
              <a:t>ncionpublica.gov.co/eva/gestornormativo/norma.php?i=49981</a:t>
            </a:r>
            <a:r>
              <a:rPr sz="1000" spc="-5" dirty="0">
                <a:latin typeface="Arial MT"/>
                <a:cs typeface="Arial MT"/>
              </a:rPr>
              <a:t>&gt;.</a:t>
            </a:r>
            <a:endParaRPr sz="1000">
              <a:latin typeface="Arial MT"/>
              <a:cs typeface="Arial MT"/>
            </a:endParaRPr>
          </a:p>
          <a:p>
            <a:pPr marL="38100" marR="31115">
              <a:lnSpc>
                <a:spcPts val="1160"/>
              </a:lnSpc>
              <a:spcBef>
                <a:spcPts val="40"/>
              </a:spcBef>
              <a:tabLst>
                <a:tab pos="512445" algn="l"/>
                <a:tab pos="991869" algn="l"/>
                <a:tab pos="1702435" algn="l"/>
                <a:tab pos="1971039" algn="l"/>
                <a:tab pos="2976245" algn="l"/>
                <a:tab pos="3435350" algn="l"/>
              </a:tabLst>
            </a:pPr>
            <a:r>
              <a:rPr sz="975" baseline="29914" dirty="0">
                <a:latin typeface="Arial MT"/>
                <a:cs typeface="Arial MT"/>
              </a:rPr>
              <a:t>24</a:t>
            </a:r>
            <a:r>
              <a:rPr sz="975" spc="60" baseline="29914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EL</a:t>
            </a:r>
            <a:r>
              <a:rPr sz="1000" spc="12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CONGRESO</a:t>
            </a:r>
            <a:r>
              <a:rPr sz="1000" spc="13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DE</a:t>
            </a:r>
            <a:r>
              <a:rPr sz="1000" spc="114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COLOMBIA.</a:t>
            </a:r>
            <a:r>
              <a:rPr sz="1000" spc="13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Ley</a:t>
            </a:r>
            <a:r>
              <a:rPr sz="1000" spc="12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LEY</a:t>
            </a:r>
            <a:r>
              <a:rPr sz="1000" spc="14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1273</a:t>
            </a:r>
            <a:r>
              <a:rPr sz="1000" spc="13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DE</a:t>
            </a:r>
            <a:r>
              <a:rPr sz="1000" spc="114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2009.</a:t>
            </a:r>
            <a:r>
              <a:rPr sz="1000" spc="11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(5,</a:t>
            </a:r>
            <a:r>
              <a:rPr sz="1000" spc="12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enero,</a:t>
            </a:r>
            <a:r>
              <a:rPr sz="1000" spc="13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2009)</a:t>
            </a:r>
            <a:r>
              <a:rPr sz="1000" spc="13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[consultado</a:t>
            </a:r>
            <a:r>
              <a:rPr sz="1000" spc="11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el</a:t>
            </a:r>
            <a:r>
              <a:rPr sz="1000" spc="12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14, </a:t>
            </a:r>
            <a:r>
              <a:rPr sz="1000" spc="-26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mayo,	</a:t>
            </a:r>
            <a:r>
              <a:rPr sz="1000" spc="-5" dirty="0">
                <a:latin typeface="Arial MT"/>
                <a:cs typeface="Arial MT"/>
              </a:rPr>
              <a:t>2023].	protección	de	la</a:t>
            </a:r>
            <a:r>
              <a:rPr sz="1000" spc="71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información	</a:t>
            </a:r>
            <a:r>
              <a:rPr sz="1000" dirty="0">
                <a:latin typeface="Arial MT"/>
                <a:cs typeface="Arial MT"/>
              </a:rPr>
              <a:t>y  </a:t>
            </a:r>
            <a:r>
              <a:rPr sz="1000" spc="17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de	los</a:t>
            </a:r>
            <a:r>
              <a:rPr sz="1000" spc="16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datos.</a:t>
            </a:r>
            <a:r>
              <a:rPr sz="1000" spc="15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Disponible</a:t>
            </a:r>
            <a:r>
              <a:rPr sz="1000" spc="16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en</a:t>
            </a:r>
            <a:r>
              <a:rPr sz="1000" spc="16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Internet:</a:t>
            </a:r>
            <a:endParaRPr sz="1000">
              <a:latin typeface="Arial MT"/>
              <a:cs typeface="Arial MT"/>
            </a:endParaRPr>
          </a:p>
          <a:p>
            <a:pPr marL="38100">
              <a:lnSpc>
                <a:spcPts val="1105"/>
              </a:lnSpc>
            </a:pPr>
            <a:r>
              <a:rPr sz="1000" spc="-5" dirty="0">
                <a:latin typeface="Arial MT"/>
                <a:cs typeface="Arial MT"/>
              </a:rPr>
              <a:t>&lt;HTTPS:/</a:t>
            </a:r>
            <a:r>
              <a:rPr sz="1000" spc="-5" dirty="0">
                <a:latin typeface="Arial MT"/>
                <a:cs typeface="Arial MT"/>
                <a:hlinkClick r:id="rId4"/>
              </a:rPr>
              <a:t>/www.sic.g</a:t>
            </a:r>
            <a:r>
              <a:rPr sz="1000" spc="-5" dirty="0">
                <a:latin typeface="Arial MT"/>
                <a:cs typeface="Arial MT"/>
              </a:rPr>
              <a:t>o</a:t>
            </a:r>
            <a:r>
              <a:rPr sz="1000" spc="-5" dirty="0">
                <a:latin typeface="Arial MT"/>
                <a:cs typeface="Arial MT"/>
                <a:hlinkClick r:id="rId4"/>
              </a:rPr>
              <a:t>v.co/recursos_user/documentos/normatividad/Ley_1273_2009.pdf&gt;.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5" dirty="0"/>
              <a:t>29</a:t>
            </a:fld>
            <a:endParaRPr spc="-5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819903" y="1056893"/>
            <a:ext cx="17373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 MT"/>
                <a:cs typeface="Arial MT"/>
              </a:rPr>
              <a:t>NOTA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ACEPTACIÒN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428490" y="1763014"/>
            <a:ext cx="2515870" cy="10160"/>
          </a:xfrm>
          <a:custGeom>
            <a:avLst/>
            <a:gdLst/>
            <a:ahLst/>
            <a:cxnLst/>
            <a:rect l="l" t="t" r="r" b="b"/>
            <a:pathLst>
              <a:path w="2515870" h="10160">
                <a:moveTo>
                  <a:pt x="2515616" y="0"/>
                </a:moveTo>
                <a:lnTo>
                  <a:pt x="0" y="0"/>
                </a:lnTo>
                <a:lnTo>
                  <a:pt x="0" y="10159"/>
                </a:lnTo>
                <a:lnTo>
                  <a:pt x="2515616" y="10159"/>
                </a:lnTo>
                <a:lnTo>
                  <a:pt x="251561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28490" y="2027555"/>
            <a:ext cx="2515870" cy="10160"/>
          </a:xfrm>
          <a:custGeom>
            <a:avLst/>
            <a:gdLst/>
            <a:ahLst/>
            <a:cxnLst/>
            <a:rect l="l" t="t" r="r" b="b"/>
            <a:pathLst>
              <a:path w="2515870" h="10160">
                <a:moveTo>
                  <a:pt x="2515616" y="0"/>
                </a:moveTo>
                <a:lnTo>
                  <a:pt x="0" y="0"/>
                </a:lnTo>
                <a:lnTo>
                  <a:pt x="0" y="10159"/>
                </a:lnTo>
                <a:lnTo>
                  <a:pt x="2515616" y="10159"/>
                </a:lnTo>
                <a:lnTo>
                  <a:pt x="251561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428490" y="2289175"/>
            <a:ext cx="2515870" cy="10160"/>
          </a:xfrm>
          <a:custGeom>
            <a:avLst/>
            <a:gdLst/>
            <a:ahLst/>
            <a:cxnLst/>
            <a:rect l="l" t="t" r="r" b="b"/>
            <a:pathLst>
              <a:path w="2515870" h="10160">
                <a:moveTo>
                  <a:pt x="2515616" y="0"/>
                </a:moveTo>
                <a:lnTo>
                  <a:pt x="0" y="0"/>
                </a:lnTo>
                <a:lnTo>
                  <a:pt x="0" y="10159"/>
                </a:lnTo>
                <a:lnTo>
                  <a:pt x="2515616" y="10159"/>
                </a:lnTo>
                <a:lnTo>
                  <a:pt x="251561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428490" y="2553335"/>
            <a:ext cx="2515870" cy="10160"/>
          </a:xfrm>
          <a:custGeom>
            <a:avLst/>
            <a:gdLst/>
            <a:ahLst/>
            <a:cxnLst/>
            <a:rect l="l" t="t" r="r" b="b"/>
            <a:pathLst>
              <a:path w="2515870" h="10160">
                <a:moveTo>
                  <a:pt x="2515616" y="0"/>
                </a:moveTo>
                <a:lnTo>
                  <a:pt x="0" y="0"/>
                </a:lnTo>
                <a:lnTo>
                  <a:pt x="0" y="10159"/>
                </a:lnTo>
                <a:lnTo>
                  <a:pt x="2515616" y="10159"/>
                </a:lnTo>
                <a:lnTo>
                  <a:pt x="251561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428490" y="2814955"/>
            <a:ext cx="2515870" cy="10160"/>
          </a:xfrm>
          <a:custGeom>
            <a:avLst/>
            <a:gdLst/>
            <a:ahLst/>
            <a:cxnLst/>
            <a:rect l="l" t="t" r="r" b="b"/>
            <a:pathLst>
              <a:path w="2515870" h="10160">
                <a:moveTo>
                  <a:pt x="2515616" y="0"/>
                </a:moveTo>
                <a:lnTo>
                  <a:pt x="0" y="0"/>
                </a:lnTo>
                <a:lnTo>
                  <a:pt x="0" y="10159"/>
                </a:lnTo>
                <a:lnTo>
                  <a:pt x="2515616" y="10159"/>
                </a:lnTo>
                <a:lnTo>
                  <a:pt x="251561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428490" y="3079114"/>
            <a:ext cx="2515870" cy="10160"/>
          </a:xfrm>
          <a:custGeom>
            <a:avLst/>
            <a:gdLst/>
            <a:ahLst/>
            <a:cxnLst/>
            <a:rect l="l" t="t" r="r" b="b"/>
            <a:pathLst>
              <a:path w="2515870" h="10160">
                <a:moveTo>
                  <a:pt x="2515616" y="0"/>
                </a:moveTo>
                <a:lnTo>
                  <a:pt x="0" y="0"/>
                </a:lnTo>
                <a:lnTo>
                  <a:pt x="0" y="10159"/>
                </a:lnTo>
                <a:lnTo>
                  <a:pt x="2515616" y="10159"/>
                </a:lnTo>
                <a:lnTo>
                  <a:pt x="251561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428490" y="3340989"/>
            <a:ext cx="2515870" cy="10160"/>
          </a:xfrm>
          <a:custGeom>
            <a:avLst/>
            <a:gdLst/>
            <a:ahLst/>
            <a:cxnLst/>
            <a:rect l="l" t="t" r="r" b="b"/>
            <a:pathLst>
              <a:path w="2515870" h="10160">
                <a:moveTo>
                  <a:pt x="2515616" y="0"/>
                </a:moveTo>
                <a:lnTo>
                  <a:pt x="0" y="0"/>
                </a:lnTo>
                <a:lnTo>
                  <a:pt x="0" y="10159"/>
                </a:lnTo>
                <a:lnTo>
                  <a:pt x="2515616" y="10159"/>
                </a:lnTo>
                <a:lnTo>
                  <a:pt x="251561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428490" y="3605275"/>
            <a:ext cx="2515870" cy="10160"/>
          </a:xfrm>
          <a:custGeom>
            <a:avLst/>
            <a:gdLst/>
            <a:ahLst/>
            <a:cxnLst/>
            <a:rect l="l" t="t" r="r" b="b"/>
            <a:pathLst>
              <a:path w="2515870" h="10160">
                <a:moveTo>
                  <a:pt x="2515616" y="0"/>
                </a:moveTo>
                <a:lnTo>
                  <a:pt x="0" y="0"/>
                </a:lnTo>
                <a:lnTo>
                  <a:pt x="0" y="10160"/>
                </a:lnTo>
                <a:lnTo>
                  <a:pt x="2515616" y="10160"/>
                </a:lnTo>
                <a:lnTo>
                  <a:pt x="251561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428490" y="5708649"/>
            <a:ext cx="2515870" cy="10160"/>
          </a:xfrm>
          <a:custGeom>
            <a:avLst/>
            <a:gdLst/>
            <a:ahLst/>
            <a:cxnLst/>
            <a:rect l="l" t="t" r="r" b="b"/>
            <a:pathLst>
              <a:path w="2515870" h="10160">
                <a:moveTo>
                  <a:pt x="2515616" y="0"/>
                </a:moveTo>
                <a:lnTo>
                  <a:pt x="0" y="0"/>
                </a:lnTo>
                <a:lnTo>
                  <a:pt x="0" y="10160"/>
                </a:lnTo>
                <a:lnTo>
                  <a:pt x="2515616" y="10160"/>
                </a:lnTo>
                <a:lnTo>
                  <a:pt x="251561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619371" y="5789929"/>
            <a:ext cx="21323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 MT"/>
                <a:cs typeface="Arial MT"/>
              </a:rPr>
              <a:t>Firma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del</a:t>
            </a:r>
            <a:r>
              <a:rPr sz="1200" spc="-5" dirty="0">
                <a:latin typeface="Arial MT"/>
                <a:cs typeface="Arial MT"/>
              </a:rPr>
              <a:t> presidente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Jurado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428490" y="6760464"/>
            <a:ext cx="2515870" cy="10160"/>
          </a:xfrm>
          <a:custGeom>
            <a:avLst/>
            <a:gdLst/>
            <a:ahLst/>
            <a:cxnLst/>
            <a:rect l="l" t="t" r="r" b="b"/>
            <a:pathLst>
              <a:path w="2515870" h="10159">
                <a:moveTo>
                  <a:pt x="2515616" y="0"/>
                </a:moveTo>
                <a:lnTo>
                  <a:pt x="0" y="0"/>
                </a:lnTo>
                <a:lnTo>
                  <a:pt x="0" y="10159"/>
                </a:lnTo>
                <a:lnTo>
                  <a:pt x="2515616" y="10159"/>
                </a:lnTo>
                <a:lnTo>
                  <a:pt x="251561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5104384" y="6841743"/>
            <a:ext cx="11664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u="sng" spc="-5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Firma</a:t>
            </a:r>
            <a:r>
              <a:rPr sz="1200" u="sng" spc="-30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 </a:t>
            </a:r>
            <a:r>
              <a:rPr sz="1200" u="sng" spc="-10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del</a:t>
            </a:r>
            <a:r>
              <a:rPr sz="1200" u="sng" spc="-25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 </a:t>
            </a:r>
            <a:r>
              <a:rPr sz="1200" u="sng" spc="-5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Jurado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428490" y="7812405"/>
            <a:ext cx="2515870" cy="10160"/>
          </a:xfrm>
          <a:custGeom>
            <a:avLst/>
            <a:gdLst/>
            <a:ahLst/>
            <a:cxnLst/>
            <a:rect l="l" t="t" r="r" b="b"/>
            <a:pathLst>
              <a:path w="2515870" h="10159">
                <a:moveTo>
                  <a:pt x="2515616" y="0"/>
                </a:moveTo>
                <a:lnTo>
                  <a:pt x="0" y="0"/>
                </a:lnTo>
                <a:lnTo>
                  <a:pt x="0" y="10159"/>
                </a:lnTo>
                <a:lnTo>
                  <a:pt x="2515616" y="10159"/>
                </a:lnTo>
                <a:lnTo>
                  <a:pt x="251561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5101971" y="7893684"/>
            <a:ext cx="11664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u="sng" spc="-5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Firma</a:t>
            </a:r>
            <a:r>
              <a:rPr sz="1200" u="sng" spc="-30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 </a:t>
            </a:r>
            <a:r>
              <a:rPr sz="1200" u="sng" spc="-10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del</a:t>
            </a:r>
            <a:r>
              <a:rPr sz="1200" u="sng" spc="-25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 </a:t>
            </a:r>
            <a:r>
              <a:rPr sz="1200" u="sng" spc="-5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Jurado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5" dirty="0"/>
              <a:t>3</a:t>
            </a:fld>
            <a:endParaRPr spc="-5" dirty="0"/>
          </a:p>
        </p:txBody>
      </p:sp>
      <p:sp>
        <p:nvSpPr>
          <p:cNvPr id="17" name="object 17"/>
          <p:cNvSpPr txBox="1"/>
          <p:nvPr/>
        </p:nvSpPr>
        <p:spPr>
          <a:xfrm>
            <a:off x="1427733" y="8681402"/>
            <a:ext cx="19532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 MT"/>
                <a:cs typeface="Arial MT"/>
              </a:rPr>
              <a:t>Ciudad.,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Fecha</a:t>
            </a:r>
            <a:r>
              <a:rPr sz="1200" spc="-3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sustentación</a:t>
            </a:r>
            <a:endParaRPr sz="1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5" dirty="0"/>
              <a:t>30</a:t>
            </a:fld>
            <a:endParaRPr spc="-5" dirty="0"/>
          </a:p>
        </p:txBody>
      </p:sp>
      <p:sp>
        <p:nvSpPr>
          <p:cNvPr id="2" name="object 2"/>
          <p:cNvSpPr txBox="1"/>
          <p:nvPr/>
        </p:nvSpPr>
        <p:spPr>
          <a:xfrm>
            <a:off x="1427733" y="1056893"/>
            <a:ext cx="5638800" cy="75203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32914">
              <a:lnSpc>
                <a:spcPct val="100000"/>
              </a:lnSpc>
              <a:spcBef>
                <a:spcPts val="100"/>
              </a:spcBef>
              <a:tabLst>
                <a:tab pos="2007235" algn="l"/>
              </a:tabLst>
            </a:pPr>
            <a:r>
              <a:rPr sz="1200" b="1" spc="-5" dirty="0">
                <a:latin typeface="Arial"/>
                <a:cs typeface="Arial"/>
              </a:rPr>
              <a:t>5	DISEÑO</a:t>
            </a:r>
            <a:r>
              <a:rPr sz="1200" b="1" spc="-6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METODOLÓGICO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00">
              <a:latin typeface="Arial"/>
              <a:cs typeface="Arial"/>
            </a:endParaRPr>
          </a:p>
          <a:p>
            <a:pPr marL="12700" marR="12700">
              <a:lnSpc>
                <a:spcPts val="1380"/>
              </a:lnSpc>
            </a:pPr>
            <a:r>
              <a:rPr sz="1200" spc="-5" dirty="0">
                <a:latin typeface="Arial MT"/>
                <a:cs typeface="Arial MT"/>
              </a:rPr>
              <a:t>Metodología</a:t>
            </a:r>
            <a:r>
              <a:rPr sz="1200" spc="1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propuesta</a:t>
            </a:r>
            <a:r>
              <a:rPr sz="1200" spc="10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para</a:t>
            </a:r>
            <a:r>
              <a:rPr sz="1200" spc="8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implementar</a:t>
            </a:r>
            <a:r>
              <a:rPr sz="1200" spc="9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un</a:t>
            </a:r>
            <a:r>
              <a:rPr sz="1200" spc="8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sistema</a:t>
            </a:r>
            <a:r>
              <a:rPr sz="1200" spc="1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</a:t>
            </a:r>
            <a:r>
              <a:rPr sz="1200" spc="8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monitoreo</a:t>
            </a:r>
            <a:r>
              <a:rPr sz="1200" spc="1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</a:t>
            </a:r>
            <a:r>
              <a:rPr sz="1200" spc="8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eventos</a:t>
            </a:r>
            <a:r>
              <a:rPr sz="1200" spc="9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spc="-3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seguridad open source</a:t>
            </a:r>
            <a:r>
              <a:rPr sz="1200" dirty="0">
                <a:latin typeface="Arial MT"/>
                <a:cs typeface="Arial MT"/>
              </a:rPr>
              <a:t> en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la</a:t>
            </a:r>
            <a:r>
              <a:rPr sz="1200" spc="-5" dirty="0">
                <a:latin typeface="Arial MT"/>
                <a:cs typeface="Arial MT"/>
              </a:rPr>
              <a:t> infraestructura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</a:t>
            </a:r>
            <a:r>
              <a:rPr sz="1200" spc="3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RMB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Tecnología: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200">
              <a:latin typeface="Arial MT"/>
              <a:cs typeface="Arial MT"/>
            </a:endParaRPr>
          </a:p>
          <a:p>
            <a:pPr marL="378460" marR="5080" lvl="1" indent="-366395" algn="just">
              <a:lnSpc>
                <a:spcPts val="1380"/>
              </a:lnSpc>
              <a:spcBef>
                <a:spcPts val="5"/>
              </a:spcBef>
              <a:buFont typeface="Arial"/>
              <a:buAutoNum type="arabicPeriod"/>
              <a:tabLst>
                <a:tab pos="379095" algn="l"/>
              </a:tabLst>
            </a:pPr>
            <a:r>
              <a:rPr sz="1200" b="1" spc="-5" dirty="0">
                <a:latin typeface="Arial"/>
                <a:cs typeface="Arial"/>
              </a:rPr>
              <a:t>ANÁLISIS </a:t>
            </a:r>
            <a:r>
              <a:rPr sz="1200" b="1" dirty="0">
                <a:latin typeface="Arial"/>
                <a:cs typeface="Arial"/>
              </a:rPr>
              <a:t>Y </a:t>
            </a:r>
            <a:r>
              <a:rPr sz="1200" b="1" spc="-5" dirty="0">
                <a:latin typeface="Arial"/>
                <a:cs typeface="Arial"/>
              </a:rPr>
              <a:t>EVALUACIÓN </a:t>
            </a:r>
            <a:r>
              <a:rPr sz="1200" b="1" spc="-10" dirty="0">
                <a:latin typeface="Arial"/>
                <a:cs typeface="Arial"/>
              </a:rPr>
              <a:t>DE </a:t>
            </a:r>
            <a:r>
              <a:rPr sz="1200" b="1" dirty="0">
                <a:latin typeface="Arial"/>
                <a:cs typeface="Arial"/>
              </a:rPr>
              <a:t>LA </a:t>
            </a:r>
            <a:r>
              <a:rPr sz="1200" b="1" spc="-5" dirty="0">
                <a:latin typeface="Arial"/>
                <a:cs typeface="Arial"/>
              </a:rPr>
              <a:t>INFRAESTRUCTURA CLOUD </a:t>
            </a:r>
            <a:r>
              <a:rPr sz="1200" b="1" spc="-10" dirty="0">
                <a:latin typeface="Arial"/>
                <a:cs typeface="Arial"/>
              </a:rPr>
              <a:t>DE LA </a:t>
            </a:r>
            <a:r>
              <a:rPr sz="1200" b="1" spc="-5" dirty="0">
                <a:latin typeface="Arial"/>
                <a:cs typeface="Arial"/>
              </a:rPr>
              <a:t> COMPAÑÍA</a:t>
            </a:r>
            <a:r>
              <a:rPr sz="1200" b="1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RMB TECNOLOGÍA:</a:t>
            </a:r>
            <a:endParaRPr sz="12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20"/>
              </a:spcBef>
              <a:buFont typeface="Arial"/>
              <a:buAutoNum type="arabicPeriod"/>
            </a:pPr>
            <a:endParaRPr sz="1250">
              <a:latin typeface="Arial"/>
              <a:cs typeface="Arial"/>
            </a:endParaRPr>
          </a:p>
          <a:p>
            <a:pPr marL="698500" marR="8890" lvl="2" indent="-228600">
              <a:lnSpc>
                <a:spcPts val="1380"/>
              </a:lnSpc>
              <a:buFont typeface="Symbol"/>
              <a:buChar char=""/>
              <a:tabLst>
                <a:tab pos="698500" algn="l"/>
                <a:tab pos="699135" algn="l"/>
              </a:tabLst>
            </a:pPr>
            <a:r>
              <a:rPr sz="1200" spc="-5" dirty="0">
                <a:latin typeface="Arial MT"/>
                <a:cs typeface="Arial MT"/>
              </a:rPr>
              <a:t>Identificación </a:t>
            </a:r>
            <a:r>
              <a:rPr sz="1200" dirty="0">
                <a:latin typeface="Arial MT"/>
                <a:cs typeface="Arial MT"/>
              </a:rPr>
              <a:t>de </a:t>
            </a:r>
            <a:r>
              <a:rPr sz="1200" spc="-10" dirty="0">
                <a:latin typeface="Arial MT"/>
                <a:cs typeface="Arial MT"/>
              </a:rPr>
              <a:t>los </a:t>
            </a:r>
            <a:r>
              <a:rPr sz="1200" spc="-5" dirty="0">
                <a:latin typeface="Arial MT"/>
                <a:cs typeface="Arial MT"/>
              </a:rPr>
              <a:t>componentes </a:t>
            </a:r>
            <a:r>
              <a:rPr sz="120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infraestructura cloud que deben ser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monitoreados.</a:t>
            </a:r>
            <a:endParaRPr sz="1200">
              <a:latin typeface="Arial MT"/>
              <a:cs typeface="Arial MT"/>
            </a:endParaRPr>
          </a:p>
          <a:p>
            <a:pPr marL="698500" marR="9525" lvl="2" indent="-228600">
              <a:lnSpc>
                <a:spcPts val="1380"/>
              </a:lnSpc>
              <a:spcBef>
                <a:spcPts val="80"/>
              </a:spcBef>
              <a:buFont typeface="Symbol"/>
              <a:buChar char=""/>
              <a:tabLst>
                <a:tab pos="698500" algn="l"/>
                <a:tab pos="699135" algn="l"/>
              </a:tabLst>
            </a:pPr>
            <a:r>
              <a:rPr sz="1200" spc="-5" dirty="0">
                <a:latin typeface="Arial MT"/>
                <a:cs typeface="Arial MT"/>
              </a:rPr>
              <a:t>Identificación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de </a:t>
            </a:r>
            <a:r>
              <a:rPr sz="1200" spc="-10" dirty="0">
                <a:latin typeface="Arial MT"/>
                <a:cs typeface="Arial MT"/>
              </a:rPr>
              <a:t>los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sistemas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operativos</a:t>
            </a:r>
            <a:r>
              <a:rPr sz="1200" spc="2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y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aplicaciones</a:t>
            </a:r>
            <a:r>
              <a:rPr sz="1200" spc="3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en</a:t>
            </a:r>
            <a:r>
              <a:rPr sz="1200" spc="-5" dirty="0">
                <a:latin typeface="Arial MT"/>
                <a:cs typeface="Arial MT"/>
              </a:rPr>
              <a:t> los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servidores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que </a:t>
            </a:r>
            <a:r>
              <a:rPr sz="1200" spc="-5" dirty="0">
                <a:latin typeface="Arial MT"/>
                <a:cs typeface="Arial MT"/>
              </a:rPr>
              <a:t>deben ser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monitoreados.</a:t>
            </a:r>
            <a:endParaRPr sz="1200">
              <a:latin typeface="Arial MT"/>
              <a:cs typeface="Arial MT"/>
            </a:endParaRPr>
          </a:p>
          <a:p>
            <a:pPr marL="698500" lvl="2" indent="-229235">
              <a:lnSpc>
                <a:spcPts val="1425"/>
              </a:lnSpc>
              <a:buFont typeface="Symbol"/>
              <a:buChar char=""/>
              <a:tabLst>
                <a:tab pos="698500" algn="l"/>
                <a:tab pos="699135" algn="l"/>
              </a:tabLst>
            </a:pPr>
            <a:r>
              <a:rPr sz="1200" spc="-5" dirty="0">
                <a:latin typeface="Arial MT"/>
                <a:cs typeface="Arial MT"/>
              </a:rPr>
              <a:t>Evaluación </a:t>
            </a:r>
            <a:r>
              <a:rPr sz="1200" spc="-10" dirty="0">
                <a:latin typeface="Arial MT"/>
                <a:cs typeface="Arial MT"/>
              </a:rPr>
              <a:t>de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las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políticas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seguridad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actuales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la </a:t>
            </a:r>
            <a:r>
              <a:rPr sz="1200" spc="-5" dirty="0">
                <a:latin typeface="Arial MT"/>
                <a:cs typeface="Arial MT"/>
              </a:rPr>
              <a:t>empresa.</a:t>
            </a:r>
            <a:endParaRPr sz="1200">
              <a:latin typeface="Arial MT"/>
              <a:cs typeface="Arial MT"/>
            </a:endParaRPr>
          </a:p>
          <a:p>
            <a:pPr marL="698500" lvl="2" indent="-229235">
              <a:lnSpc>
                <a:spcPct val="100000"/>
              </a:lnSpc>
              <a:spcBef>
                <a:spcPts val="20"/>
              </a:spcBef>
              <a:buFont typeface="Symbol"/>
              <a:buChar char=""/>
              <a:tabLst>
                <a:tab pos="698500" algn="l"/>
                <a:tab pos="699135" algn="l"/>
              </a:tabLst>
            </a:pPr>
            <a:r>
              <a:rPr sz="1200" spc="-10" dirty="0">
                <a:latin typeface="Arial MT"/>
                <a:cs typeface="Arial MT"/>
              </a:rPr>
              <a:t>Definición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las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fuentes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</a:t>
            </a:r>
            <a:r>
              <a:rPr sz="1200" spc="-5" dirty="0">
                <a:latin typeface="Arial MT"/>
                <a:cs typeface="Arial MT"/>
              </a:rPr>
              <a:t> datos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 monitorear.</a:t>
            </a:r>
            <a:endParaRPr sz="1200">
              <a:latin typeface="Arial MT"/>
              <a:cs typeface="Arial MT"/>
            </a:endParaRPr>
          </a:p>
          <a:p>
            <a:pPr lvl="2">
              <a:lnSpc>
                <a:spcPct val="100000"/>
              </a:lnSpc>
              <a:spcBef>
                <a:spcPts val="35"/>
              </a:spcBef>
              <a:buFont typeface="Symbol"/>
              <a:buChar char=""/>
            </a:pPr>
            <a:endParaRPr sz="1200">
              <a:latin typeface="Arial MT"/>
              <a:cs typeface="Arial MT"/>
            </a:endParaRPr>
          </a:p>
          <a:p>
            <a:pPr marL="378460" marR="8255" lvl="1" indent="-366395" algn="just">
              <a:lnSpc>
                <a:spcPts val="1380"/>
              </a:lnSpc>
              <a:buFont typeface="Arial"/>
              <a:buAutoNum type="arabicPeriod"/>
              <a:tabLst>
                <a:tab pos="379095" algn="l"/>
              </a:tabLst>
            </a:pPr>
            <a:r>
              <a:rPr sz="1200" b="1" spc="-5" dirty="0">
                <a:latin typeface="Arial"/>
                <a:cs typeface="Arial"/>
              </a:rPr>
              <a:t>SELECCIÓN</a:t>
            </a:r>
            <a:r>
              <a:rPr sz="1200" b="1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DE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LA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SOLUCIÓN</a:t>
            </a:r>
            <a:r>
              <a:rPr sz="1200" b="1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DE</a:t>
            </a:r>
            <a:r>
              <a:rPr sz="1200" b="1" spc="-5" dirty="0">
                <a:latin typeface="Arial"/>
                <a:cs typeface="Arial"/>
              </a:rPr>
              <a:t> MONITOREO</a:t>
            </a:r>
            <a:r>
              <a:rPr sz="1200" b="1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DE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EVENTOS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DE </a:t>
            </a:r>
            <a:r>
              <a:rPr sz="1200" b="1" spc="-5" dirty="0">
                <a:latin typeface="Arial"/>
                <a:cs typeface="Arial"/>
              </a:rPr>
              <a:t> SEGURIDAD</a:t>
            </a:r>
            <a:r>
              <a:rPr sz="1200" b="1" spc="-6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OPEN</a:t>
            </a:r>
            <a:r>
              <a:rPr sz="1200" b="1" spc="-7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SOURCE</a:t>
            </a:r>
            <a:r>
              <a:rPr sz="1200" b="1" spc="-6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MÁS</a:t>
            </a:r>
            <a:r>
              <a:rPr sz="1200" b="1" spc="-6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ADECUADA</a:t>
            </a:r>
            <a:r>
              <a:rPr sz="1200" b="1" spc="-6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Y</a:t>
            </a:r>
            <a:r>
              <a:rPr sz="1200" b="1" spc="-6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COMPATIBLE</a:t>
            </a:r>
            <a:r>
              <a:rPr sz="1200" b="1" spc="-6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CON</a:t>
            </a:r>
            <a:r>
              <a:rPr sz="1200" b="1" spc="-6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LAS </a:t>
            </a:r>
            <a:r>
              <a:rPr sz="1200" b="1" spc="-32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TECNOLOGÍAS</a:t>
            </a:r>
            <a:r>
              <a:rPr sz="1200" b="1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USADAS:</a:t>
            </a:r>
            <a:endParaRPr sz="12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25"/>
              </a:spcBef>
              <a:buFont typeface="Arial"/>
              <a:buAutoNum type="arabicPeriod"/>
            </a:pPr>
            <a:endParaRPr sz="1250">
              <a:latin typeface="Arial"/>
              <a:cs typeface="Arial"/>
            </a:endParaRPr>
          </a:p>
          <a:p>
            <a:pPr marL="698500" marR="11430" lvl="2" indent="-228600">
              <a:lnSpc>
                <a:spcPts val="1380"/>
              </a:lnSpc>
              <a:buFont typeface="Symbol"/>
              <a:buChar char=""/>
              <a:tabLst>
                <a:tab pos="698500" algn="l"/>
                <a:tab pos="699135" algn="l"/>
              </a:tabLst>
            </a:pPr>
            <a:r>
              <a:rPr sz="1200" spc="-5" dirty="0">
                <a:latin typeface="Arial MT"/>
                <a:cs typeface="Arial MT"/>
              </a:rPr>
              <a:t>Investigación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</a:t>
            </a:r>
            <a:r>
              <a:rPr sz="1200" spc="2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las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soluciones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open</a:t>
            </a:r>
            <a:r>
              <a:rPr sz="1200" spc="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source</a:t>
            </a:r>
            <a:r>
              <a:rPr sz="1200" spc="2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monitoreo</a:t>
            </a:r>
            <a:r>
              <a:rPr sz="1200" dirty="0">
                <a:latin typeface="Arial MT"/>
                <a:cs typeface="Arial MT"/>
              </a:rPr>
              <a:t> de </a:t>
            </a:r>
            <a:r>
              <a:rPr sz="1200" spc="-5" dirty="0">
                <a:latin typeface="Arial MT"/>
                <a:cs typeface="Arial MT"/>
              </a:rPr>
              <a:t>eventos</a:t>
            </a:r>
            <a:r>
              <a:rPr sz="1200" spc="3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seguridad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disponibles.</a:t>
            </a:r>
            <a:endParaRPr sz="1200">
              <a:latin typeface="Arial MT"/>
              <a:cs typeface="Arial MT"/>
            </a:endParaRPr>
          </a:p>
          <a:p>
            <a:pPr marL="698500" marR="5080" lvl="2" indent="-228600">
              <a:lnSpc>
                <a:spcPts val="1380"/>
              </a:lnSpc>
              <a:spcBef>
                <a:spcPts val="80"/>
              </a:spcBef>
              <a:buFont typeface="Symbol"/>
              <a:buChar char=""/>
              <a:tabLst>
                <a:tab pos="698500" algn="l"/>
                <a:tab pos="699135" algn="l"/>
              </a:tabLst>
            </a:pPr>
            <a:r>
              <a:rPr sz="1200" spc="-5" dirty="0">
                <a:latin typeface="Arial MT"/>
                <a:cs typeface="Arial MT"/>
              </a:rPr>
              <a:t>Selección</a:t>
            </a:r>
            <a:r>
              <a:rPr sz="1200" spc="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de</a:t>
            </a:r>
            <a:r>
              <a:rPr sz="1200" spc="2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la</a:t>
            </a:r>
            <a:r>
              <a:rPr sz="1200" spc="2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solución</a:t>
            </a:r>
            <a:r>
              <a:rPr sz="1200" spc="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que</a:t>
            </a:r>
            <a:r>
              <a:rPr sz="1200" spc="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mejor</a:t>
            </a:r>
            <a:r>
              <a:rPr sz="1200" spc="4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se</a:t>
            </a:r>
            <a:r>
              <a:rPr sz="1200" spc="2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adapte</a:t>
            </a:r>
            <a:r>
              <a:rPr sz="1200" spc="4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</a:t>
            </a:r>
            <a:r>
              <a:rPr sz="1200" spc="2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las</a:t>
            </a:r>
            <a:r>
              <a:rPr sz="1200" spc="3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necesidades</a:t>
            </a:r>
            <a:r>
              <a:rPr sz="1200" spc="5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y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requisitos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definidos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en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los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pasos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anteriores.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150">
              <a:latin typeface="Arial MT"/>
              <a:cs typeface="Arial MT"/>
            </a:endParaRPr>
          </a:p>
          <a:p>
            <a:pPr marL="469900" marR="218440" lvl="2" indent="-457834">
              <a:lnSpc>
                <a:spcPct val="95900"/>
              </a:lnSpc>
              <a:buFont typeface="Arial"/>
              <a:buAutoNum type="arabicPeriod"/>
              <a:tabLst>
                <a:tab pos="470534" algn="l"/>
              </a:tabLst>
            </a:pPr>
            <a:r>
              <a:rPr sz="1200" b="1" spc="-5" dirty="0">
                <a:latin typeface="Arial"/>
                <a:cs typeface="Arial"/>
              </a:rPr>
              <a:t>CONFIGURACIÓN DEL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SISTEMA </a:t>
            </a:r>
            <a:r>
              <a:rPr sz="1200" b="1" spc="-20" dirty="0">
                <a:latin typeface="Arial"/>
                <a:cs typeface="Arial"/>
              </a:rPr>
              <a:t>DE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MONITOREO</a:t>
            </a:r>
            <a:r>
              <a:rPr sz="1200" b="1" spc="-10" dirty="0">
                <a:latin typeface="Arial"/>
                <a:cs typeface="Arial"/>
              </a:rPr>
              <a:t> DE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EVENTOS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DE </a:t>
            </a:r>
            <a:r>
              <a:rPr sz="1200" b="1" spc="-5" dirty="0">
                <a:latin typeface="Arial"/>
                <a:cs typeface="Arial"/>
              </a:rPr>
              <a:t> SEGURIDAD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OPEN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SOURCE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PARA </a:t>
            </a:r>
            <a:r>
              <a:rPr sz="1200" b="1" dirty="0">
                <a:latin typeface="Arial"/>
                <a:cs typeface="Arial"/>
              </a:rPr>
              <a:t>LA</a:t>
            </a:r>
            <a:r>
              <a:rPr sz="1200" b="1" spc="-5" dirty="0">
                <a:latin typeface="Arial"/>
                <a:cs typeface="Arial"/>
              </a:rPr>
              <a:t> INFRAESTRUCTURA CLOUD </a:t>
            </a:r>
            <a:r>
              <a:rPr sz="1200" b="1" spc="-320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DE</a:t>
            </a:r>
            <a:r>
              <a:rPr sz="1200" b="1" dirty="0">
                <a:latin typeface="Arial"/>
                <a:cs typeface="Arial"/>
              </a:rPr>
              <a:t> LA</a:t>
            </a:r>
            <a:r>
              <a:rPr sz="1200" b="1" spc="-5" dirty="0">
                <a:latin typeface="Arial"/>
                <a:cs typeface="Arial"/>
              </a:rPr>
              <a:t> COMPAÑÍA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RMB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TECNOLOGÍA:</a:t>
            </a:r>
            <a:endParaRPr sz="1200">
              <a:latin typeface="Arial"/>
              <a:cs typeface="Arial"/>
            </a:endParaRPr>
          </a:p>
          <a:p>
            <a:pPr lvl="2">
              <a:lnSpc>
                <a:spcPct val="100000"/>
              </a:lnSpc>
              <a:buFont typeface="Arial"/>
              <a:buAutoNum type="arabicPeriod"/>
            </a:pPr>
            <a:endParaRPr sz="1300">
              <a:latin typeface="Arial"/>
              <a:cs typeface="Arial"/>
            </a:endParaRPr>
          </a:p>
          <a:p>
            <a:pPr marL="698500" marR="8255" lvl="3" indent="-228600">
              <a:lnSpc>
                <a:spcPts val="1380"/>
              </a:lnSpc>
              <a:buFont typeface="Symbol"/>
              <a:buChar char=""/>
              <a:tabLst>
                <a:tab pos="698500" algn="l"/>
                <a:tab pos="699135" algn="l"/>
              </a:tabLst>
            </a:pPr>
            <a:r>
              <a:rPr sz="1200" spc="-5" dirty="0">
                <a:latin typeface="Arial MT"/>
                <a:cs typeface="Arial MT"/>
              </a:rPr>
              <a:t>Instalación</a:t>
            </a:r>
            <a:r>
              <a:rPr sz="1200" dirty="0">
                <a:latin typeface="Arial MT"/>
                <a:cs typeface="Arial MT"/>
              </a:rPr>
              <a:t> y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configuración</a:t>
            </a:r>
            <a:r>
              <a:rPr sz="1200" spc="-5" dirty="0">
                <a:latin typeface="Arial MT"/>
                <a:cs typeface="Arial MT"/>
              </a:rPr>
              <a:t> del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software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</a:t>
            </a:r>
            <a:r>
              <a:rPr sz="1200" spc="-5" dirty="0">
                <a:latin typeface="Arial MT"/>
                <a:cs typeface="Arial MT"/>
              </a:rPr>
              <a:t> monitoreo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eventos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seguridad </a:t>
            </a:r>
            <a:r>
              <a:rPr sz="1200" spc="-10" dirty="0">
                <a:latin typeface="Arial MT"/>
                <a:cs typeface="Arial MT"/>
              </a:rPr>
              <a:t>en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los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servidores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y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sistemas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la</a:t>
            </a:r>
            <a:r>
              <a:rPr sz="1200" spc="-5" dirty="0">
                <a:latin typeface="Arial MT"/>
                <a:cs typeface="Arial MT"/>
              </a:rPr>
              <a:t> empresa.</a:t>
            </a:r>
            <a:endParaRPr sz="1200">
              <a:latin typeface="Arial MT"/>
              <a:cs typeface="Arial MT"/>
            </a:endParaRPr>
          </a:p>
          <a:p>
            <a:pPr marL="698500" lvl="3" indent="-229235">
              <a:lnSpc>
                <a:spcPts val="1425"/>
              </a:lnSpc>
              <a:buFont typeface="Symbol"/>
              <a:buChar char=""/>
              <a:tabLst>
                <a:tab pos="698500" algn="l"/>
                <a:tab pos="699135" algn="l"/>
              </a:tabLst>
            </a:pPr>
            <a:r>
              <a:rPr sz="1200" spc="-5" dirty="0">
                <a:latin typeface="Arial MT"/>
                <a:cs typeface="Arial MT"/>
              </a:rPr>
              <a:t>Configuración</a:t>
            </a:r>
            <a:r>
              <a:rPr sz="1200" spc="-4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de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los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eventos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monitorear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y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las</a:t>
            </a:r>
            <a:r>
              <a:rPr sz="1200" spc="-3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alertas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correspondientes.</a:t>
            </a:r>
            <a:endParaRPr sz="1200">
              <a:latin typeface="Arial MT"/>
              <a:cs typeface="Arial MT"/>
            </a:endParaRPr>
          </a:p>
          <a:p>
            <a:pPr marL="698500" lvl="3" indent="-229235">
              <a:lnSpc>
                <a:spcPct val="100000"/>
              </a:lnSpc>
              <a:spcBef>
                <a:spcPts val="20"/>
              </a:spcBef>
              <a:buFont typeface="Symbol"/>
              <a:buChar char=""/>
              <a:tabLst>
                <a:tab pos="698500" algn="l"/>
                <a:tab pos="699135" algn="l"/>
              </a:tabLst>
            </a:pPr>
            <a:r>
              <a:rPr sz="1200" spc="-5" dirty="0">
                <a:latin typeface="Arial MT"/>
                <a:cs typeface="Arial MT"/>
              </a:rPr>
              <a:t>Integración con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otros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sistemas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seguridad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existentes.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150">
              <a:latin typeface="Arial MT"/>
              <a:cs typeface="Arial MT"/>
            </a:endParaRPr>
          </a:p>
          <a:p>
            <a:pPr marL="378460" lvl="1" indent="-366395">
              <a:lnSpc>
                <a:spcPct val="100000"/>
              </a:lnSpc>
              <a:buFont typeface="Arial"/>
              <a:buAutoNum type="arabicPeriod" startAt="3"/>
              <a:tabLst>
                <a:tab pos="378460" algn="l"/>
                <a:tab pos="379095" algn="l"/>
              </a:tabLst>
            </a:pPr>
            <a:r>
              <a:rPr sz="1200" b="1" spc="-5" dirty="0">
                <a:latin typeface="Arial"/>
                <a:cs typeface="Arial"/>
              </a:rPr>
              <a:t>REALIZACIÓN</a:t>
            </a:r>
            <a:r>
              <a:rPr sz="1200" b="1" spc="-10" dirty="0">
                <a:latin typeface="Arial"/>
                <a:cs typeface="Arial"/>
              </a:rPr>
              <a:t> DE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PRUEBAS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DE</a:t>
            </a:r>
            <a:r>
              <a:rPr sz="1200" b="1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SIMULACIÓN:</a:t>
            </a:r>
            <a:endParaRPr sz="12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20"/>
              </a:spcBef>
              <a:buFont typeface="Arial"/>
              <a:buAutoNum type="arabicPeriod" startAt="3"/>
            </a:pPr>
            <a:endParaRPr sz="1200">
              <a:latin typeface="Arial"/>
              <a:cs typeface="Arial"/>
            </a:endParaRPr>
          </a:p>
          <a:p>
            <a:pPr marL="698500" lvl="2" indent="-229235" algn="just">
              <a:lnSpc>
                <a:spcPct val="100000"/>
              </a:lnSpc>
              <a:buFont typeface="Symbol"/>
              <a:buChar char=""/>
              <a:tabLst>
                <a:tab pos="699135" algn="l"/>
              </a:tabLst>
            </a:pPr>
            <a:r>
              <a:rPr sz="1200" spc="-10" dirty="0">
                <a:latin typeface="Arial MT"/>
                <a:cs typeface="Arial MT"/>
              </a:rPr>
              <a:t>Definición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los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procedimientos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respuesta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incidentes </a:t>
            </a:r>
            <a:r>
              <a:rPr sz="1200" dirty="0">
                <a:latin typeface="Arial MT"/>
                <a:cs typeface="Arial MT"/>
              </a:rPr>
              <a:t>de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seguridad.</a:t>
            </a:r>
            <a:endParaRPr sz="1200">
              <a:latin typeface="Arial MT"/>
              <a:cs typeface="Arial MT"/>
            </a:endParaRPr>
          </a:p>
          <a:p>
            <a:pPr marL="698500" marR="7620" lvl="2" indent="-228600" algn="just">
              <a:lnSpc>
                <a:spcPts val="1380"/>
              </a:lnSpc>
              <a:spcBef>
                <a:spcPts val="120"/>
              </a:spcBef>
              <a:buFont typeface="Symbol"/>
              <a:buChar char=""/>
              <a:tabLst>
                <a:tab pos="699135" algn="l"/>
              </a:tabLst>
            </a:pPr>
            <a:r>
              <a:rPr sz="1200" spc="-5" dirty="0">
                <a:latin typeface="Arial MT"/>
                <a:cs typeface="Arial MT"/>
              </a:rPr>
              <a:t>Realización </a:t>
            </a:r>
            <a:r>
              <a:rPr sz="120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pruebas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simulación para evaluar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la </a:t>
            </a:r>
            <a:r>
              <a:rPr sz="1200" spc="-5" dirty="0">
                <a:latin typeface="Arial MT"/>
                <a:cs typeface="Arial MT"/>
              </a:rPr>
              <a:t>capacidad del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sistema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monitoreo </a:t>
            </a:r>
            <a:r>
              <a:rPr sz="1200" dirty="0">
                <a:latin typeface="Arial MT"/>
                <a:cs typeface="Arial MT"/>
              </a:rPr>
              <a:t>de </a:t>
            </a:r>
            <a:r>
              <a:rPr sz="1200" spc="-10" dirty="0">
                <a:latin typeface="Arial MT"/>
                <a:cs typeface="Arial MT"/>
              </a:rPr>
              <a:t>eventos de </a:t>
            </a:r>
            <a:r>
              <a:rPr sz="1200" spc="-5" dirty="0">
                <a:latin typeface="Arial MT"/>
                <a:cs typeface="Arial MT"/>
              </a:rPr>
              <a:t>seguridad </a:t>
            </a:r>
            <a:r>
              <a:rPr sz="1200" spc="-10" dirty="0">
                <a:latin typeface="Arial MT"/>
                <a:cs typeface="Arial MT"/>
              </a:rPr>
              <a:t>para </a:t>
            </a:r>
            <a:r>
              <a:rPr sz="1200" spc="-5" dirty="0">
                <a:latin typeface="Arial MT"/>
                <a:cs typeface="Arial MT"/>
              </a:rPr>
              <a:t>detectar </a:t>
            </a:r>
            <a:r>
              <a:rPr sz="1200" dirty="0">
                <a:latin typeface="Arial MT"/>
                <a:cs typeface="Arial MT"/>
              </a:rPr>
              <a:t>y </a:t>
            </a:r>
            <a:r>
              <a:rPr sz="1200" spc="-5" dirty="0">
                <a:latin typeface="Arial MT"/>
                <a:cs typeface="Arial MT"/>
              </a:rPr>
              <a:t>responder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</a:t>
            </a:r>
            <a:r>
              <a:rPr sz="1200" spc="-10" dirty="0">
                <a:latin typeface="Arial MT"/>
                <a:cs typeface="Arial MT"/>
              </a:rPr>
              <a:t> incidentes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de</a:t>
            </a:r>
            <a:r>
              <a:rPr sz="1200" spc="-5" dirty="0">
                <a:latin typeface="Arial MT"/>
                <a:cs typeface="Arial MT"/>
              </a:rPr>
              <a:t> seguridad.</a:t>
            </a:r>
            <a:endParaRPr sz="1200">
              <a:latin typeface="Arial MT"/>
              <a:cs typeface="Arial MT"/>
            </a:endParaRPr>
          </a:p>
          <a:p>
            <a:pPr marL="698500" marR="8255" lvl="2" indent="-228600" algn="just">
              <a:lnSpc>
                <a:spcPts val="1400"/>
              </a:lnSpc>
              <a:spcBef>
                <a:spcPts val="60"/>
              </a:spcBef>
              <a:buFont typeface="Symbol"/>
              <a:buChar char=""/>
              <a:tabLst>
                <a:tab pos="699135" algn="l"/>
              </a:tabLst>
            </a:pPr>
            <a:r>
              <a:rPr sz="1200" spc="-5" dirty="0">
                <a:latin typeface="Arial MT"/>
                <a:cs typeface="Arial MT"/>
              </a:rPr>
              <a:t>Documentación</a:t>
            </a:r>
            <a:r>
              <a:rPr sz="1200" dirty="0">
                <a:latin typeface="Arial MT"/>
                <a:cs typeface="Arial MT"/>
              </a:rPr>
              <a:t> de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los</a:t>
            </a:r>
            <a:r>
              <a:rPr sz="1200" spc="-5" dirty="0">
                <a:latin typeface="Arial MT"/>
                <a:cs typeface="Arial MT"/>
              </a:rPr>
              <a:t> procedimientos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</a:t>
            </a:r>
            <a:r>
              <a:rPr sz="1200" spc="-5" dirty="0">
                <a:latin typeface="Arial MT"/>
                <a:cs typeface="Arial MT"/>
              </a:rPr>
              <a:t> respuesta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incidentes</a:t>
            </a:r>
            <a:r>
              <a:rPr sz="1200" dirty="0">
                <a:latin typeface="Arial MT"/>
                <a:cs typeface="Arial MT"/>
              </a:rPr>
              <a:t> de 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seguridad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y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las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pruebas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realizadas.</a:t>
            </a:r>
            <a:endParaRPr sz="1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5" dirty="0"/>
              <a:t>31</a:t>
            </a:fld>
            <a:endParaRPr spc="-5" dirty="0"/>
          </a:p>
        </p:txBody>
      </p:sp>
      <p:sp>
        <p:nvSpPr>
          <p:cNvPr id="2" name="object 2"/>
          <p:cNvSpPr txBox="1"/>
          <p:nvPr/>
        </p:nvSpPr>
        <p:spPr>
          <a:xfrm>
            <a:off x="1427733" y="1056893"/>
            <a:ext cx="5638800" cy="1786255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698500" marR="187960" indent="-508000">
              <a:lnSpc>
                <a:spcPts val="1380"/>
              </a:lnSpc>
              <a:spcBef>
                <a:spcPts val="195"/>
              </a:spcBef>
              <a:tabLst>
                <a:tab pos="464820" algn="l"/>
              </a:tabLst>
            </a:pPr>
            <a:r>
              <a:rPr sz="1200" b="1" spc="-5" dirty="0">
                <a:latin typeface="Arial"/>
                <a:cs typeface="Arial"/>
              </a:rPr>
              <a:t>6	REALIZAR</a:t>
            </a:r>
            <a:r>
              <a:rPr sz="1200" b="1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UNA</a:t>
            </a:r>
            <a:r>
              <a:rPr sz="1200" b="1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EVALUACIÓN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DETALLADA</a:t>
            </a:r>
            <a:r>
              <a:rPr sz="1200" b="1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DE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INFRAESTRUCTURA </a:t>
            </a:r>
            <a:r>
              <a:rPr sz="1200" b="1" spc="-31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CLOUD</a:t>
            </a:r>
            <a:r>
              <a:rPr sz="1200" b="1" spc="-10" dirty="0">
                <a:latin typeface="Arial"/>
                <a:cs typeface="Arial"/>
              </a:rPr>
              <a:t> DE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LA</a:t>
            </a:r>
            <a:r>
              <a:rPr sz="1200" b="1" spc="-5" dirty="0">
                <a:latin typeface="Arial"/>
                <a:cs typeface="Arial"/>
              </a:rPr>
              <a:t> COMPAÑÍA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RMB TECNOLOGÍA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Y </a:t>
            </a:r>
            <a:r>
              <a:rPr sz="1200" b="1" spc="-5" dirty="0">
                <a:latin typeface="Arial"/>
                <a:cs typeface="Arial"/>
              </a:rPr>
              <a:t>DEFINIR </a:t>
            </a:r>
            <a:r>
              <a:rPr sz="1200" b="1" dirty="0">
                <a:latin typeface="Arial"/>
                <a:cs typeface="Arial"/>
              </a:rPr>
              <a:t>LOS</a:t>
            </a:r>
            <a:endParaRPr sz="1200">
              <a:latin typeface="Arial"/>
              <a:cs typeface="Arial"/>
            </a:endParaRPr>
          </a:p>
          <a:p>
            <a:pPr marL="2350135" marR="12065" indent="-2063114">
              <a:lnSpc>
                <a:spcPts val="1380"/>
              </a:lnSpc>
            </a:pPr>
            <a:r>
              <a:rPr sz="1200" b="1" spc="-5" dirty="0">
                <a:latin typeface="Arial"/>
                <a:cs typeface="Arial"/>
              </a:rPr>
              <a:t>REQUISITOS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ESPECÍFICOS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DEL </a:t>
            </a:r>
            <a:r>
              <a:rPr sz="1200" b="1" dirty="0">
                <a:latin typeface="Arial"/>
                <a:cs typeface="Arial"/>
              </a:rPr>
              <a:t>SISTEMA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DE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MONITOREO </a:t>
            </a:r>
            <a:r>
              <a:rPr sz="1200" b="1" spc="-10" dirty="0">
                <a:latin typeface="Arial"/>
                <a:cs typeface="Arial"/>
              </a:rPr>
              <a:t>DE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EVENTOS </a:t>
            </a:r>
            <a:r>
              <a:rPr sz="1200" b="1" spc="-320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DE</a:t>
            </a:r>
            <a:r>
              <a:rPr sz="1200" b="1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SEGURIDAD.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0">
              <a:latin typeface="Arial"/>
              <a:cs typeface="Arial"/>
            </a:endParaRPr>
          </a:p>
          <a:p>
            <a:pPr marL="12700" marR="5080" algn="just">
              <a:lnSpc>
                <a:spcPts val="1380"/>
              </a:lnSpc>
              <a:spcBef>
                <a:spcPts val="5"/>
              </a:spcBef>
            </a:pPr>
            <a:r>
              <a:rPr sz="1200" spc="-5" dirty="0">
                <a:latin typeface="Arial MT"/>
                <a:cs typeface="Arial MT"/>
              </a:rPr>
              <a:t>El modelo </a:t>
            </a:r>
            <a:r>
              <a:rPr sz="1200" spc="-10" dirty="0">
                <a:latin typeface="Arial MT"/>
                <a:cs typeface="Arial MT"/>
              </a:rPr>
              <a:t>de negocio de la </a:t>
            </a:r>
            <a:r>
              <a:rPr sz="1200" spc="-5" dirty="0">
                <a:latin typeface="Arial MT"/>
                <a:cs typeface="Arial MT"/>
              </a:rPr>
              <a:t>compañía RMB </a:t>
            </a:r>
            <a:r>
              <a:rPr sz="1200" spc="-10" dirty="0">
                <a:latin typeface="Arial MT"/>
                <a:cs typeface="Arial MT"/>
              </a:rPr>
              <a:t>es proveer </a:t>
            </a:r>
            <a:r>
              <a:rPr sz="1200" spc="-5" dirty="0">
                <a:latin typeface="Arial MT"/>
                <a:cs typeface="Arial MT"/>
              </a:rPr>
              <a:t>servicios </a:t>
            </a:r>
            <a:r>
              <a:rPr sz="1200" dirty="0">
                <a:latin typeface="Arial MT"/>
                <a:cs typeface="Arial MT"/>
              </a:rPr>
              <a:t>de </a:t>
            </a:r>
            <a:r>
              <a:rPr sz="1200" spc="-10" dirty="0">
                <a:latin typeface="Arial MT"/>
                <a:cs typeface="Arial MT"/>
              </a:rPr>
              <a:t>hosting </a:t>
            </a:r>
            <a:r>
              <a:rPr sz="1200" dirty="0">
                <a:latin typeface="Arial MT"/>
                <a:cs typeface="Arial MT"/>
              </a:rPr>
              <a:t>y 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servicios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web.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Su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infraestructura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5" dirty="0">
                <a:latin typeface="Arial MT"/>
                <a:cs typeface="Arial MT"/>
              </a:rPr>
              <a:t>se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encuentra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en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la</a:t>
            </a:r>
            <a:r>
              <a:rPr sz="1200" spc="-5" dirty="0">
                <a:latin typeface="Arial MT"/>
                <a:cs typeface="Arial MT"/>
              </a:rPr>
              <a:t> nube</a:t>
            </a:r>
            <a:r>
              <a:rPr sz="1200" dirty="0">
                <a:latin typeface="Arial MT"/>
                <a:cs typeface="Arial MT"/>
              </a:rPr>
              <a:t> de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OVH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quienes </a:t>
            </a:r>
            <a:r>
              <a:rPr sz="1200" spc="-5" dirty="0">
                <a:latin typeface="Arial MT"/>
                <a:cs typeface="Arial MT"/>
              </a:rPr>
              <a:t> proporcionan </a:t>
            </a:r>
            <a:r>
              <a:rPr sz="1200" spc="-10" dirty="0">
                <a:latin typeface="Arial MT"/>
                <a:cs typeface="Arial MT"/>
              </a:rPr>
              <a:t>el </a:t>
            </a:r>
            <a:r>
              <a:rPr sz="1200" spc="-5" dirty="0">
                <a:latin typeface="Arial MT"/>
                <a:cs typeface="Arial MT"/>
              </a:rPr>
              <a:t>servicio </a:t>
            </a:r>
            <a:r>
              <a:rPr sz="1200" spc="-10" dirty="0">
                <a:latin typeface="Arial MT"/>
                <a:cs typeface="Arial MT"/>
              </a:rPr>
              <a:t>de máquinas </a:t>
            </a:r>
            <a:r>
              <a:rPr sz="1200" spc="-5" dirty="0">
                <a:latin typeface="Arial MT"/>
                <a:cs typeface="Arial MT"/>
              </a:rPr>
              <a:t>virtuales. </a:t>
            </a:r>
            <a:r>
              <a:rPr sz="1200" dirty="0">
                <a:latin typeface="Arial MT"/>
                <a:cs typeface="Arial MT"/>
              </a:rPr>
              <a:t>A </a:t>
            </a:r>
            <a:r>
              <a:rPr sz="1200" spc="-10" dirty="0">
                <a:latin typeface="Arial MT"/>
                <a:cs typeface="Arial MT"/>
              </a:rPr>
              <a:t>continuación, </a:t>
            </a:r>
            <a:r>
              <a:rPr sz="1200" spc="-5" dirty="0">
                <a:latin typeface="Arial MT"/>
                <a:cs typeface="Arial MT"/>
              </a:rPr>
              <a:t>se </a:t>
            </a:r>
            <a:r>
              <a:rPr sz="1200" spc="-10" dirty="0">
                <a:latin typeface="Arial MT"/>
                <a:cs typeface="Arial MT"/>
              </a:rPr>
              <a:t>describe </a:t>
            </a:r>
            <a:r>
              <a:rPr sz="1200" spc="-5" dirty="0">
                <a:latin typeface="Arial MT"/>
                <a:cs typeface="Arial MT"/>
              </a:rPr>
              <a:t>cómo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está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compuesta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la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infraestructura</a:t>
            </a:r>
            <a:r>
              <a:rPr sz="1200" spc="-3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de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los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servidores </a:t>
            </a:r>
            <a:r>
              <a:rPr sz="1200" spc="-10" dirty="0">
                <a:latin typeface="Arial MT"/>
                <a:cs typeface="Arial MT"/>
              </a:rPr>
              <a:t>en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la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nube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de</a:t>
            </a:r>
            <a:r>
              <a:rPr sz="1200" spc="-3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la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compañía </a:t>
            </a:r>
            <a:r>
              <a:rPr sz="1200" spc="-5" dirty="0">
                <a:latin typeface="Arial MT"/>
                <a:cs typeface="Arial MT"/>
              </a:rPr>
              <a:t>RMB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Tecnología: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27733" y="3338448"/>
            <a:ext cx="276606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latin typeface="Arial"/>
                <a:cs typeface="Arial"/>
              </a:rPr>
              <a:t>Tabla</a:t>
            </a:r>
            <a:r>
              <a:rPr sz="900" b="1" spc="-5" dirty="0">
                <a:latin typeface="Arial"/>
                <a:cs typeface="Arial"/>
              </a:rPr>
              <a:t> 1.</a:t>
            </a:r>
            <a:r>
              <a:rPr sz="900" b="1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Inventario</a:t>
            </a:r>
            <a:r>
              <a:rPr sz="900" b="1" dirty="0">
                <a:latin typeface="Arial"/>
                <a:cs typeface="Arial"/>
              </a:rPr>
              <a:t> de</a:t>
            </a:r>
            <a:r>
              <a:rPr sz="900" b="1" spc="5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servidores</a:t>
            </a:r>
            <a:r>
              <a:rPr sz="900" b="1" spc="5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RMB</a:t>
            </a:r>
            <a:r>
              <a:rPr sz="900" b="1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Tecnología.</a:t>
            </a:r>
            <a:endParaRPr sz="90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725295" y="3617848"/>
          <a:ext cx="5048885" cy="10902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083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903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08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22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85546">
                <a:tc>
                  <a:txBody>
                    <a:bodyPr/>
                    <a:lstStyle/>
                    <a:p>
                      <a:pPr marR="11430" algn="ctr">
                        <a:lnSpc>
                          <a:spcPts val="1360"/>
                        </a:lnSpc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Cantidad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360"/>
                        </a:lnSpc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Servidores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360"/>
                        </a:lnSpc>
                      </a:pPr>
                      <a:r>
                        <a:rPr sz="12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Tipo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360"/>
                        </a:lnSpc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Sistema</a:t>
                      </a:r>
                      <a:r>
                        <a:rPr sz="1200" b="1" spc="-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operativo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213">
                <a:tc>
                  <a:txBody>
                    <a:bodyPr/>
                    <a:lstStyle/>
                    <a:p>
                      <a:pPr algn="ctr">
                        <a:lnSpc>
                          <a:spcPts val="1320"/>
                        </a:lnSpc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94B3D6"/>
                      </a:solidFill>
                      <a:prstDash val="solid"/>
                    </a:lnL>
                    <a:lnR w="6350">
                      <a:solidFill>
                        <a:srgbClr val="94B3D6"/>
                      </a:solidFill>
                      <a:prstDash val="solid"/>
                    </a:lnR>
                    <a:lnB w="6350">
                      <a:solidFill>
                        <a:srgbClr val="94B3D6"/>
                      </a:solidFill>
                      <a:prstDash val="solid"/>
                    </a:lnB>
                    <a:solidFill>
                      <a:srgbClr val="DBE4F0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320"/>
                        </a:lnSpc>
                      </a:pPr>
                      <a:r>
                        <a:rPr sz="1200" spc="-10" dirty="0">
                          <a:latin typeface="Arial MT"/>
                          <a:cs typeface="Arial MT"/>
                        </a:rPr>
                        <a:t>Servidor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de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virtualización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94B3D6"/>
                      </a:solidFill>
                      <a:prstDash val="solid"/>
                    </a:lnL>
                    <a:lnR w="6350">
                      <a:solidFill>
                        <a:srgbClr val="94B3D6"/>
                      </a:solidFill>
                      <a:prstDash val="solid"/>
                    </a:lnR>
                    <a:lnB w="6350">
                      <a:solidFill>
                        <a:srgbClr val="94B3D6"/>
                      </a:solidFill>
                      <a:prstDash val="solid"/>
                    </a:lnB>
                    <a:solidFill>
                      <a:srgbClr val="DBE4F0"/>
                    </a:solidFill>
                  </a:tcPr>
                </a:tc>
                <a:tc>
                  <a:txBody>
                    <a:bodyPr/>
                    <a:lstStyle/>
                    <a:p>
                      <a:pPr marR="194310" algn="r">
                        <a:lnSpc>
                          <a:spcPts val="1320"/>
                        </a:lnSpc>
                      </a:pPr>
                      <a:r>
                        <a:rPr sz="1200" spc="-5" dirty="0">
                          <a:latin typeface="Arial MT"/>
                          <a:cs typeface="Arial MT"/>
                        </a:rPr>
                        <a:t>Físico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94B3D6"/>
                      </a:solidFill>
                      <a:prstDash val="solid"/>
                    </a:lnL>
                    <a:lnR w="6350">
                      <a:solidFill>
                        <a:srgbClr val="94B3D6"/>
                      </a:solidFill>
                      <a:prstDash val="solid"/>
                    </a:lnR>
                    <a:lnB w="6350">
                      <a:solidFill>
                        <a:srgbClr val="94B3D6"/>
                      </a:solidFill>
                      <a:prstDash val="solid"/>
                    </a:lnB>
                    <a:solidFill>
                      <a:srgbClr val="DBE4F0"/>
                    </a:solidFill>
                  </a:tcPr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ts val="1320"/>
                        </a:lnSpc>
                      </a:pPr>
                      <a:r>
                        <a:rPr sz="1200" spc="-15" dirty="0">
                          <a:latin typeface="Arial MT"/>
                          <a:cs typeface="Arial MT"/>
                        </a:rPr>
                        <a:t>Linux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94B3D6"/>
                      </a:solidFill>
                      <a:prstDash val="solid"/>
                    </a:lnL>
                    <a:lnR w="6350">
                      <a:solidFill>
                        <a:srgbClr val="94B3D6"/>
                      </a:solidFill>
                      <a:prstDash val="solid"/>
                    </a:lnR>
                    <a:lnB w="6350">
                      <a:solidFill>
                        <a:srgbClr val="94B3D6"/>
                      </a:solidFill>
                      <a:prstDash val="solid"/>
                    </a:lnB>
                    <a:solidFill>
                      <a:srgbClr val="DBE4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466">
                <a:tc>
                  <a:txBody>
                    <a:bodyPr/>
                    <a:lstStyle/>
                    <a:p>
                      <a:pPr algn="ctr">
                        <a:lnSpc>
                          <a:spcPts val="1320"/>
                        </a:lnSpc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94B3D6"/>
                      </a:solidFill>
                      <a:prstDash val="solid"/>
                    </a:lnL>
                    <a:lnR w="6350">
                      <a:solidFill>
                        <a:srgbClr val="94B3D6"/>
                      </a:solidFill>
                      <a:prstDash val="solid"/>
                    </a:lnR>
                    <a:lnT w="6350">
                      <a:solidFill>
                        <a:srgbClr val="94B3D6"/>
                      </a:solidFill>
                      <a:prstDash val="solid"/>
                    </a:lnT>
                    <a:lnB w="6350">
                      <a:solidFill>
                        <a:srgbClr val="94B3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320"/>
                        </a:lnSpc>
                      </a:pPr>
                      <a:r>
                        <a:rPr sz="1200" spc="-10" dirty="0">
                          <a:latin typeface="Arial MT"/>
                          <a:cs typeface="Arial MT"/>
                        </a:rPr>
                        <a:t>Servidor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de</a:t>
                      </a:r>
                      <a:r>
                        <a:rPr sz="12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Hosting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94B3D6"/>
                      </a:solidFill>
                      <a:prstDash val="solid"/>
                    </a:lnL>
                    <a:lnR w="6350">
                      <a:solidFill>
                        <a:srgbClr val="94B3D6"/>
                      </a:solidFill>
                      <a:prstDash val="solid"/>
                    </a:lnR>
                    <a:lnT w="6350">
                      <a:solidFill>
                        <a:srgbClr val="94B3D6"/>
                      </a:solidFill>
                      <a:prstDash val="solid"/>
                    </a:lnT>
                    <a:lnB w="6350">
                      <a:solidFill>
                        <a:srgbClr val="94B3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94310" algn="r">
                        <a:lnSpc>
                          <a:spcPts val="1320"/>
                        </a:lnSpc>
                      </a:pPr>
                      <a:r>
                        <a:rPr sz="1200" spc="-5" dirty="0">
                          <a:latin typeface="Arial MT"/>
                          <a:cs typeface="Arial MT"/>
                        </a:rPr>
                        <a:t>Físico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94B3D6"/>
                      </a:solidFill>
                      <a:prstDash val="solid"/>
                    </a:lnL>
                    <a:lnR w="6350">
                      <a:solidFill>
                        <a:srgbClr val="94B3D6"/>
                      </a:solidFill>
                      <a:prstDash val="solid"/>
                    </a:lnR>
                    <a:lnT w="6350">
                      <a:solidFill>
                        <a:srgbClr val="94B3D6"/>
                      </a:solidFill>
                      <a:prstDash val="solid"/>
                    </a:lnT>
                    <a:lnB w="6350">
                      <a:solidFill>
                        <a:srgbClr val="94B3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ts val="1320"/>
                        </a:lnSpc>
                      </a:pPr>
                      <a:r>
                        <a:rPr sz="1200" spc="-15" dirty="0">
                          <a:latin typeface="Arial MT"/>
                          <a:cs typeface="Arial MT"/>
                        </a:rPr>
                        <a:t>Linux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94B3D6"/>
                      </a:solidFill>
                      <a:prstDash val="solid"/>
                    </a:lnL>
                    <a:lnR w="6350">
                      <a:solidFill>
                        <a:srgbClr val="94B3D6"/>
                      </a:solidFill>
                      <a:prstDash val="solid"/>
                    </a:lnR>
                    <a:lnT w="6350">
                      <a:solidFill>
                        <a:srgbClr val="94B3D6"/>
                      </a:solidFill>
                      <a:prstDash val="solid"/>
                    </a:lnT>
                    <a:lnB w="6350">
                      <a:solidFill>
                        <a:srgbClr val="94B3D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>
                        <a:lnSpc>
                          <a:spcPts val="1340"/>
                        </a:lnSpc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2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94B3D6"/>
                      </a:solidFill>
                      <a:prstDash val="solid"/>
                    </a:lnL>
                    <a:lnR w="6350">
                      <a:solidFill>
                        <a:srgbClr val="94B3D6"/>
                      </a:solidFill>
                      <a:prstDash val="solid"/>
                    </a:lnR>
                    <a:lnT w="6350">
                      <a:solidFill>
                        <a:srgbClr val="94B3D6"/>
                      </a:solidFill>
                      <a:prstDash val="solid"/>
                    </a:lnT>
                    <a:lnB w="6350">
                      <a:solidFill>
                        <a:srgbClr val="94B3D6"/>
                      </a:solidFill>
                      <a:prstDash val="solid"/>
                    </a:lnB>
                    <a:solidFill>
                      <a:srgbClr val="DBE4F0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340"/>
                        </a:lnSpc>
                      </a:pPr>
                      <a:r>
                        <a:rPr sz="1200" spc="-10" dirty="0">
                          <a:latin typeface="Arial MT"/>
                          <a:cs typeface="Arial MT"/>
                        </a:rPr>
                        <a:t>Servidor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de</a:t>
                      </a:r>
                      <a:r>
                        <a:rPr sz="12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backups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94B3D6"/>
                      </a:solidFill>
                      <a:prstDash val="solid"/>
                    </a:lnL>
                    <a:lnR w="6350">
                      <a:solidFill>
                        <a:srgbClr val="94B3D6"/>
                      </a:solidFill>
                      <a:prstDash val="solid"/>
                    </a:lnR>
                    <a:lnT w="6350">
                      <a:solidFill>
                        <a:srgbClr val="94B3D6"/>
                      </a:solidFill>
                      <a:prstDash val="solid"/>
                    </a:lnT>
                    <a:lnB w="6350">
                      <a:solidFill>
                        <a:srgbClr val="94B3D6"/>
                      </a:solidFill>
                      <a:prstDash val="solid"/>
                    </a:lnB>
                    <a:solidFill>
                      <a:srgbClr val="DBE4F0"/>
                    </a:solidFill>
                  </a:tcPr>
                </a:tc>
                <a:tc>
                  <a:txBody>
                    <a:bodyPr/>
                    <a:lstStyle/>
                    <a:p>
                      <a:pPr marR="194310" algn="r">
                        <a:lnSpc>
                          <a:spcPts val="1340"/>
                        </a:lnSpc>
                      </a:pPr>
                      <a:r>
                        <a:rPr sz="1200" spc="-5" dirty="0">
                          <a:latin typeface="Arial MT"/>
                          <a:cs typeface="Arial MT"/>
                        </a:rPr>
                        <a:t>Físico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94B3D6"/>
                      </a:solidFill>
                      <a:prstDash val="solid"/>
                    </a:lnL>
                    <a:lnR w="6350">
                      <a:solidFill>
                        <a:srgbClr val="94B3D6"/>
                      </a:solidFill>
                      <a:prstDash val="solid"/>
                    </a:lnR>
                    <a:lnT w="6350">
                      <a:solidFill>
                        <a:srgbClr val="94B3D6"/>
                      </a:solidFill>
                      <a:prstDash val="solid"/>
                    </a:lnT>
                    <a:lnB w="6350">
                      <a:solidFill>
                        <a:srgbClr val="94B3D6"/>
                      </a:solidFill>
                      <a:prstDash val="solid"/>
                    </a:lnB>
                    <a:solidFill>
                      <a:srgbClr val="DBE4F0"/>
                    </a:solidFill>
                  </a:tcPr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ts val="1340"/>
                        </a:lnSpc>
                      </a:pPr>
                      <a:r>
                        <a:rPr sz="1200" spc="-15" dirty="0">
                          <a:latin typeface="Arial MT"/>
                          <a:cs typeface="Arial MT"/>
                        </a:rPr>
                        <a:t>Linux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94B3D6"/>
                      </a:solidFill>
                      <a:prstDash val="solid"/>
                    </a:lnL>
                    <a:lnR w="6350">
                      <a:solidFill>
                        <a:srgbClr val="94B3D6"/>
                      </a:solidFill>
                      <a:prstDash val="solid"/>
                    </a:lnR>
                    <a:lnT w="6350">
                      <a:solidFill>
                        <a:srgbClr val="94B3D6"/>
                      </a:solidFill>
                      <a:prstDash val="solid"/>
                    </a:lnT>
                    <a:lnB w="6350">
                      <a:solidFill>
                        <a:srgbClr val="94B3D6"/>
                      </a:solidFill>
                      <a:prstDash val="solid"/>
                    </a:lnB>
                    <a:solidFill>
                      <a:srgbClr val="DBE4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8393">
                <a:tc>
                  <a:txBody>
                    <a:bodyPr/>
                    <a:lstStyle/>
                    <a:p>
                      <a:pPr algn="ctr">
                        <a:lnSpc>
                          <a:spcPts val="1380"/>
                        </a:lnSpc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5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94B3D6"/>
                      </a:solidFill>
                      <a:prstDash val="solid"/>
                    </a:lnL>
                    <a:lnR w="6350">
                      <a:solidFill>
                        <a:srgbClr val="94B3D6"/>
                      </a:solidFill>
                      <a:prstDash val="solid"/>
                    </a:lnR>
                    <a:lnT w="6350">
                      <a:solidFill>
                        <a:srgbClr val="94B3D6"/>
                      </a:solidFill>
                      <a:prstDash val="solid"/>
                    </a:lnT>
                    <a:lnB w="6350">
                      <a:solidFill>
                        <a:srgbClr val="94B3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 marR="332740">
                        <a:lnSpc>
                          <a:spcPts val="1380"/>
                        </a:lnSpc>
                      </a:pPr>
                      <a:r>
                        <a:rPr sz="1200" spc="-10" dirty="0">
                          <a:latin typeface="Arial MT"/>
                          <a:cs typeface="Arial MT"/>
                        </a:rPr>
                        <a:t>Máquinas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virtuales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de </a:t>
                      </a:r>
                      <a:r>
                        <a:rPr sz="1200" spc="-3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clientes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94B3D6"/>
                      </a:solidFill>
                      <a:prstDash val="solid"/>
                    </a:lnL>
                    <a:lnR w="6350">
                      <a:solidFill>
                        <a:srgbClr val="94B3D6"/>
                      </a:solidFill>
                      <a:prstDash val="solid"/>
                    </a:lnR>
                    <a:lnT w="6350">
                      <a:solidFill>
                        <a:srgbClr val="94B3D6"/>
                      </a:solidFill>
                      <a:prstDash val="solid"/>
                    </a:lnT>
                    <a:lnB w="6350">
                      <a:solidFill>
                        <a:srgbClr val="94B3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84150" algn="r">
                        <a:lnSpc>
                          <a:spcPts val="1380"/>
                        </a:lnSpc>
                      </a:pPr>
                      <a:r>
                        <a:rPr sz="1200" spc="-5" dirty="0">
                          <a:latin typeface="Arial MT"/>
                          <a:cs typeface="Arial MT"/>
                        </a:rPr>
                        <a:t>Virtual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94B3D6"/>
                      </a:solidFill>
                      <a:prstDash val="solid"/>
                    </a:lnL>
                    <a:lnR w="6350">
                      <a:solidFill>
                        <a:srgbClr val="94B3D6"/>
                      </a:solidFill>
                      <a:prstDash val="solid"/>
                    </a:lnR>
                    <a:lnT w="6350">
                      <a:solidFill>
                        <a:srgbClr val="94B3D6"/>
                      </a:solidFill>
                      <a:prstDash val="solid"/>
                    </a:lnT>
                    <a:lnB w="6350">
                      <a:solidFill>
                        <a:srgbClr val="94B3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ts val="1380"/>
                        </a:lnSpc>
                      </a:pPr>
                      <a:r>
                        <a:rPr sz="1200" spc="-15" dirty="0">
                          <a:latin typeface="Arial MT"/>
                          <a:cs typeface="Arial MT"/>
                        </a:rPr>
                        <a:t>Linux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94B3D6"/>
                      </a:solidFill>
                      <a:prstDash val="solid"/>
                    </a:lnL>
                    <a:lnR w="6350">
                      <a:solidFill>
                        <a:srgbClr val="94B3D6"/>
                      </a:solidFill>
                      <a:prstDash val="solid"/>
                    </a:lnR>
                    <a:lnT w="6350">
                      <a:solidFill>
                        <a:srgbClr val="94B3D6"/>
                      </a:solidFill>
                      <a:prstDash val="solid"/>
                    </a:lnT>
                    <a:lnB w="6350">
                      <a:solidFill>
                        <a:srgbClr val="94B3D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1427733" y="4687570"/>
            <a:ext cx="5640705" cy="1226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Arial MT"/>
                <a:cs typeface="Arial MT"/>
              </a:rPr>
              <a:t>Fuente:</a:t>
            </a:r>
            <a:r>
              <a:rPr sz="1000" spc="-5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Propia</a:t>
            </a:r>
            <a:endParaRPr sz="10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1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300">
              <a:latin typeface="Arial MT"/>
              <a:cs typeface="Arial MT"/>
            </a:endParaRPr>
          </a:p>
          <a:p>
            <a:pPr marL="12700" marR="5080" algn="just">
              <a:lnSpc>
                <a:spcPts val="1380"/>
              </a:lnSpc>
            </a:pPr>
            <a:r>
              <a:rPr sz="1200" spc="-10" dirty="0">
                <a:latin typeface="Arial MT"/>
                <a:cs typeface="Arial MT"/>
              </a:rPr>
              <a:t>Como </a:t>
            </a:r>
            <a:r>
              <a:rPr sz="1200" spc="-5" dirty="0">
                <a:latin typeface="Arial MT"/>
                <a:cs typeface="Arial MT"/>
              </a:rPr>
              <a:t>se observa </a:t>
            </a:r>
            <a:r>
              <a:rPr sz="1200" spc="-10" dirty="0">
                <a:latin typeface="Arial MT"/>
                <a:cs typeface="Arial MT"/>
              </a:rPr>
              <a:t>en la tabla </a:t>
            </a:r>
            <a:r>
              <a:rPr sz="1200" spc="-5" dirty="0">
                <a:latin typeface="Arial MT"/>
                <a:cs typeface="Arial MT"/>
              </a:rPr>
              <a:t>anterior, </a:t>
            </a:r>
            <a:r>
              <a:rPr sz="1200" spc="-10" dirty="0">
                <a:latin typeface="Arial MT"/>
                <a:cs typeface="Arial MT"/>
              </a:rPr>
              <a:t>la </a:t>
            </a:r>
            <a:r>
              <a:rPr sz="1200" spc="-5" dirty="0">
                <a:latin typeface="Arial MT"/>
                <a:cs typeface="Arial MT"/>
              </a:rPr>
              <a:t>empresa RMB </a:t>
            </a:r>
            <a:r>
              <a:rPr sz="1200" spc="-10" dirty="0">
                <a:latin typeface="Arial MT"/>
                <a:cs typeface="Arial MT"/>
              </a:rPr>
              <a:t>Tecnología cuenta </a:t>
            </a:r>
            <a:r>
              <a:rPr sz="1200" spc="-5" dirty="0">
                <a:latin typeface="Arial MT"/>
                <a:cs typeface="Arial MT"/>
              </a:rPr>
              <a:t>con 9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máquinas en </a:t>
            </a:r>
            <a:r>
              <a:rPr sz="1200" spc="-5" dirty="0">
                <a:latin typeface="Arial MT"/>
                <a:cs typeface="Arial MT"/>
              </a:rPr>
              <a:t>su infraestructura </a:t>
            </a:r>
            <a:r>
              <a:rPr sz="1200" dirty="0">
                <a:latin typeface="Arial MT"/>
                <a:cs typeface="Arial MT"/>
              </a:rPr>
              <a:t>en la </a:t>
            </a:r>
            <a:r>
              <a:rPr sz="1200" spc="-10" dirty="0">
                <a:latin typeface="Arial MT"/>
                <a:cs typeface="Arial MT"/>
              </a:rPr>
              <a:t>nube, </a:t>
            </a:r>
            <a:r>
              <a:rPr sz="1200" spc="-5" dirty="0">
                <a:latin typeface="Arial MT"/>
                <a:cs typeface="Arial MT"/>
              </a:rPr>
              <a:t>todas estas son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sistema operativo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Linux,</a:t>
            </a:r>
            <a:r>
              <a:rPr sz="1200" spc="-4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5</a:t>
            </a:r>
            <a:r>
              <a:rPr sz="1200" spc="-5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</a:t>
            </a:r>
            <a:r>
              <a:rPr sz="1200" spc="-6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estas</a:t>
            </a:r>
            <a:r>
              <a:rPr sz="1200" spc="-4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se</a:t>
            </a:r>
            <a:r>
              <a:rPr sz="1200" spc="-5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encuentran</a:t>
            </a:r>
            <a:r>
              <a:rPr sz="1200" spc="-6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virtualizadas.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A</a:t>
            </a:r>
            <a:r>
              <a:rPr sz="1200" spc="-4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demás</a:t>
            </a:r>
            <a:r>
              <a:rPr sz="1200" spc="-5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cuentan</a:t>
            </a:r>
            <a:r>
              <a:rPr sz="1200" spc="-5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con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una</a:t>
            </a:r>
            <a:r>
              <a:rPr sz="1200" spc="-6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app</a:t>
            </a:r>
            <a:r>
              <a:rPr sz="1200" spc="-5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service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donde se encuentra alojada </a:t>
            </a:r>
            <a:r>
              <a:rPr sz="1200" spc="-10" dirty="0">
                <a:latin typeface="Arial MT"/>
                <a:cs typeface="Arial MT"/>
              </a:rPr>
              <a:t>la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página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web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</a:t>
            </a:r>
            <a:r>
              <a:rPr sz="1200" dirty="0">
                <a:latin typeface="Arial MT"/>
                <a:cs typeface="Arial MT"/>
              </a:rPr>
              <a:t> la </a:t>
            </a:r>
            <a:r>
              <a:rPr sz="1200" spc="-5" dirty="0">
                <a:latin typeface="Arial MT"/>
                <a:cs typeface="Arial MT"/>
              </a:rPr>
              <a:t>compañía.</a:t>
            </a:r>
            <a:endParaRPr sz="1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31516" y="1059433"/>
            <a:ext cx="30302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latin typeface="Arial"/>
                <a:cs typeface="Arial"/>
              </a:rPr>
              <a:t>Ilustración</a:t>
            </a:r>
            <a:r>
              <a:rPr sz="900" b="1" spc="5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1.</a:t>
            </a:r>
            <a:r>
              <a:rPr sz="900" b="1" spc="5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Infraestructura</a:t>
            </a:r>
            <a:r>
              <a:rPr sz="900" b="1" spc="-10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cloud</a:t>
            </a:r>
            <a:r>
              <a:rPr sz="900" b="1" spc="5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de</a:t>
            </a:r>
            <a:r>
              <a:rPr sz="900" b="1" spc="5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RMB</a:t>
            </a:r>
            <a:r>
              <a:rPr sz="900" b="1" spc="5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Tecnología.</a:t>
            </a:r>
            <a:endParaRPr sz="9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27733" y="4232528"/>
            <a:ext cx="5638800" cy="46958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Arial MT"/>
                <a:cs typeface="Arial MT"/>
              </a:rPr>
              <a:t>Fuente:</a:t>
            </a:r>
            <a:r>
              <a:rPr sz="1000" spc="-5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Propia</a:t>
            </a:r>
            <a:endParaRPr sz="10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950">
              <a:latin typeface="Arial MT"/>
              <a:cs typeface="Arial MT"/>
            </a:endParaRPr>
          </a:p>
          <a:p>
            <a:pPr marL="378460" lvl="1" indent="-366395">
              <a:lnSpc>
                <a:spcPct val="100000"/>
              </a:lnSpc>
              <a:buFont typeface="Arial"/>
              <a:buAutoNum type="arabicPeriod"/>
              <a:tabLst>
                <a:tab pos="378460" algn="l"/>
                <a:tab pos="379095" algn="l"/>
              </a:tabLst>
            </a:pPr>
            <a:r>
              <a:rPr sz="1200" b="1" dirty="0">
                <a:latin typeface="Arial"/>
                <a:cs typeface="Arial"/>
              </a:rPr>
              <a:t>DETALLE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DE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COMPONENTES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DE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INFRAESTRUCTURA</a:t>
            </a:r>
            <a:endParaRPr sz="12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55"/>
              </a:spcBef>
              <a:buFont typeface="Arial"/>
              <a:buAutoNum type="arabicPeriod"/>
            </a:pPr>
            <a:endParaRPr sz="1100">
              <a:latin typeface="Arial"/>
              <a:cs typeface="Arial"/>
            </a:endParaRPr>
          </a:p>
          <a:p>
            <a:pPr marL="469900" lvl="2" indent="-457834">
              <a:lnSpc>
                <a:spcPts val="1410"/>
              </a:lnSpc>
              <a:buFont typeface="Arial"/>
              <a:buAutoNum type="arabicPeriod"/>
              <a:tabLst>
                <a:tab pos="470534" algn="l"/>
              </a:tabLst>
            </a:pPr>
            <a:r>
              <a:rPr sz="1200" b="1" spc="-5" dirty="0">
                <a:latin typeface="Arial"/>
                <a:cs typeface="Arial"/>
              </a:rPr>
              <a:t>Servidor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de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hosting</a:t>
            </a:r>
            <a:endParaRPr sz="1200">
              <a:latin typeface="Arial"/>
              <a:cs typeface="Arial"/>
            </a:endParaRPr>
          </a:p>
          <a:p>
            <a:pPr marL="12700" marR="5080" algn="just">
              <a:lnSpc>
                <a:spcPts val="1380"/>
              </a:lnSpc>
              <a:spcBef>
                <a:spcPts val="65"/>
              </a:spcBef>
            </a:pPr>
            <a:r>
              <a:rPr sz="1200" spc="-10" dirty="0">
                <a:latin typeface="Arial MT"/>
                <a:cs typeface="Arial MT"/>
              </a:rPr>
              <a:t>Dado</a:t>
            </a:r>
            <a:r>
              <a:rPr sz="1200" spc="-5" dirty="0">
                <a:latin typeface="Arial MT"/>
                <a:cs typeface="Arial MT"/>
              </a:rPr>
              <a:t> que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uno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los</a:t>
            </a:r>
            <a:r>
              <a:rPr sz="1200" spc="-5" dirty="0">
                <a:latin typeface="Arial MT"/>
                <a:cs typeface="Arial MT"/>
              </a:rPr>
              <a:t> servicios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que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ofrece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la</a:t>
            </a:r>
            <a:r>
              <a:rPr sz="1200" spc="-5" dirty="0">
                <a:latin typeface="Arial MT"/>
                <a:cs typeface="Arial MT"/>
              </a:rPr>
              <a:t> empresa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es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el</a:t>
            </a:r>
            <a:r>
              <a:rPr sz="1200" spc="-5" dirty="0">
                <a:latin typeface="Arial MT"/>
                <a:cs typeface="Arial MT"/>
              </a:rPr>
              <a:t> alojamiento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 aplicaciones </a:t>
            </a:r>
            <a:r>
              <a:rPr sz="1200" spc="-10" dirty="0">
                <a:latin typeface="Arial MT"/>
                <a:cs typeface="Arial MT"/>
              </a:rPr>
              <a:t>web, el </a:t>
            </a:r>
            <a:r>
              <a:rPr sz="1200" spc="-5" dirty="0">
                <a:latin typeface="Arial MT"/>
                <a:cs typeface="Arial MT"/>
              </a:rPr>
              <a:t>servidor </a:t>
            </a:r>
            <a:r>
              <a:rPr sz="1200" spc="-10" dirty="0">
                <a:latin typeface="Arial MT"/>
                <a:cs typeface="Arial MT"/>
              </a:rPr>
              <a:t>en cuestión </a:t>
            </a:r>
            <a:r>
              <a:rPr sz="1200" spc="-5" dirty="0">
                <a:latin typeface="Arial MT"/>
                <a:cs typeface="Arial MT"/>
              </a:rPr>
              <a:t>emplea </a:t>
            </a:r>
            <a:r>
              <a:rPr sz="1200" spc="-10" dirty="0">
                <a:latin typeface="Arial MT"/>
                <a:cs typeface="Arial MT"/>
              </a:rPr>
              <a:t>la </a:t>
            </a:r>
            <a:r>
              <a:rPr sz="1200" spc="-5" dirty="0">
                <a:latin typeface="Arial MT"/>
                <a:cs typeface="Arial MT"/>
              </a:rPr>
              <a:t>herramienta Virtualmin </a:t>
            </a:r>
            <a:r>
              <a:rPr sz="1200" spc="-10" dirty="0">
                <a:latin typeface="Arial MT"/>
                <a:cs typeface="Arial MT"/>
              </a:rPr>
              <a:t>para </a:t>
            </a:r>
            <a:r>
              <a:rPr sz="1200" spc="-5" dirty="0">
                <a:latin typeface="Arial MT"/>
                <a:cs typeface="Arial MT"/>
              </a:rPr>
              <a:t> administrar </a:t>
            </a:r>
            <a:r>
              <a:rPr sz="1200" spc="-10" dirty="0">
                <a:latin typeface="Arial MT"/>
                <a:cs typeface="Arial MT"/>
              </a:rPr>
              <a:t>las </a:t>
            </a:r>
            <a:r>
              <a:rPr sz="1200" spc="-5" dirty="0">
                <a:latin typeface="Arial MT"/>
                <a:cs typeface="Arial MT"/>
              </a:rPr>
              <a:t>cuentas </a:t>
            </a:r>
            <a:r>
              <a:rPr sz="1200" spc="-10" dirty="0">
                <a:latin typeface="Arial MT"/>
                <a:cs typeface="Arial MT"/>
              </a:rPr>
              <a:t>de los </a:t>
            </a:r>
            <a:r>
              <a:rPr sz="1200" spc="-5" dirty="0">
                <a:latin typeface="Arial MT"/>
                <a:cs typeface="Arial MT"/>
              </a:rPr>
              <a:t>clientes, </a:t>
            </a:r>
            <a:r>
              <a:rPr sz="1200" spc="-10" dirty="0">
                <a:latin typeface="Arial MT"/>
                <a:cs typeface="Arial MT"/>
              </a:rPr>
              <a:t>lo que facilita </a:t>
            </a:r>
            <a:r>
              <a:rPr sz="1200" dirty="0">
                <a:latin typeface="Arial MT"/>
                <a:cs typeface="Arial MT"/>
              </a:rPr>
              <a:t>la </a:t>
            </a:r>
            <a:r>
              <a:rPr sz="1200" spc="-5" dirty="0">
                <a:latin typeface="Arial MT"/>
                <a:cs typeface="Arial MT"/>
              </a:rPr>
              <a:t>gestión </a:t>
            </a:r>
            <a:r>
              <a:rPr sz="1200" spc="-10" dirty="0">
                <a:latin typeface="Arial MT"/>
                <a:cs typeface="Arial MT"/>
              </a:rPr>
              <a:t>de la </a:t>
            </a:r>
            <a:r>
              <a:rPr sz="1200" spc="-5" dirty="0">
                <a:latin typeface="Arial MT"/>
                <a:cs typeface="Arial MT"/>
              </a:rPr>
              <a:t>trazabilidad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las cuentas </a:t>
            </a:r>
            <a:r>
              <a:rPr sz="120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correo electrónico. Asimismo, este </a:t>
            </a:r>
            <a:r>
              <a:rPr sz="1200" spc="-10" dirty="0">
                <a:latin typeface="Arial MT"/>
                <a:cs typeface="Arial MT"/>
              </a:rPr>
              <a:t>servidor </a:t>
            </a:r>
            <a:r>
              <a:rPr sz="1200" spc="-5" dirty="0">
                <a:latin typeface="Arial MT"/>
                <a:cs typeface="Arial MT"/>
              </a:rPr>
              <a:t>almacena diversos </a:t>
            </a:r>
            <a:r>
              <a:rPr sz="1200" spc="-10" dirty="0">
                <a:latin typeface="Arial MT"/>
                <a:cs typeface="Arial MT"/>
              </a:rPr>
              <a:t>sitios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web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y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espacios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almacenamiento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pertenecientes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los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clientes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</a:t>
            </a:r>
            <a:r>
              <a:rPr sz="1200" dirty="0">
                <a:latin typeface="Arial MT"/>
                <a:cs typeface="Arial MT"/>
              </a:rPr>
              <a:t> la</a:t>
            </a:r>
            <a:r>
              <a:rPr sz="1200" spc="-5" dirty="0">
                <a:latin typeface="Arial MT"/>
                <a:cs typeface="Arial MT"/>
              </a:rPr>
              <a:t> compañía.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100">
              <a:latin typeface="Arial MT"/>
              <a:cs typeface="Arial MT"/>
            </a:endParaRPr>
          </a:p>
          <a:p>
            <a:pPr marL="469900" lvl="2" indent="-457834">
              <a:lnSpc>
                <a:spcPts val="1410"/>
              </a:lnSpc>
              <a:buFont typeface="Arial"/>
              <a:buAutoNum type="arabicPeriod" startAt="2"/>
              <a:tabLst>
                <a:tab pos="470534" algn="l"/>
              </a:tabLst>
            </a:pPr>
            <a:r>
              <a:rPr sz="1200" b="1" spc="-5" dirty="0">
                <a:latin typeface="Arial"/>
                <a:cs typeface="Arial"/>
              </a:rPr>
              <a:t>Servidor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de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virtualización</a:t>
            </a:r>
            <a:endParaRPr sz="1200">
              <a:latin typeface="Arial"/>
              <a:cs typeface="Arial"/>
            </a:endParaRPr>
          </a:p>
          <a:p>
            <a:pPr marL="12700" algn="just">
              <a:lnSpc>
                <a:spcPts val="1410"/>
              </a:lnSpc>
            </a:pPr>
            <a:r>
              <a:rPr sz="1200" dirty="0">
                <a:latin typeface="Arial MT"/>
                <a:cs typeface="Arial MT"/>
              </a:rPr>
              <a:t>Este</a:t>
            </a:r>
            <a:r>
              <a:rPr sz="1200" spc="18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servidor</a:t>
            </a:r>
            <a:r>
              <a:rPr sz="1200" spc="19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desempeña</a:t>
            </a:r>
            <a:r>
              <a:rPr sz="1200" spc="18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un</a:t>
            </a:r>
            <a:r>
              <a:rPr sz="1200" spc="18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papel</a:t>
            </a:r>
            <a:r>
              <a:rPr sz="1200" spc="19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fundamental</a:t>
            </a:r>
            <a:r>
              <a:rPr sz="1200" spc="19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al</a:t>
            </a:r>
            <a:r>
              <a:rPr sz="1200" spc="19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virtualizar</a:t>
            </a:r>
            <a:r>
              <a:rPr sz="1200" spc="19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máquinas</a:t>
            </a:r>
            <a:r>
              <a:rPr sz="1200" spc="19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virtuales</a:t>
            </a:r>
            <a:endParaRPr sz="1200">
              <a:latin typeface="Arial MT"/>
              <a:cs typeface="Arial MT"/>
            </a:endParaRPr>
          </a:p>
          <a:p>
            <a:pPr marL="12700" marR="8890" algn="just">
              <a:lnSpc>
                <a:spcPct val="109700"/>
              </a:lnSpc>
              <a:spcBef>
                <a:spcPts val="5"/>
              </a:spcBef>
            </a:pPr>
            <a:r>
              <a:rPr sz="1200" spc="-5" dirty="0">
                <a:latin typeface="Arial MT"/>
                <a:cs typeface="Arial MT"/>
              </a:rPr>
              <a:t>privadas</a:t>
            </a:r>
            <a:r>
              <a:rPr sz="1200" spc="7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para</a:t>
            </a:r>
            <a:r>
              <a:rPr sz="1200" spc="6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los</a:t>
            </a:r>
            <a:r>
              <a:rPr sz="1200" spc="7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clientes,</a:t>
            </a:r>
            <a:r>
              <a:rPr sz="1200" spc="7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lo</a:t>
            </a:r>
            <a:r>
              <a:rPr sz="1200" spc="6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cual</a:t>
            </a:r>
            <a:r>
              <a:rPr sz="1200" spc="6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se</a:t>
            </a:r>
            <a:r>
              <a:rPr sz="1200" spc="8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visualiza</a:t>
            </a:r>
            <a:r>
              <a:rPr sz="1200" spc="6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en</a:t>
            </a:r>
            <a:r>
              <a:rPr sz="1200" spc="6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la</a:t>
            </a:r>
            <a:r>
              <a:rPr sz="1200" spc="6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ilustración</a:t>
            </a:r>
            <a:r>
              <a:rPr sz="1200" spc="6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1.</a:t>
            </a:r>
            <a:r>
              <a:rPr sz="1200" spc="7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En</a:t>
            </a:r>
            <a:r>
              <a:rPr sz="1200" spc="6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la</a:t>
            </a:r>
            <a:r>
              <a:rPr sz="1200" spc="6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actualidad,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se</a:t>
            </a:r>
            <a:r>
              <a:rPr sz="1200" spc="4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han</a:t>
            </a:r>
            <a:r>
              <a:rPr sz="1200" spc="4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configurado</a:t>
            </a:r>
            <a:r>
              <a:rPr sz="1200" spc="4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un</a:t>
            </a:r>
            <a:r>
              <a:rPr sz="1200" spc="4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total</a:t>
            </a:r>
            <a:r>
              <a:rPr sz="1200" spc="4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</a:t>
            </a:r>
            <a:r>
              <a:rPr sz="1200" spc="4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5</a:t>
            </a:r>
            <a:r>
              <a:rPr sz="1200" spc="4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máquinas</a:t>
            </a:r>
            <a:r>
              <a:rPr sz="1200" spc="5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virtuales,</a:t>
            </a:r>
            <a:r>
              <a:rPr sz="1200" spc="5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cada</a:t>
            </a:r>
            <a:r>
              <a:rPr sz="1200" spc="4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una</a:t>
            </a:r>
            <a:r>
              <a:rPr sz="1200" spc="4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</a:t>
            </a:r>
            <a:r>
              <a:rPr sz="1200" spc="4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ellas</a:t>
            </a:r>
            <a:r>
              <a:rPr sz="1200" spc="5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ejecutando</a:t>
            </a:r>
            <a:endParaRPr sz="1200">
              <a:latin typeface="Arial MT"/>
              <a:cs typeface="Arial MT"/>
            </a:endParaRPr>
          </a:p>
          <a:p>
            <a:pPr marL="12700" marR="8255" algn="just">
              <a:lnSpc>
                <a:spcPct val="110100"/>
              </a:lnSpc>
              <a:spcBef>
                <a:spcPts val="15"/>
              </a:spcBef>
            </a:pPr>
            <a:r>
              <a:rPr sz="1200" spc="-10" dirty="0">
                <a:latin typeface="Arial MT"/>
                <a:cs typeface="Arial MT"/>
              </a:rPr>
              <a:t>el </a:t>
            </a:r>
            <a:r>
              <a:rPr sz="1200" spc="-5" dirty="0">
                <a:latin typeface="Arial MT"/>
                <a:cs typeface="Arial MT"/>
              </a:rPr>
              <a:t>sistema operativo Linux. Para llevar a </a:t>
            </a:r>
            <a:r>
              <a:rPr sz="1200" spc="-10" dirty="0">
                <a:latin typeface="Arial MT"/>
                <a:cs typeface="Arial MT"/>
              </a:rPr>
              <a:t>cabo el </a:t>
            </a:r>
            <a:r>
              <a:rPr sz="1200" spc="-5" dirty="0">
                <a:latin typeface="Arial MT"/>
                <a:cs typeface="Arial MT"/>
              </a:rPr>
              <a:t>despliegue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estas máquinas, se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emplea una herramienta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hipervisor, </a:t>
            </a:r>
            <a:r>
              <a:rPr sz="1200" spc="-10" dirty="0">
                <a:latin typeface="Arial MT"/>
                <a:cs typeface="Arial MT"/>
              </a:rPr>
              <a:t>garantizando un </a:t>
            </a:r>
            <a:r>
              <a:rPr sz="1200" spc="-5" dirty="0">
                <a:latin typeface="Arial MT"/>
                <a:cs typeface="Arial MT"/>
              </a:rPr>
              <a:t>entorno </a:t>
            </a:r>
            <a:r>
              <a:rPr sz="1200" dirty="0">
                <a:latin typeface="Arial MT"/>
                <a:cs typeface="Arial MT"/>
              </a:rPr>
              <a:t>seguro y </a:t>
            </a:r>
            <a:r>
              <a:rPr sz="1200" spc="-5" dirty="0">
                <a:latin typeface="Arial MT"/>
                <a:cs typeface="Arial MT"/>
              </a:rPr>
              <a:t>aislado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para </a:t>
            </a:r>
            <a:r>
              <a:rPr sz="1200" spc="-5" dirty="0">
                <a:latin typeface="Arial MT"/>
                <a:cs typeface="Arial MT"/>
              </a:rPr>
              <a:t>las aplicaciones </a:t>
            </a:r>
            <a:r>
              <a:rPr sz="1200" dirty="0">
                <a:latin typeface="Arial MT"/>
                <a:cs typeface="Arial MT"/>
              </a:rPr>
              <a:t>y </a:t>
            </a:r>
            <a:r>
              <a:rPr sz="1200" spc="-5" dirty="0">
                <a:latin typeface="Arial MT"/>
                <a:cs typeface="Arial MT"/>
              </a:rPr>
              <a:t>servicios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cada cliente. </a:t>
            </a:r>
            <a:r>
              <a:rPr sz="1200" dirty="0">
                <a:latin typeface="Arial MT"/>
                <a:cs typeface="Arial MT"/>
              </a:rPr>
              <a:t>Esta </a:t>
            </a:r>
            <a:r>
              <a:rPr sz="1200" spc="-5" dirty="0">
                <a:latin typeface="Arial MT"/>
                <a:cs typeface="Arial MT"/>
              </a:rPr>
              <a:t>solución </a:t>
            </a:r>
            <a:r>
              <a:rPr sz="1200" dirty="0">
                <a:latin typeface="Arial MT"/>
                <a:cs typeface="Arial MT"/>
              </a:rPr>
              <a:t>no </a:t>
            </a:r>
            <a:r>
              <a:rPr sz="1200" spc="-10" dirty="0">
                <a:latin typeface="Arial MT"/>
                <a:cs typeface="Arial MT"/>
              </a:rPr>
              <a:t>solo </a:t>
            </a:r>
            <a:r>
              <a:rPr sz="1200" spc="-5" dirty="0">
                <a:latin typeface="Arial MT"/>
                <a:cs typeface="Arial MT"/>
              </a:rPr>
              <a:t>optimiza </a:t>
            </a:r>
            <a:r>
              <a:rPr sz="1200" spc="-10" dirty="0">
                <a:latin typeface="Arial MT"/>
                <a:cs typeface="Arial MT"/>
              </a:rPr>
              <a:t>la 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gestión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</a:t>
            </a:r>
            <a:r>
              <a:rPr sz="1200" spc="-5" dirty="0">
                <a:latin typeface="Arial MT"/>
                <a:cs typeface="Arial MT"/>
              </a:rPr>
              <a:t> recursos,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sino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que</a:t>
            </a:r>
            <a:r>
              <a:rPr sz="1200" spc="-5" dirty="0">
                <a:latin typeface="Arial MT"/>
                <a:cs typeface="Arial MT"/>
              </a:rPr>
              <a:t> también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brinda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flexibilidad</a:t>
            </a:r>
            <a:r>
              <a:rPr sz="1200" dirty="0">
                <a:latin typeface="Arial MT"/>
                <a:cs typeface="Arial MT"/>
              </a:rPr>
              <a:t> y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escalabilidad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</a:t>
            </a:r>
            <a:r>
              <a:rPr sz="1200" dirty="0">
                <a:latin typeface="Arial MT"/>
                <a:cs typeface="Arial MT"/>
              </a:rPr>
              <a:t> la 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infraestructura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la</a:t>
            </a:r>
            <a:r>
              <a:rPr sz="1200" spc="-5" dirty="0">
                <a:latin typeface="Arial MT"/>
                <a:cs typeface="Arial MT"/>
              </a:rPr>
              <a:t> compañía.</a:t>
            </a:r>
            <a:endParaRPr sz="1200">
              <a:latin typeface="Arial MT"/>
              <a:cs typeface="Arial MT"/>
            </a:endParaRPr>
          </a:p>
          <a:p>
            <a:pPr marL="469900" lvl="2" indent="-457834">
              <a:lnSpc>
                <a:spcPts val="1410"/>
              </a:lnSpc>
              <a:spcBef>
                <a:spcPts val="1140"/>
              </a:spcBef>
              <a:buFont typeface="Arial"/>
              <a:buAutoNum type="arabicPeriod" startAt="3"/>
              <a:tabLst>
                <a:tab pos="470534" algn="l"/>
              </a:tabLst>
            </a:pPr>
            <a:r>
              <a:rPr sz="1200" b="1" spc="-5" dirty="0">
                <a:latin typeface="Arial"/>
                <a:cs typeface="Arial"/>
              </a:rPr>
              <a:t>Servidor</a:t>
            </a:r>
            <a:r>
              <a:rPr sz="1200" b="1" spc="-4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de</a:t>
            </a:r>
            <a:r>
              <a:rPr sz="1200" b="1" spc="-3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backup</a:t>
            </a:r>
            <a:endParaRPr sz="1200">
              <a:latin typeface="Arial"/>
              <a:cs typeface="Arial"/>
            </a:endParaRPr>
          </a:p>
          <a:p>
            <a:pPr marL="12700" marR="8255" algn="just">
              <a:lnSpc>
                <a:spcPct val="95900"/>
              </a:lnSpc>
              <a:spcBef>
                <a:spcPts val="25"/>
              </a:spcBef>
            </a:pPr>
            <a:r>
              <a:rPr sz="1200" spc="-10" dirty="0">
                <a:latin typeface="Arial MT"/>
                <a:cs typeface="Arial MT"/>
              </a:rPr>
              <a:t>Los dos </a:t>
            </a:r>
            <a:r>
              <a:rPr sz="1200" spc="-5" dirty="0">
                <a:latin typeface="Arial MT"/>
                <a:cs typeface="Arial MT"/>
              </a:rPr>
              <a:t>servidores </a:t>
            </a:r>
            <a:r>
              <a:rPr sz="120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backup </a:t>
            </a:r>
            <a:r>
              <a:rPr sz="1200" spc="-10" dirty="0">
                <a:latin typeface="Arial MT"/>
                <a:cs typeface="Arial MT"/>
              </a:rPr>
              <a:t>de los que </a:t>
            </a:r>
            <a:r>
              <a:rPr sz="1200" spc="-5" dirty="0">
                <a:latin typeface="Arial MT"/>
                <a:cs typeface="Arial MT"/>
              </a:rPr>
              <a:t>se dispone desempeñan </a:t>
            </a:r>
            <a:r>
              <a:rPr sz="1200" dirty="0">
                <a:latin typeface="Arial MT"/>
                <a:cs typeface="Arial MT"/>
              </a:rPr>
              <a:t>un </a:t>
            </a:r>
            <a:r>
              <a:rPr sz="1200" spc="-5" dirty="0">
                <a:latin typeface="Arial MT"/>
                <a:cs typeface="Arial MT"/>
              </a:rPr>
              <a:t>papel crucial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en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la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protección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la</a:t>
            </a:r>
            <a:r>
              <a:rPr sz="1200" spc="-3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información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crítica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</a:t>
            </a:r>
            <a:r>
              <a:rPr sz="1200" spc="-3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los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clientes.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Estos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servidores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se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utilizan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para </a:t>
            </a:r>
            <a:r>
              <a:rPr sz="1200" spc="-5" dirty="0">
                <a:latin typeface="Arial MT"/>
                <a:cs typeface="Arial MT"/>
              </a:rPr>
              <a:t>almacenar </a:t>
            </a:r>
            <a:r>
              <a:rPr sz="1200" spc="-10" dirty="0">
                <a:latin typeface="Arial MT"/>
                <a:cs typeface="Arial MT"/>
              </a:rPr>
              <a:t>las </a:t>
            </a:r>
            <a:r>
              <a:rPr sz="1200" spc="-5" dirty="0">
                <a:latin typeface="Arial MT"/>
                <a:cs typeface="Arial MT"/>
              </a:rPr>
              <a:t>copias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seguridad </a:t>
            </a:r>
            <a:r>
              <a:rPr sz="120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manera periódica, garantizando </a:t>
            </a:r>
            <a:r>
              <a:rPr sz="1200" spc="-10" dirty="0">
                <a:latin typeface="Arial MT"/>
                <a:cs typeface="Arial MT"/>
              </a:rPr>
              <a:t>la </a:t>
            </a:r>
            <a:r>
              <a:rPr sz="1200" spc="-5" dirty="0">
                <a:latin typeface="Arial MT"/>
                <a:cs typeface="Arial MT"/>
              </a:rPr>
              <a:t> integridad</a:t>
            </a:r>
            <a:r>
              <a:rPr sz="1200" spc="254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y</a:t>
            </a:r>
            <a:r>
              <a:rPr sz="1200" spc="28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disponibilidad</a:t>
            </a:r>
            <a:r>
              <a:rPr sz="1200" spc="254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</a:t>
            </a:r>
            <a:r>
              <a:rPr sz="1200" spc="254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los</a:t>
            </a:r>
            <a:r>
              <a:rPr sz="1200" spc="27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datos</a:t>
            </a:r>
            <a:r>
              <a:rPr sz="1200" spc="26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en</a:t>
            </a:r>
            <a:r>
              <a:rPr sz="1200" spc="26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caso</a:t>
            </a:r>
            <a:r>
              <a:rPr sz="1200" spc="254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</a:t>
            </a:r>
            <a:r>
              <a:rPr sz="1200" spc="26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cualquier</a:t>
            </a:r>
            <a:r>
              <a:rPr sz="1200" spc="26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eventualidad.</a:t>
            </a:r>
            <a:r>
              <a:rPr sz="1200" spc="27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Un</a:t>
            </a:r>
            <a:endParaRPr sz="1200">
              <a:latin typeface="Arial MT"/>
              <a:cs typeface="Arial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47356" y="1411744"/>
            <a:ext cx="4199175" cy="2835135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5" dirty="0"/>
              <a:t>32</a:t>
            </a:fld>
            <a:endParaRPr spc="-5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5" dirty="0"/>
              <a:t>33</a:t>
            </a:fld>
            <a:endParaRPr spc="-5" dirty="0"/>
          </a:p>
        </p:txBody>
      </p:sp>
      <p:sp>
        <p:nvSpPr>
          <p:cNvPr id="2" name="object 2"/>
          <p:cNvSpPr txBox="1"/>
          <p:nvPr/>
        </p:nvSpPr>
        <p:spPr>
          <a:xfrm>
            <a:off x="1427733" y="1056893"/>
            <a:ext cx="5641975" cy="6847205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13335" algn="just">
              <a:lnSpc>
                <a:spcPts val="1380"/>
              </a:lnSpc>
              <a:spcBef>
                <a:spcPts val="195"/>
              </a:spcBef>
            </a:pPr>
            <a:r>
              <a:rPr sz="1200" spc="-5" dirty="0">
                <a:latin typeface="Arial MT"/>
                <a:cs typeface="Arial MT"/>
              </a:rPr>
              <a:t>aspecto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destacado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es</a:t>
            </a:r>
            <a:r>
              <a:rPr sz="1200" spc="-5" dirty="0">
                <a:latin typeface="Arial MT"/>
                <a:cs typeface="Arial MT"/>
              </a:rPr>
              <a:t> que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estas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copias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</a:t>
            </a:r>
            <a:r>
              <a:rPr sz="1200" spc="-5" dirty="0">
                <a:latin typeface="Arial MT"/>
                <a:cs typeface="Arial MT"/>
              </a:rPr>
              <a:t> seguridad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se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replican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</a:t>
            </a:r>
            <a:r>
              <a:rPr sz="1200" spc="-5" dirty="0">
                <a:latin typeface="Arial MT"/>
                <a:cs typeface="Arial MT"/>
              </a:rPr>
              <a:t> forma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sincronizada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entre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ambos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servidores,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lo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que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asegura</a:t>
            </a:r>
            <a:r>
              <a:rPr sz="1200" spc="-3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la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redundancia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y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la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resistencia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frente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 </a:t>
            </a:r>
            <a:r>
              <a:rPr sz="1200" spc="-10" dirty="0">
                <a:latin typeface="Arial MT"/>
                <a:cs typeface="Arial MT"/>
              </a:rPr>
              <a:t>posibles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fallos.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150">
              <a:latin typeface="Arial MT"/>
              <a:cs typeface="Arial MT"/>
            </a:endParaRPr>
          </a:p>
          <a:p>
            <a:pPr marL="12700" marR="13335" algn="just">
              <a:lnSpc>
                <a:spcPct val="95900"/>
              </a:lnSpc>
            </a:pPr>
            <a:r>
              <a:rPr sz="1200" spc="-5" dirty="0">
                <a:latin typeface="Arial MT"/>
                <a:cs typeface="Arial MT"/>
              </a:rPr>
              <a:t>Para</a:t>
            </a:r>
            <a:r>
              <a:rPr sz="1200" spc="-6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llevar</a:t>
            </a:r>
            <a:r>
              <a:rPr sz="1200" spc="-4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</a:t>
            </a:r>
            <a:r>
              <a:rPr sz="1200" spc="-6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cabo</a:t>
            </a:r>
            <a:r>
              <a:rPr sz="1200" spc="-5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esta</a:t>
            </a:r>
            <a:r>
              <a:rPr sz="1200" spc="-6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tarea</a:t>
            </a:r>
            <a:r>
              <a:rPr sz="1200" spc="-5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de</a:t>
            </a:r>
            <a:r>
              <a:rPr sz="1200" spc="-6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respaldo,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se</a:t>
            </a:r>
            <a:r>
              <a:rPr sz="1200" spc="-6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ha</a:t>
            </a:r>
            <a:r>
              <a:rPr sz="1200" spc="-5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implementado</a:t>
            </a:r>
            <a:r>
              <a:rPr sz="1200" spc="-6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la</a:t>
            </a:r>
            <a:r>
              <a:rPr sz="1200" spc="-5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herramienta</a:t>
            </a:r>
            <a:r>
              <a:rPr sz="1200" spc="-6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rsync,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que</a:t>
            </a:r>
            <a:r>
              <a:rPr sz="1200" spc="-6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se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encarga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</a:t>
            </a:r>
            <a:r>
              <a:rPr sz="1200" spc="-6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gestionar</a:t>
            </a:r>
            <a:r>
              <a:rPr sz="1200" spc="-5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y</a:t>
            </a:r>
            <a:r>
              <a:rPr sz="1200" spc="-5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ejecutar</a:t>
            </a:r>
            <a:r>
              <a:rPr sz="1200" spc="-3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los</a:t>
            </a:r>
            <a:r>
              <a:rPr sz="1200" spc="-5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procesos</a:t>
            </a:r>
            <a:r>
              <a:rPr sz="1200" spc="-5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de</a:t>
            </a:r>
            <a:r>
              <a:rPr sz="1200" spc="-6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backup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</a:t>
            </a:r>
            <a:r>
              <a:rPr sz="1200" spc="-6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manera</a:t>
            </a:r>
            <a:r>
              <a:rPr sz="1200" spc="-4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eficiente.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Esto </a:t>
            </a:r>
            <a:r>
              <a:rPr sz="1200" spc="-10" dirty="0">
                <a:latin typeface="Arial MT"/>
                <a:cs typeface="Arial MT"/>
              </a:rPr>
              <a:t>no </a:t>
            </a:r>
            <a:r>
              <a:rPr sz="1200" spc="-5" dirty="0">
                <a:latin typeface="Arial MT"/>
                <a:cs typeface="Arial MT"/>
              </a:rPr>
              <a:t>solo garantiza que los datos estén respaldados </a:t>
            </a:r>
            <a:r>
              <a:rPr sz="1200" dirty="0">
                <a:latin typeface="Arial MT"/>
                <a:cs typeface="Arial MT"/>
              </a:rPr>
              <a:t>en </a:t>
            </a:r>
            <a:r>
              <a:rPr sz="1200" spc="-5" dirty="0">
                <a:latin typeface="Arial MT"/>
                <a:cs typeface="Arial MT"/>
              </a:rPr>
              <a:t>múltiples ubicaciones,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sino</a:t>
            </a:r>
            <a:r>
              <a:rPr sz="1200" spc="-5" dirty="0">
                <a:latin typeface="Arial MT"/>
                <a:cs typeface="Arial MT"/>
              </a:rPr>
              <a:t> que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también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agiliza </a:t>
            </a:r>
            <a:r>
              <a:rPr sz="1200" spc="-10" dirty="0">
                <a:latin typeface="Arial MT"/>
                <a:cs typeface="Arial MT"/>
              </a:rPr>
              <a:t>la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recuperación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en</a:t>
            </a:r>
            <a:r>
              <a:rPr sz="1200" dirty="0">
                <a:latin typeface="Arial MT"/>
                <a:cs typeface="Arial MT"/>
              </a:rPr>
              <a:t> caso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una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pérdida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datos.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1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200" b="1" spc="-5" dirty="0">
                <a:latin typeface="Arial"/>
                <a:cs typeface="Arial"/>
              </a:rPr>
              <a:t>6.1.4</a:t>
            </a:r>
            <a:r>
              <a:rPr sz="1200" b="1" spc="57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Sitio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web</a:t>
            </a:r>
            <a:r>
              <a:rPr sz="1200" b="1" dirty="0">
                <a:latin typeface="Arial"/>
                <a:cs typeface="Arial"/>
              </a:rPr>
              <a:t> de</a:t>
            </a:r>
            <a:r>
              <a:rPr sz="1200" b="1" spc="-3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la</a:t>
            </a:r>
            <a:r>
              <a:rPr sz="1200" b="1" spc="-10" dirty="0">
                <a:latin typeface="Arial"/>
                <a:cs typeface="Arial"/>
              </a:rPr>
              <a:t> empresa.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0">
              <a:latin typeface="Arial"/>
              <a:cs typeface="Arial"/>
            </a:endParaRPr>
          </a:p>
          <a:p>
            <a:pPr marL="12700" marR="10160" algn="just">
              <a:lnSpc>
                <a:spcPct val="95900"/>
              </a:lnSpc>
            </a:pPr>
            <a:r>
              <a:rPr sz="1200" spc="-5" dirty="0">
                <a:latin typeface="Arial MT"/>
                <a:cs typeface="Arial MT"/>
              </a:rPr>
              <a:t>El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sitio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web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es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</a:t>
            </a:r>
            <a:r>
              <a:rPr sz="1200" spc="-5" dirty="0">
                <a:latin typeface="Arial MT"/>
                <a:cs typeface="Arial MT"/>
              </a:rPr>
              <a:t> naturaleza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estática</a:t>
            </a:r>
            <a:r>
              <a:rPr sz="1200" dirty="0">
                <a:latin typeface="Arial MT"/>
                <a:cs typeface="Arial MT"/>
              </a:rPr>
              <a:t> y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se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enfoca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en</a:t>
            </a:r>
            <a:r>
              <a:rPr sz="1200" spc="-5" dirty="0">
                <a:latin typeface="Arial MT"/>
                <a:cs typeface="Arial MT"/>
              </a:rPr>
              <a:t> brindar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información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fundamental a </a:t>
            </a:r>
            <a:r>
              <a:rPr sz="1200" spc="-10" dirty="0">
                <a:latin typeface="Arial MT"/>
                <a:cs typeface="Arial MT"/>
              </a:rPr>
              <a:t>los </a:t>
            </a:r>
            <a:r>
              <a:rPr sz="1200" spc="-5" dirty="0">
                <a:latin typeface="Arial MT"/>
                <a:cs typeface="Arial MT"/>
              </a:rPr>
              <a:t>visitantes. Su contenido incluye </a:t>
            </a:r>
            <a:r>
              <a:rPr sz="1200" spc="-10" dirty="0">
                <a:latin typeface="Arial MT"/>
                <a:cs typeface="Arial MT"/>
              </a:rPr>
              <a:t>datos </a:t>
            </a:r>
            <a:r>
              <a:rPr sz="120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contacto, ejemplos </a:t>
            </a:r>
            <a:r>
              <a:rPr sz="1200" dirty="0">
                <a:latin typeface="Arial MT"/>
                <a:cs typeface="Arial MT"/>
              </a:rPr>
              <a:t>de 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trabajos</a:t>
            </a:r>
            <a:r>
              <a:rPr sz="1200" spc="-4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realizados</a:t>
            </a:r>
            <a:r>
              <a:rPr sz="1200" spc="-4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para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algunos</a:t>
            </a:r>
            <a:r>
              <a:rPr sz="1200" spc="-4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clientes</a:t>
            </a:r>
            <a:r>
              <a:rPr sz="1200" spc="-4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destacados</a:t>
            </a:r>
            <a:r>
              <a:rPr sz="1200" spc="-4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y</a:t>
            </a:r>
            <a:r>
              <a:rPr sz="1200" spc="-4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una</a:t>
            </a:r>
            <a:r>
              <a:rPr sz="1200" spc="-5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detallada</a:t>
            </a:r>
            <a:r>
              <a:rPr sz="1200" spc="-6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descripción</a:t>
            </a:r>
            <a:r>
              <a:rPr sz="1200" spc="-5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de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los </a:t>
            </a:r>
            <a:r>
              <a:rPr sz="1200" spc="-5" dirty="0">
                <a:latin typeface="Arial MT"/>
                <a:cs typeface="Arial MT"/>
              </a:rPr>
              <a:t>servicios que </a:t>
            </a:r>
            <a:r>
              <a:rPr sz="1200" dirty="0">
                <a:latin typeface="Arial MT"/>
                <a:cs typeface="Arial MT"/>
              </a:rPr>
              <a:t>la </a:t>
            </a:r>
            <a:r>
              <a:rPr sz="1200" spc="-5" dirty="0">
                <a:latin typeface="Arial MT"/>
                <a:cs typeface="Arial MT"/>
              </a:rPr>
              <a:t>empresa ofrece. </a:t>
            </a:r>
            <a:r>
              <a:rPr sz="1200" dirty="0">
                <a:latin typeface="Arial MT"/>
                <a:cs typeface="Arial MT"/>
              </a:rPr>
              <a:t>Es </a:t>
            </a:r>
            <a:r>
              <a:rPr sz="1200" spc="-5" dirty="0">
                <a:latin typeface="Arial MT"/>
                <a:cs typeface="Arial MT"/>
              </a:rPr>
              <a:t>importante destacar que </a:t>
            </a:r>
            <a:r>
              <a:rPr sz="1200" spc="-10" dirty="0">
                <a:latin typeface="Arial MT"/>
                <a:cs typeface="Arial MT"/>
              </a:rPr>
              <a:t>no </a:t>
            </a:r>
            <a:r>
              <a:rPr sz="1200" spc="5" dirty="0">
                <a:latin typeface="Arial MT"/>
                <a:cs typeface="Arial MT"/>
              </a:rPr>
              <a:t>se </a:t>
            </a:r>
            <a:r>
              <a:rPr sz="1200" spc="-5" dirty="0">
                <a:latin typeface="Arial MT"/>
                <a:cs typeface="Arial MT"/>
              </a:rPr>
              <a:t>realizan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transacciones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en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línea</a:t>
            </a:r>
            <a:r>
              <a:rPr sz="1200" dirty="0">
                <a:latin typeface="Arial MT"/>
                <a:cs typeface="Arial MT"/>
              </a:rPr>
              <a:t> ni</a:t>
            </a:r>
            <a:r>
              <a:rPr sz="1200" spc="-5" dirty="0">
                <a:latin typeface="Arial MT"/>
                <a:cs typeface="Arial MT"/>
              </a:rPr>
              <a:t> se establecen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conexiones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con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bases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</a:t>
            </a:r>
            <a:r>
              <a:rPr sz="1200" spc="-5" dirty="0">
                <a:latin typeface="Arial MT"/>
                <a:cs typeface="Arial MT"/>
              </a:rPr>
              <a:t> datos.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150">
              <a:latin typeface="Arial MT"/>
              <a:cs typeface="Arial MT"/>
            </a:endParaRPr>
          </a:p>
          <a:p>
            <a:pPr marL="12700" marR="10160" algn="just">
              <a:lnSpc>
                <a:spcPct val="95900"/>
              </a:lnSpc>
            </a:pPr>
            <a:r>
              <a:rPr sz="1200" spc="-10" dirty="0">
                <a:latin typeface="Arial MT"/>
                <a:cs typeface="Arial MT"/>
              </a:rPr>
              <a:t>La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elección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un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sitio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web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estático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ofrece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diversas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ventajas </a:t>
            </a:r>
            <a:r>
              <a:rPr sz="1200" spc="-10" dirty="0">
                <a:latin typeface="Arial MT"/>
                <a:cs typeface="Arial MT"/>
              </a:rPr>
              <a:t>en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este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contexto.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Al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no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requerir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transacciones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en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línea,</a:t>
            </a:r>
            <a:r>
              <a:rPr sz="1200" spc="-5" dirty="0">
                <a:latin typeface="Arial MT"/>
                <a:cs typeface="Arial MT"/>
              </a:rPr>
              <a:t> se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minimizan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los</a:t>
            </a:r>
            <a:r>
              <a:rPr sz="1200" spc="-5" dirty="0">
                <a:latin typeface="Arial MT"/>
                <a:cs typeface="Arial MT"/>
              </a:rPr>
              <a:t> riesgos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asociados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con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la </a:t>
            </a:r>
            <a:r>
              <a:rPr sz="1200" spc="-5" dirty="0">
                <a:latin typeface="Arial MT"/>
                <a:cs typeface="Arial MT"/>
              </a:rPr>
              <a:t> manipulación </a:t>
            </a:r>
            <a:r>
              <a:rPr sz="1200" spc="-10" dirty="0">
                <a:latin typeface="Arial MT"/>
                <a:cs typeface="Arial MT"/>
              </a:rPr>
              <a:t>de datos </a:t>
            </a:r>
            <a:r>
              <a:rPr sz="1200" dirty="0">
                <a:latin typeface="Arial MT"/>
                <a:cs typeface="Arial MT"/>
              </a:rPr>
              <a:t>y </a:t>
            </a:r>
            <a:r>
              <a:rPr sz="1200" spc="-10" dirty="0">
                <a:latin typeface="Arial MT"/>
                <a:cs typeface="Arial MT"/>
              </a:rPr>
              <a:t>la </a:t>
            </a:r>
            <a:r>
              <a:rPr sz="1200" spc="-5" dirty="0">
                <a:latin typeface="Arial MT"/>
                <a:cs typeface="Arial MT"/>
              </a:rPr>
              <a:t>seguridad </a:t>
            </a:r>
            <a:r>
              <a:rPr sz="1200" spc="-10" dirty="0">
                <a:latin typeface="Arial MT"/>
                <a:cs typeface="Arial MT"/>
              </a:rPr>
              <a:t>de las </a:t>
            </a:r>
            <a:r>
              <a:rPr sz="1200" spc="-5" dirty="0">
                <a:latin typeface="Arial MT"/>
                <a:cs typeface="Arial MT"/>
              </a:rPr>
              <a:t>transacciones electrónicas. Además, </a:t>
            </a:r>
            <a:r>
              <a:rPr sz="1200" spc="-10" dirty="0">
                <a:latin typeface="Arial MT"/>
                <a:cs typeface="Arial MT"/>
              </a:rPr>
              <a:t>al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prescindir de </a:t>
            </a:r>
            <a:r>
              <a:rPr sz="1200" dirty="0">
                <a:latin typeface="Arial MT"/>
                <a:cs typeface="Arial MT"/>
              </a:rPr>
              <a:t>la </a:t>
            </a:r>
            <a:r>
              <a:rPr sz="1200" spc="-5" dirty="0">
                <a:latin typeface="Arial MT"/>
                <a:cs typeface="Arial MT"/>
              </a:rPr>
              <a:t>necesidad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conectarse a una base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datos, se simplifica </a:t>
            </a:r>
            <a:r>
              <a:rPr sz="1200" spc="-10" dirty="0">
                <a:latin typeface="Arial MT"/>
                <a:cs typeface="Arial MT"/>
              </a:rPr>
              <a:t>la </a:t>
            </a:r>
            <a:r>
              <a:rPr sz="1200" spc="-5" dirty="0">
                <a:latin typeface="Arial MT"/>
                <a:cs typeface="Arial MT"/>
              </a:rPr>
              <a:t> arquitectura </a:t>
            </a:r>
            <a:r>
              <a:rPr sz="1200" spc="-10" dirty="0">
                <a:latin typeface="Arial MT"/>
                <a:cs typeface="Arial MT"/>
              </a:rPr>
              <a:t>del </a:t>
            </a:r>
            <a:r>
              <a:rPr sz="1200" spc="-5" dirty="0">
                <a:latin typeface="Arial MT"/>
                <a:cs typeface="Arial MT"/>
              </a:rPr>
              <a:t>sitio </a:t>
            </a:r>
            <a:r>
              <a:rPr sz="1200" spc="-10" dirty="0">
                <a:latin typeface="Arial MT"/>
                <a:cs typeface="Arial MT"/>
              </a:rPr>
              <a:t>web </a:t>
            </a:r>
            <a:r>
              <a:rPr sz="1200" dirty="0">
                <a:latin typeface="Arial MT"/>
                <a:cs typeface="Arial MT"/>
              </a:rPr>
              <a:t>y </a:t>
            </a:r>
            <a:r>
              <a:rPr sz="1200" spc="-5" dirty="0">
                <a:latin typeface="Arial MT"/>
                <a:cs typeface="Arial MT"/>
              </a:rPr>
              <a:t>se reduce </a:t>
            </a:r>
            <a:r>
              <a:rPr sz="1200" spc="-10" dirty="0">
                <a:latin typeface="Arial MT"/>
                <a:cs typeface="Arial MT"/>
              </a:rPr>
              <a:t>la </a:t>
            </a:r>
            <a:r>
              <a:rPr sz="1200" spc="-5" dirty="0">
                <a:latin typeface="Arial MT"/>
                <a:cs typeface="Arial MT"/>
              </a:rPr>
              <a:t>carga </a:t>
            </a:r>
            <a:r>
              <a:rPr sz="1200" dirty="0">
                <a:latin typeface="Arial MT"/>
                <a:cs typeface="Arial MT"/>
              </a:rPr>
              <a:t>en </a:t>
            </a:r>
            <a:r>
              <a:rPr sz="1200" spc="-10" dirty="0">
                <a:latin typeface="Arial MT"/>
                <a:cs typeface="Arial MT"/>
              </a:rPr>
              <a:t>los </a:t>
            </a:r>
            <a:r>
              <a:rPr sz="1200" spc="-5" dirty="0">
                <a:latin typeface="Arial MT"/>
                <a:cs typeface="Arial MT"/>
              </a:rPr>
              <a:t>servidores, </a:t>
            </a:r>
            <a:r>
              <a:rPr sz="1200" spc="-10" dirty="0">
                <a:latin typeface="Arial MT"/>
                <a:cs typeface="Arial MT"/>
              </a:rPr>
              <a:t>lo </a:t>
            </a:r>
            <a:r>
              <a:rPr sz="1200" spc="-5" dirty="0">
                <a:latin typeface="Arial MT"/>
                <a:cs typeface="Arial MT"/>
              </a:rPr>
              <a:t>que </a:t>
            </a:r>
            <a:r>
              <a:rPr sz="1200" spc="-10" dirty="0">
                <a:latin typeface="Arial MT"/>
                <a:cs typeface="Arial MT"/>
              </a:rPr>
              <a:t>puede 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resultar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en</a:t>
            </a:r>
            <a:r>
              <a:rPr sz="1200" spc="2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un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rendimiento más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rápido</a:t>
            </a:r>
            <a:r>
              <a:rPr sz="1200" spc="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y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en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una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administración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más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sencilla.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300">
              <a:latin typeface="Arial MT"/>
              <a:cs typeface="Arial MT"/>
            </a:endParaRPr>
          </a:p>
          <a:p>
            <a:pPr marL="378460" marR="7620" indent="-366395">
              <a:lnSpc>
                <a:spcPts val="1380"/>
              </a:lnSpc>
              <a:spcBef>
                <a:spcPts val="1120"/>
              </a:spcBef>
              <a:tabLst>
                <a:tab pos="378460" algn="l"/>
              </a:tabLst>
            </a:pPr>
            <a:r>
              <a:rPr sz="1200" b="1" spc="-5" dirty="0">
                <a:latin typeface="Arial"/>
                <a:cs typeface="Arial"/>
              </a:rPr>
              <a:t>6.2	</a:t>
            </a:r>
            <a:r>
              <a:rPr sz="1200" b="1" dirty="0">
                <a:latin typeface="Arial"/>
                <a:cs typeface="Arial"/>
              </a:rPr>
              <a:t>ESTADO</a:t>
            </a:r>
            <a:r>
              <a:rPr sz="1200" b="1" spc="170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ACTUAL</a:t>
            </a:r>
            <a:r>
              <a:rPr sz="1200" b="1" spc="17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DE</a:t>
            </a:r>
            <a:r>
              <a:rPr sz="1200" b="1" spc="16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POLÍTICAS</a:t>
            </a:r>
            <a:r>
              <a:rPr sz="1200" b="1" spc="15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DE</a:t>
            </a:r>
            <a:r>
              <a:rPr sz="1200" b="1" spc="16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SEGURIDAD</a:t>
            </a:r>
            <a:r>
              <a:rPr sz="1200" b="1" spc="16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ESTABLECIDAS</a:t>
            </a:r>
            <a:r>
              <a:rPr sz="1200" b="1" spc="19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EN </a:t>
            </a:r>
            <a:r>
              <a:rPr sz="1200" b="1" spc="-3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LOS </a:t>
            </a:r>
            <a:r>
              <a:rPr sz="1200" b="1" spc="-5" dirty="0">
                <a:latin typeface="Arial"/>
                <a:cs typeface="Arial"/>
              </a:rPr>
              <a:t>SERVICIOS.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150">
              <a:latin typeface="Arial"/>
              <a:cs typeface="Arial"/>
            </a:endParaRPr>
          </a:p>
          <a:p>
            <a:pPr marL="12700" marR="5080" algn="just">
              <a:lnSpc>
                <a:spcPct val="95900"/>
              </a:lnSpc>
            </a:pPr>
            <a:r>
              <a:rPr sz="1200" spc="-5" dirty="0">
                <a:latin typeface="Arial MT"/>
                <a:cs typeface="Arial MT"/>
              </a:rPr>
              <a:t>Aunque </a:t>
            </a:r>
            <a:r>
              <a:rPr sz="1200" spc="-10" dirty="0">
                <a:latin typeface="Arial MT"/>
                <a:cs typeface="Arial MT"/>
              </a:rPr>
              <a:t>la </a:t>
            </a:r>
            <a:r>
              <a:rPr sz="1200" spc="-5" dirty="0">
                <a:latin typeface="Arial MT"/>
                <a:cs typeface="Arial MT"/>
              </a:rPr>
              <a:t>empresa </a:t>
            </a:r>
            <a:r>
              <a:rPr sz="1200" spc="-10" dirty="0">
                <a:latin typeface="Arial MT"/>
                <a:cs typeface="Arial MT"/>
              </a:rPr>
              <a:t>no cuenta </a:t>
            </a:r>
            <a:r>
              <a:rPr sz="1200" spc="-5" dirty="0">
                <a:latin typeface="Arial MT"/>
                <a:cs typeface="Arial MT"/>
              </a:rPr>
              <a:t>con </a:t>
            </a:r>
            <a:r>
              <a:rPr sz="1200" spc="-10" dirty="0">
                <a:latin typeface="Arial MT"/>
                <a:cs typeface="Arial MT"/>
              </a:rPr>
              <a:t>una política </a:t>
            </a:r>
            <a:r>
              <a:rPr sz="120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seguridad bien </a:t>
            </a:r>
            <a:r>
              <a:rPr sz="1200" spc="-10" dirty="0">
                <a:latin typeface="Arial MT"/>
                <a:cs typeface="Arial MT"/>
              </a:rPr>
              <a:t>definida, ha </a:t>
            </a:r>
            <a:r>
              <a:rPr sz="1200" spc="-5" dirty="0">
                <a:latin typeface="Arial MT"/>
                <a:cs typeface="Arial MT"/>
              </a:rPr>
              <a:t> implementado algunos controles </a:t>
            </a:r>
            <a:r>
              <a:rPr sz="120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acceso </a:t>
            </a:r>
            <a:r>
              <a:rPr sz="1200" dirty="0">
                <a:latin typeface="Arial MT"/>
                <a:cs typeface="Arial MT"/>
              </a:rPr>
              <a:t>y </a:t>
            </a:r>
            <a:r>
              <a:rPr sz="1200" spc="-5" dirty="0">
                <a:latin typeface="Arial MT"/>
                <a:cs typeface="Arial MT"/>
              </a:rPr>
              <a:t>protocolos </a:t>
            </a:r>
            <a:r>
              <a:rPr sz="120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seguridad tecnológicos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que </a:t>
            </a:r>
            <a:r>
              <a:rPr sz="1200" spc="-5" dirty="0">
                <a:latin typeface="Arial MT"/>
                <a:cs typeface="Arial MT"/>
              </a:rPr>
              <a:t>pueden ayudar a reducir </a:t>
            </a:r>
            <a:r>
              <a:rPr sz="1200" spc="-10" dirty="0">
                <a:latin typeface="Arial MT"/>
                <a:cs typeface="Arial MT"/>
              </a:rPr>
              <a:t>los </a:t>
            </a:r>
            <a:r>
              <a:rPr sz="1200" spc="-5" dirty="0">
                <a:latin typeface="Arial MT"/>
                <a:cs typeface="Arial MT"/>
              </a:rPr>
              <a:t>riesgos </a:t>
            </a:r>
            <a:r>
              <a:rPr sz="1200" dirty="0">
                <a:latin typeface="Arial MT"/>
                <a:cs typeface="Arial MT"/>
              </a:rPr>
              <a:t>y </a:t>
            </a:r>
            <a:r>
              <a:rPr sz="1200" spc="-10" dirty="0">
                <a:latin typeface="Arial MT"/>
                <a:cs typeface="Arial MT"/>
              </a:rPr>
              <a:t>proteger </a:t>
            </a:r>
            <a:r>
              <a:rPr sz="1200" spc="-5" dirty="0">
                <a:latin typeface="Arial MT"/>
                <a:cs typeface="Arial MT"/>
              </a:rPr>
              <a:t>sus servicios </a:t>
            </a:r>
            <a:r>
              <a:rPr sz="1200" dirty="0">
                <a:latin typeface="Arial MT"/>
                <a:cs typeface="Arial MT"/>
              </a:rPr>
              <a:t>y </a:t>
            </a:r>
            <a:r>
              <a:rPr sz="1200" spc="-10" dirty="0">
                <a:latin typeface="Arial MT"/>
                <a:cs typeface="Arial MT"/>
              </a:rPr>
              <a:t>datos </a:t>
            </a:r>
            <a:r>
              <a:rPr sz="1200" spc="-5" dirty="0">
                <a:latin typeface="Arial MT"/>
                <a:cs typeface="Arial MT"/>
              </a:rPr>
              <a:t>sensibles.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Estos controles incluyen, </a:t>
            </a:r>
            <a:r>
              <a:rPr sz="1200" spc="-10" dirty="0">
                <a:latin typeface="Arial MT"/>
                <a:cs typeface="Arial MT"/>
              </a:rPr>
              <a:t>por </a:t>
            </a:r>
            <a:r>
              <a:rPr sz="1200" spc="-5" dirty="0">
                <a:latin typeface="Arial MT"/>
                <a:cs typeface="Arial MT"/>
              </a:rPr>
              <a:t>ejemplo, sistemas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autenticación, firewalls, antivirus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y </a:t>
            </a:r>
            <a:r>
              <a:rPr sz="1200" spc="-5" dirty="0">
                <a:latin typeface="Arial MT"/>
                <a:cs typeface="Arial MT"/>
              </a:rPr>
              <a:t>cifrado </a:t>
            </a:r>
            <a:r>
              <a:rPr sz="120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datos. </a:t>
            </a:r>
            <a:r>
              <a:rPr sz="1200" dirty="0">
                <a:latin typeface="Arial MT"/>
                <a:cs typeface="Arial MT"/>
              </a:rPr>
              <a:t>A </a:t>
            </a:r>
            <a:r>
              <a:rPr sz="1200" spc="-10" dirty="0">
                <a:latin typeface="Arial MT"/>
                <a:cs typeface="Arial MT"/>
              </a:rPr>
              <a:t>pesar de </a:t>
            </a:r>
            <a:r>
              <a:rPr sz="1200" spc="-5" dirty="0">
                <a:latin typeface="Arial MT"/>
                <a:cs typeface="Arial MT"/>
              </a:rPr>
              <a:t>su utilidad para mitigar algunas amenazas, estos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controles</a:t>
            </a:r>
            <a:r>
              <a:rPr sz="1200" spc="-7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no</a:t>
            </a:r>
            <a:r>
              <a:rPr sz="1200" spc="-7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son</a:t>
            </a:r>
            <a:r>
              <a:rPr sz="1200" spc="-7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suficientes</a:t>
            </a:r>
            <a:r>
              <a:rPr sz="1200" spc="-6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para</a:t>
            </a:r>
            <a:r>
              <a:rPr sz="1200" spc="-7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proteger</a:t>
            </a:r>
            <a:r>
              <a:rPr sz="1200" spc="-7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completamente</a:t>
            </a:r>
            <a:r>
              <a:rPr sz="1200" spc="-7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</a:t>
            </a:r>
            <a:r>
              <a:rPr sz="1200" spc="-7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la</a:t>
            </a:r>
            <a:r>
              <a:rPr sz="1200" spc="-7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empresa</a:t>
            </a:r>
            <a:r>
              <a:rPr sz="1200" spc="-7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contra</a:t>
            </a:r>
            <a:r>
              <a:rPr sz="1200" spc="-8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todas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las posibles </a:t>
            </a:r>
            <a:r>
              <a:rPr sz="1200" spc="-5" dirty="0">
                <a:latin typeface="Arial MT"/>
                <a:cs typeface="Arial MT"/>
              </a:rPr>
              <a:t>vulnerabilidades </a:t>
            </a:r>
            <a:r>
              <a:rPr sz="1200" dirty="0">
                <a:latin typeface="Arial MT"/>
                <a:cs typeface="Arial MT"/>
              </a:rPr>
              <a:t>y </a:t>
            </a:r>
            <a:r>
              <a:rPr sz="1200" spc="-5" dirty="0">
                <a:latin typeface="Arial MT"/>
                <a:cs typeface="Arial MT"/>
              </a:rPr>
              <a:t>riesgos </a:t>
            </a:r>
            <a:r>
              <a:rPr sz="1200" spc="-10" dirty="0">
                <a:latin typeface="Arial MT"/>
                <a:cs typeface="Arial MT"/>
              </a:rPr>
              <a:t>de seguridad. </a:t>
            </a:r>
            <a:r>
              <a:rPr sz="1200" dirty="0">
                <a:latin typeface="Arial MT"/>
                <a:cs typeface="Arial MT"/>
              </a:rPr>
              <a:t>Es </a:t>
            </a:r>
            <a:r>
              <a:rPr sz="1200" spc="-10" dirty="0">
                <a:latin typeface="Arial MT"/>
                <a:cs typeface="Arial MT"/>
              </a:rPr>
              <a:t>por </a:t>
            </a:r>
            <a:r>
              <a:rPr sz="1200" spc="-5" dirty="0">
                <a:latin typeface="Arial MT"/>
                <a:cs typeface="Arial MT"/>
              </a:rPr>
              <a:t>esto </a:t>
            </a:r>
            <a:r>
              <a:rPr sz="1200" spc="-10" dirty="0">
                <a:latin typeface="Arial MT"/>
                <a:cs typeface="Arial MT"/>
              </a:rPr>
              <a:t>por lo que </a:t>
            </a:r>
            <a:r>
              <a:rPr sz="1200" spc="-5" dirty="0">
                <a:latin typeface="Arial MT"/>
                <a:cs typeface="Arial MT"/>
              </a:rPr>
              <a:t>se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propone una solución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seguridad integral </a:t>
            </a:r>
            <a:r>
              <a:rPr sz="1200" spc="-10" dirty="0">
                <a:latin typeface="Arial MT"/>
                <a:cs typeface="Arial MT"/>
              </a:rPr>
              <a:t>para tener </a:t>
            </a:r>
            <a:r>
              <a:rPr sz="1200" spc="-5" dirty="0">
                <a:latin typeface="Arial MT"/>
                <a:cs typeface="Arial MT"/>
              </a:rPr>
              <a:t>más cobertura </a:t>
            </a:r>
            <a:r>
              <a:rPr sz="1200" dirty="0">
                <a:latin typeface="Arial MT"/>
                <a:cs typeface="Arial MT"/>
              </a:rPr>
              <a:t>y </a:t>
            </a:r>
            <a:r>
              <a:rPr sz="1200" spc="-10" dirty="0">
                <a:latin typeface="Arial MT"/>
                <a:cs typeface="Arial MT"/>
              </a:rPr>
              <a:t>protección 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su infraestructura, ya </a:t>
            </a:r>
            <a:r>
              <a:rPr sz="1200" spc="-10" dirty="0">
                <a:latin typeface="Arial MT"/>
                <a:cs typeface="Arial MT"/>
              </a:rPr>
              <a:t>que </a:t>
            </a:r>
            <a:r>
              <a:rPr sz="1200" spc="-5" dirty="0">
                <a:latin typeface="Arial MT"/>
                <a:cs typeface="Arial MT"/>
              </a:rPr>
              <a:t>existe </a:t>
            </a:r>
            <a:r>
              <a:rPr sz="1200" dirty="0">
                <a:latin typeface="Arial MT"/>
                <a:cs typeface="Arial MT"/>
              </a:rPr>
              <a:t>el </a:t>
            </a:r>
            <a:r>
              <a:rPr sz="1200" spc="-10" dirty="0">
                <a:latin typeface="Arial MT"/>
                <a:cs typeface="Arial MT"/>
              </a:rPr>
              <a:t>riesgo de </a:t>
            </a:r>
            <a:r>
              <a:rPr sz="1200" spc="-5" dirty="0">
                <a:latin typeface="Arial MT"/>
                <a:cs typeface="Arial MT"/>
              </a:rPr>
              <a:t>que algunos controles importantes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no </a:t>
            </a:r>
            <a:r>
              <a:rPr sz="1200" spc="-5" dirty="0">
                <a:latin typeface="Arial MT"/>
                <a:cs typeface="Arial MT"/>
              </a:rPr>
              <a:t>se implementen o se </a:t>
            </a:r>
            <a:r>
              <a:rPr sz="1200" spc="-10" dirty="0">
                <a:latin typeface="Arial MT"/>
                <a:cs typeface="Arial MT"/>
              </a:rPr>
              <a:t>apliquen de manera </a:t>
            </a:r>
            <a:r>
              <a:rPr sz="1200" spc="-5" dirty="0">
                <a:latin typeface="Arial MT"/>
                <a:cs typeface="Arial MT"/>
              </a:rPr>
              <a:t>inconsistente, </a:t>
            </a:r>
            <a:r>
              <a:rPr sz="1200" spc="-10" dirty="0">
                <a:latin typeface="Arial MT"/>
                <a:cs typeface="Arial MT"/>
              </a:rPr>
              <a:t>lo que </a:t>
            </a:r>
            <a:r>
              <a:rPr sz="1200" spc="-5" dirty="0">
                <a:latin typeface="Arial MT"/>
                <a:cs typeface="Arial MT"/>
              </a:rPr>
              <a:t>podría </a:t>
            </a:r>
            <a:r>
              <a:rPr sz="1200" spc="-10" dirty="0">
                <a:latin typeface="Arial MT"/>
                <a:cs typeface="Arial MT"/>
              </a:rPr>
              <a:t>dejarla </a:t>
            </a:r>
            <a:r>
              <a:rPr sz="1200" spc="-5" dirty="0">
                <a:latin typeface="Arial MT"/>
                <a:cs typeface="Arial MT"/>
              </a:rPr>
              <a:t> vulnerable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 ataques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y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violaciones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de</a:t>
            </a:r>
            <a:r>
              <a:rPr sz="1200" spc="-5" dirty="0">
                <a:latin typeface="Arial MT"/>
                <a:cs typeface="Arial MT"/>
              </a:rPr>
              <a:t> seguridad.</a:t>
            </a:r>
            <a:endParaRPr sz="1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5" dirty="0"/>
              <a:t>34</a:t>
            </a:fld>
            <a:endParaRPr spc="-5" dirty="0"/>
          </a:p>
        </p:txBody>
      </p:sp>
      <p:sp>
        <p:nvSpPr>
          <p:cNvPr id="2" name="object 2"/>
          <p:cNvSpPr txBox="1"/>
          <p:nvPr/>
        </p:nvSpPr>
        <p:spPr>
          <a:xfrm>
            <a:off x="1427733" y="1056893"/>
            <a:ext cx="5641340" cy="722058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8460" lvl="1" indent="-366395">
              <a:lnSpc>
                <a:spcPct val="100000"/>
              </a:lnSpc>
              <a:spcBef>
                <a:spcPts val="100"/>
              </a:spcBef>
              <a:buFont typeface="Arial"/>
              <a:buAutoNum type="arabicPeriod" startAt="3"/>
              <a:tabLst>
                <a:tab pos="378460" algn="l"/>
                <a:tab pos="379095" algn="l"/>
              </a:tabLst>
            </a:pPr>
            <a:r>
              <a:rPr sz="1200" b="1" spc="-5" dirty="0">
                <a:latin typeface="Arial"/>
                <a:cs typeface="Arial"/>
              </a:rPr>
              <a:t>DETECCIÓN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Y </a:t>
            </a:r>
            <a:r>
              <a:rPr sz="1200" b="1" spc="-5" dirty="0">
                <a:latin typeface="Arial"/>
                <a:cs typeface="Arial"/>
              </a:rPr>
              <a:t>RESPUESTA A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INCIDENTES</a:t>
            </a:r>
            <a:endParaRPr sz="12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buFont typeface="Arial"/>
              <a:buAutoNum type="arabicPeriod" startAt="3"/>
            </a:pPr>
            <a:endParaRPr sz="13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55"/>
              </a:spcBef>
              <a:buFont typeface="Arial"/>
              <a:buAutoNum type="arabicPeriod" startAt="3"/>
            </a:pPr>
            <a:endParaRPr sz="1050">
              <a:latin typeface="Arial"/>
              <a:cs typeface="Arial"/>
            </a:endParaRPr>
          </a:p>
          <a:p>
            <a:pPr marL="12700" marR="9525" algn="just">
              <a:lnSpc>
                <a:spcPct val="95900"/>
              </a:lnSpc>
            </a:pPr>
            <a:r>
              <a:rPr sz="1200" spc="-5" dirty="0">
                <a:latin typeface="Arial MT"/>
                <a:cs typeface="Arial MT"/>
              </a:rPr>
              <a:t>En RMB Tecnología, se identifica </a:t>
            </a:r>
            <a:r>
              <a:rPr sz="1200" spc="-10" dirty="0">
                <a:latin typeface="Arial MT"/>
                <a:cs typeface="Arial MT"/>
              </a:rPr>
              <a:t>un </a:t>
            </a:r>
            <a:r>
              <a:rPr sz="1200" spc="-5" dirty="0">
                <a:latin typeface="Arial MT"/>
                <a:cs typeface="Arial MT"/>
              </a:rPr>
              <a:t>importante inconveniente </a:t>
            </a:r>
            <a:r>
              <a:rPr sz="1200" spc="-10" dirty="0">
                <a:latin typeface="Arial MT"/>
                <a:cs typeface="Arial MT"/>
              </a:rPr>
              <a:t>en </a:t>
            </a:r>
            <a:r>
              <a:rPr sz="1200" spc="-5" dirty="0">
                <a:latin typeface="Arial MT"/>
                <a:cs typeface="Arial MT"/>
              </a:rPr>
              <a:t>cuanto a </a:t>
            </a:r>
            <a:r>
              <a:rPr sz="1200" spc="-10" dirty="0">
                <a:latin typeface="Arial MT"/>
                <a:cs typeface="Arial MT"/>
              </a:rPr>
              <a:t>la </a:t>
            </a:r>
            <a:r>
              <a:rPr sz="1200" spc="-5" dirty="0">
                <a:latin typeface="Arial MT"/>
                <a:cs typeface="Arial MT"/>
              </a:rPr>
              <a:t>falta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dirty="0">
                <a:latin typeface="Arial MT"/>
                <a:cs typeface="Arial MT"/>
              </a:rPr>
              <a:t>un </a:t>
            </a:r>
            <a:r>
              <a:rPr sz="1200" spc="-5" dirty="0">
                <a:latin typeface="Arial MT"/>
                <a:cs typeface="Arial MT"/>
              </a:rPr>
              <a:t>sistema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monitoreo </a:t>
            </a:r>
            <a:r>
              <a:rPr sz="1200" spc="-10" dirty="0">
                <a:latin typeface="Arial MT"/>
                <a:cs typeface="Arial MT"/>
              </a:rPr>
              <a:t>en </a:t>
            </a:r>
            <a:r>
              <a:rPr sz="1200" spc="-5" dirty="0">
                <a:latin typeface="Arial MT"/>
                <a:cs typeface="Arial MT"/>
              </a:rPr>
              <a:t>tiempo real que permita identificar amenazas </a:t>
            </a:r>
            <a:r>
              <a:rPr sz="1200" dirty="0">
                <a:latin typeface="Arial MT"/>
                <a:cs typeface="Arial MT"/>
              </a:rPr>
              <a:t>y 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alertas </a:t>
            </a:r>
            <a:r>
              <a:rPr sz="1200" spc="-5" dirty="0">
                <a:latin typeface="Arial MT"/>
                <a:cs typeface="Arial MT"/>
              </a:rPr>
              <a:t>tempranas. </a:t>
            </a:r>
            <a:r>
              <a:rPr sz="1200" dirty="0">
                <a:latin typeface="Arial MT"/>
                <a:cs typeface="Arial MT"/>
              </a:rPr>
              <a:t>Esto </a:t>
            </a:r>
            <a:r>
              <a:rPr sz="1200" spc="-10" dirty="0">
                <a:latin typeface="Arial MT"/>
                <a:cs typeface="Arial MT"/>
              </a:rPr>
              <a:t>es </a:t>
            </a:r>
            <a:r>
              <a:rPr sz="1200" spc="-5" dirty="0">
                <a:latin typeface="Arial MT"/>
                <a:cs typeface="Arial MT"/>
              </a:rPr>
              <a:t>preocupante ya </a:t>
            </a:r>
            <a:r>
              <a:rPr sz="1200" spc="-10" dirty="0">
                <a:latin typeface="Arial MT"/>
                <a:cs typeface="Arial MT"/>
              </a:rPr>
              <a:t>que, en </a:t>
            </a:r>
            <a:r>
              <a:rPr sz="1200" spc="-5" dirty="0">
                <a:latin typeface="Arial MT"/>
                <a:cs typeface="Arial MT"/>
              </a:rPr>
              <a:t>ausencia </a:t>
            </a:r>
            <a:r>
              <a:rPr sz="1200" spc="-10" dirty="0">
                <a:latin typeface="Arial MT"/>
                <a:cs typeface="Arial MT"/>
              </a:rPr>
              <a:t>de un </a:t>
            </a:r>
            <a:r>
              <a:rPr sz="1200" spc="-5" dirty="0">
                <a:latin typeface="Arial MT"/>
                <a:cs typeface="Arial MT"/>
              </a:rPr>
              <a:t>sistema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 monitoreo, </a:t>
            </a:r>
            <a:r>
              <a:rPr sz="1200" spc="-10" dirty="0">
                <a:latin typeface="Arial MT"/>
                <a:cs typeface="Arial MT"/>
              </a:rPr>
              <a:t>es </a:t>
            </a:r>
            <a:r>
              <a:rPr sz="1200" spc="-5" dirty="0">
                <a:latin typeface="Arial MT"/>
                <a:cs typeface="Arial MT"/>
              </a:rPr>
              <a:t>posible </a:t>
            </a:r>
            <a:r>
              <a:rPr sz="1200" spc="-10" dirty="0">
                <a:latin typeface="Arial MT"/>
                <a:cs typeface="Arial MT"/>
              </a:rPr>
              <a:t>que </a:t>
            </a:r>
            <a:r>
              <a:rPr sz="1200" spc="-5" dirty="0">
                <a:latin typeface="Arial MT"/>
                <a:cs typeface="Arial MT"/>
              </a:rPr>
              <a:t>los atacantes permanezcan </a:t>
            </a:r>
            <a:r>
              <a:rPr sz="1200" spc="-10" dirty="0">
                <a:latin typeface="Arial MT"/>
                <a:cs typeface="Arial MT"/>
              </a:rPr>
              <a:t>en </a:t>
            </a:r>
            <a:r>
              <a:rPr sz="1200" spc="-5" dirty="0">
                <a:latin typeface="Arial MT"/>
                <a:cs typeface="Arial MT"/>
              </a:rPr>
              <a:t>los servidores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 la </a:t>
            </a:r>
            <a:r>
              <a:rPr sz="1200" spc="-5" dirty="0">
                <a:latin typeface="Arial MT"/>
                <a:cs typeface="Arial MT"/>
              </a:rPr>
              <a:t> empresa durante mucho tiempo </a:t>
            </a:r>
            <a:r>
              <a:rPr sz="1200" dirty="0">
                <a:latin typeface="Arial MT"/>
                <a:cs typeface="Arial MT"/>
              </a:rPr>
              <a:t>sin </a:t>
            </a:r>
            <a:r>
              <a:rPr sz="1200" spc="-5" dirty="0">
                <a:latin typeface="Arial MT"/>
                <a:cs typeface="Arial MT"/>
              </a:rPr>
              <a:t>ser detectados. </a:t>
            </a:r>
            <a:r>
              <a:rPr sz="1200" dirty="0">
                <a:latin typeface="Arial MT"/>
                <a:cs typeface="Arial MT"/>
              </a:rPr>
              <a:t>Este </a:t>
            </a:r>
            <a:r>
              <a:rPr sz="1200" spc="-5" dirty="0">
                <a:latin typeface="Arial MT"/>
                <a:cs typeface="Arial MT"/>
              </a:rPr>
              <a:t>retraso </a:t>
            </a:r>
            <a:r>
              <a:rPr sz="1200" spc="-10" dirty="0">
                <a:latin typeface="Arial MT"/>
                <a:cs typeface="Arial MT"/>
              </a:rPr>
              <a:t>en la </a:t>
            </a:r>
            <a:r>
              <a:rPr sz="1200" dirty="0">
                <a:latin typeface="Arial MT"/>
                <a:cs typeface="Arial MT"/>
              </a:rPr>
              <a:t>detección 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puede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ser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muy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peligroso,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ya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que</a:t>
            </a:r>
            <a:r>
              <a:rPr sz="1200" spc="-5" dirty="0">
                <a:latin typeface="Arial MT"/>
                <a:cs typeface="Arial MT"/>
              </a:rPr>
              <a:t> los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atacantes</a:t>
            </a:r>
            <a:r>
              <a:rPr sz="1200" spc="-5" dirty="0">
                <a:latin typeface="Arial MT"/>
                <a:cs typeface="Arial MT"/>
              </a:rPr>
              <a:t> tendrán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mucho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tiempo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para </a:t>
            </a:r>
            <a:r>
              <a:rPr sz="1200" spc="-5" dirty="0">
                <a:latin typeface="Arial MT"/>
                <a:cs typeface="Arial MT"/>
              </a:rPr>
              <a:t> comprometer </a:t>
            </a:r>
            <a:r>
              <a:rPr sz="1200" spc="-10" dirty="0">
                <a:latin typeface="Arial MT"/>
                <a:cs typeface="Arial MT"/>
              </a:rPr>
              <a:t>la </a:t>
            </a:r>
            <a:r>
              <a:rPr sz="1200" spc="-5" dirty="0">
                <a:latin typeface="Arial MT"/>
                <a:cs typeface="Arial MT"/>
              </a:rPr>
              <a:t>información </a:t>
            </a:r>
            <a:r>
              <a:rPr sz="1200" spc="-10" dirty="0">
                <a:latin typeface="Arial MT"/>
                <a:cs typeface="Arial MT"/>
              </a:rPr>
              <a:t>de la </a:t>
            </a:r>
            <a:r>
              <a:rPr sz="1200" spc="-5" dirty="0">
                <a:latin typeface="Arial MT"/>
                <a:cs typeface="Arial MT"/>
              </a:rPr>
              <a:t>empresa </a:t>
            </a:r>
            <a:r>
              <a:rPr sz="1200" dirty="0">
                <a:latin typeface="Arial MT"/>
                <a:cs typeface="Arial MT"/>
              </a:rPr>
              <a:t>y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sus </a:t>
            </a:r>
            <a:r>
              <a:rPr sz="1200" spc="-10" dirty="0">
                <a:latin typeface="Arial MT"/>
                <a:cs typeface="Arial MT"/>
              </a:rPr>
              <a:t>clientes, lo que </a:t>
            </a:r>
            <a:r>
              <a:rPr sz="1200" spc="-5" dirty="0">
                <a:latin typeface="Arial MT"/>
                <a:cs typeface="Arial MT"/>
              </a:rPr>
              <a:t>podría </a:t>
            </a:r>
            <a:r>
              <a:rPr sz="1200" spc="-10" dirty="0">
                <a:latin typeface="Arial MT"/>
                <a:cs typeface="Arial MT"/>
              </a:rPr>
              <a:t>tener </a:t>
            </a:r>
            <a:r>
              <a:rPr sz="1200" spc="-5" dirty="0">
                <a:latin typeface="Arial MT"/>
                <a:cs typeface="Arial MT"/>
              </a:rPr>
              <a:t> consecuencias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graves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en</a:t>
            </a:r>
            <a:r>
              <a:rPr sz="1200" spc="-5" dirty="0">
                <a:latin typeface="Arial MT"/>
                <a:cs typeface="Arial MT"/>
              </a:rPr>
              <a:t> términos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</a:t>
            </a:r>
            <a:r>
              <a:rPr sz="1200" spc="3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seguridad</a:t>
            </a:r>
            <a:r>
              <a:rPr sz="1200" dirty="0">
                <a:latin typeface="Arial MT"/>
                <a:cs typeface="Arial MT"/>
              </a:rPr>
              <a:t> y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reputación.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200">
              <a:latin typeface="Arial MT"/>
              <a:cs typeface="Arial MT"/>
            </a:endParaRPr>
          </a:p>
          <a:p>
            <a:pPr marL="12700" marR="5080" algn="just">
              <a:lnSpc>
                <a:spcPct val="95900"/>
              </a:lnSpc>
            </a:pPr>
            <a:r>
              <a:rPr sz="1200" spc="-5" dirty="0">
                <a:latin typeface="Arial MT"/>
                <a:cs typeface="Arial MT"/>
              </a:rPr>
              <a:t>Además, </a:t>
            </a:r>
            <a:r>
              <a:rPr sz="1200" spc="-10" dirty="0">
                <a:latin typeface="Arial MT"/>
                <a:cs typeface="Arial MT"/>
              </a:rPr>
              <a:t>aunque la </a:t>
            </a:r>
            <a:r>
              <a:rPr sz="1200" spc="-5" dirty="0">
                <a:latin typeface="Arial MT"/>
                <a:cs typeface="Arial MT"/>
              </a:rPr>
              <a:t>empresa cuenta con registros </a:t>
            </a:r>
            <a:r>
              <a:rPr sz="1200" dirty="0">
                <a:latin typeface="Arial MT"/>
                <a:cs typeface="Arial MT"/>
              </a:rPr>
              <a:t>y </a:t>
            </a:r>
            <a:r>
              <a:rPr sz="1200" spc="-10" dirty="0">
                <a:latin typeface="Arial MT"/>
                <a:cs typeface="Arial MT"/>
              </a:rPr>
              <a:t>auditoría de los </a:t>
            </a:r>
            <a:r>
              <a:rPr sz="1200" spc="-5" dirty="0">
                <a:latin typeface="Arial MT"/>
                <a:cs typeface="Arial MT"/>
              </a:rPr>
              <a:t>activos, </a:t>
            </a:r>
            <a:r>
              <a:rPr sz="1200" spc="-10" dirty="0">
                <a:latin typeface="Arial MT"/>
                <a:cs typeface="Arial MT"/>
              </a:rPr>
              <a:t>el 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análisis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 toda </a:t>
            </a:r>
            <a:r>
              <a:rPr sz="1200" spc="-5" dirty="0">
                <a:latin typeface="Arial MT"/>
                <a:cs typeface="Arial MT"/>
              </a:rPr>
              <a:t>esta información </a:t>
            </a:r>
            <a:r>
              <a:rPr sz="1200" spc="-10" dirty="0">
                <a:latin typeface="Arial MT"/>
                <a:cs typeface="Arial MT"/>
              </a:rPr>
              <a:t>es</a:t>
            </a:r>
            <a:r>
              <a:rPr sz="1200" spc="31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un </a:t>
            </a:r>
            <a:r>
              <a:rPr sz="1200" spc="-5" dirty="0">
                <a:latin typeface="Arial MT"/>
                <a:cs typeface="Arial MT"/>
              </a:rPr>
              <a:t>trabajo muy </a:t>
            </a:r>
            <a:r>
              <a:rPr sz="1200" spc="-10" dirty="0">
                <a:latin typeface="Arial MT"/>
                <a:cs typeface="Arial MT"/>
              </a:rPr>
              <a:t>arduo </a:t>
            </a:r>
            <a:r>
              <a:rPr sz="1200" dirty="0">
                <a:latin typeface="Arial MT"/>
                <a:cs typeface="Arial MT"/>
              </a:rPr>
              <a:t>y </a:t>
            </a:r>
            <a:r>
              <a:rPr sz="1200" spc="-5" dirty="0">
                <a:latin typeface="Arial MT"/>
                <a:cs typeface="Arial MT"/>
              </a:rPr>
              <a:t>puede ser difícil </a:t>
            </a:r>
            <a:r>
              <a:rPr sz="1200" spc="-10" dirty="0">
                <a:latin typeface="Arial MT"/>
                <a:cs typeface="Arial MT"/>
              </a:rPr>
              <a:t>para 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los </a:t>
            </a:r>
            <a:r>
              <a:rPr sz="1200" spc="-5" dirty="0">
                <a:latin typeface="Arial MT"/>
                <a:cs typeface="Arial MT"/>
              </a:rPr>
              <a:t>administradores </a:t>
            </a:r>
            <a:r>
              <a:rPr sz="1200" spc="-10" dirty="0">
                <a:latin typeface="Arial MT"/>
                <a:cs typeface="Arial MT"/>
              </a:rPr>
              <a:t>del </a:t>
            </a:r>
            <a:r>
              <a:rPr sz="1200" spc="-5" dirty="0">
                <a:latin typeface="Arial MT"/>
                <a:cs typeface="Arial MT"/>
              </a:rPr>
              <a:t>sistema mantenerse </a:t>
            </a:r>
            <a:r>
              <a:rPr sz="1200" spc="-10" dirty="0">
                <a:latin typeface="Arial MT"/>
                <a:cs typeface="Arial MT"/>
              </a:rPr>
              <a:t>al </a:t>
            </a:r>
            <a:r>
              <a:rPr sz="1200" spc="-5" dirty="0">
                <a:latin typeface="Arial MT"/>
                <a:cs typeface="Arial MT"/>
              </a:rPr>
              <a:t>tanto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todas </a:t>
            </a:r>
            <a:r>
              <a:rPr sz="1200" spc="-10" dirty="0">
                <a:latin typeface="Arial MT"/>
                <a:cs typeface="Arial MT"/>
              </a:rPr>
              <a:t>las </a:t>
            </a:r>
            <a:r>
              <a:rPr sz="1200" spc="-5" dirty="0">
                <a:latin typeface="Arial MT"/>
                <a:cs typeface="Arial MT"/>
              </a:rPr>
              <a:t>actividades </a:t>
            </a:r>
            <a:r>
              <a:rPr sz="1200" dirty="0">
                <a:latin typeface="Arial MT"/>
                <a:cs typeface="Arial MT"/>
              </a:rPr>
              <a:t>y 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anomalías. </a:t>
            </a:r>
            <a:r>
              <a:rPr sz="1200" dirty="0">
                <a:latin typeface="Arial MT"/>
                <a:cs typeface="Arial MT"/>
              </a:rPr>
              <a:t>Esto </a:t>
            </a:r>
            <a:r>
              <a:rPr sz="1200" spc="-5" dirty="0">
                <a:latin typeface="Arial MT"/>
                <a:cs typeface="Arial MT"/>
              </a:rPr>
              <a:t>aumenta aún más </a:t>
            </a:r>
            <a:r>
              <a:rPr sz="1200" dirty="0">
                <a:latin typeface="Arial MT"/>
                <a:cs typeface="Arial MT"/>
              </a:rPr>
              <a:t>la </a:t>
            </a:r>
            <a:r>
              <a:rPr sz="1200" spc="-5" dirty="0">
                <a:latin typeface="Arial MT"/>
                <a:cs typeface="Arial MT"/>
              </a:rPr>
              <a:t>importancia </a:t>
            </a:r>
            <a:r>
              <a:rPr sz="1200" dirty="0">
                <a:latin typeface="Arial MT"/>
                <a:cs typeface="Arial MT"/>
              </a:rPr>
              <a:t>de </a:t>
            </a:r>
            <a:r>
              <a:rPr sz="1200" spc="-10" dirty="0">
                <a:latin typeface="Arial MT"/>
                <a:cs typeface="Arial MT"/>
              </a:rPr>
              <a:t>contar </a:t>
            </a:r>
            <a:r>
              <a:rPr sz="1200" dirty="0">
                <a:latin typeface="Arial MT"/>
                <a:cs typeface="Arial MT"/>
              </a:rPr>
              <a:t>con un </a:t>
            </a:r>
            <a:r>
              <a:rPr sz="1200" spc="-5" dirty="0">
                <a:latin typeface="Arial MT"/>
                <a:cs typeface="Arial MT"/>
              </a:rPr>
              <a:t>sistema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 monitoreo</a:t>
            </a:r>
            <a:r>
              <a:rPr sz="1200" spc="-10" dirty="0">
                <a:latin typeface="Arial MT"/>
                <a:cs typeface="Arial MT"/>
              </a:rPr>
              <a:t> en</a:t>
            </a:r>
            <a:r>
              <a:rPr sz="1200" spc="-5" dirty="0">
                <a:latin typeface="Arial MT"/>
                <a:cs typeface="Arial MT"/>
              </a:rPr>
              <a:t> tiempo real.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200">
              <a:latin typeface="Arial MT"/>
              <a:cs typeface="Arial MT"/>
            </a:endParaRPr>
          </a:p>
          <a:p>
            <a:pPr marL="12700" marR="9525" algn="just">
              <a:lnSpc>
                <a:spcPct val="95900"/>
              </a:lnSpc>
            </a:pPr>
            <a:r>
              <a:rPr sz="1200" dirty="0">
                <a:latin typeface="Arial MT"/>
                <a:cs typeface="Arial MT"/>
              </a:rPr>
              <a:t>Otro </a:t>
            </a:r>
            <a:r>
              <a:rPr sz="1200" spc="-10" dirty="0">
                <a:latin typeface="Arial MT"/>
                <a:cs typeface="Arial MT"/>
              </a:rPr>
              <a:t>punto </a:t>
            </a:r>
            <a:r>
              <a:rPr sz="1200" spc="-5" dirty="0">
                <a:latin typeface="Arial MT"/>
                <a:cs typeface="Arial MT"/>
              </a:rPr>
              <a:t>importante </a:t>
            </a:r>
            <a:r>
              <a:rPr sz="1200" spc="-10" dirty="0">
                <a:latin typeface="Arial MT"/>
                <a:cs typeface="Arial MT"/>
              </a:rPr>
              <a:t>es la </a:t>
            </a:r>
            <a:r>
              <a:rPr sz="1200" spc="-5" dirty="0">
                <a:latin typeface="Arial MT"/>
                <a:cs typeface="Arial MT"/>
              </a:rPr>
              <a:t>falta </a:t>
            </a:r>
            <a:r>
              <a:rPr sz="1200" spc="-10" dirty="0">
                <a:latin typeface="Arial MT"/>
                <a:cs typeface="Arial MT"/>
              </a:rPr>
              <a:t>de una política de </a:t>
            </a:r>
            <a:r>
              <a:rPr sz="1200" spc="-5" dirty="0">
                <a:latin typeface="Arial MT"/>
                <a:cs typeface="Arial MT"/>
              </a:rPr>
              <a:t>respuesta a incidentes. En caso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que ocurra una violación </a:t>
            </a:r>
            <a:r>
              <a:rPr sz="120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seguridad, </a:t>
            </a:r>
            <a:r>
              <a:rPr sz="1200" spc="-10" dirty="0">
                <a:latin typeface="Arial MT"/>
                <a:cs typeface="Arial MT"/>
              </a:rPr>
              <a:t>es </a:t>
            </a:r>
            <a:r>
              <a:rPr sz="1200" spc="-5" dirty="0">
                <a:latin typeface="Arial MT"/>
                <a:cs typeface="Arial MT"/>
              </a:rPr>
              <a:t>esencial tener </a:t>
            </a:r>
            <a:r>
              <a:rPr sz="1200" spc="-10" dirty="0">
                <a:latin typeface="Arial MT"/>
                <a:cs typeface="Arial MT"/>
              </a:rPr>
              <a:t>un </a:t>
            </a:r>
            <a:r>
              <a:rPr sz="1200" spc="-5" dirty="0">
                <a:latin typeface="Arial MT"/>
                <a:cs typeface="Arial MT"/>
              </a:rPr>
              <a:t>plan claro </a:t>
            </a:r>
            <a:r>
              <a:rPr sz="1200" dirty="0">
                <a:latin typeface="Arial MT"/>
                <a:cs typeface="Arial MT"/>
              </a:rPr>
              <a:t>y </a:t>
            </a:r>
            <a:r>
              <a:rPr sz="1200" spc="-10" dirty="0">
                <a:latin typeface="Arial MT"/>
                <a:cs typeface="Arial MT"/>
              </a:rPr>
              <a:t>bien 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definido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para</a:t>
            </a:r>
            <a:r>
              <a:rPr sz="1200" spc="-3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abordar</a:t>
            </a:r>
            <a:r>
              <a:rPr sz="1200" spc="-4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la</a:t>
            </a:r>
            <a:r>
              <a:rPr sz="1200" spc="-6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situación.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Sin</a:t>
            </a:r>
            <a:r>
              <a:rPr sz="1200" spc="-3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embargo,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en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este</a:t>
            </a:r>
            <a:r>
              <a:rPr sz="1200" spc="-5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caso,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la</a:t>
            </a:r>
            <a:r>
              <a:rPr sz="1200" spc="-6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empresa</a:t>
            </a:r>
            <a:r>
              <a:rPr sz="1200" spc="-5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no</a:t>
            </a:r>
            <a:r>
              <a:rPr sz="1200" spc="-3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cuenta </a:t>
            </a:r>
            <a:r>
              <a:rPr sz="1200" spc="-32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con una política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respuesta a incidentes </a:t>
            </a:r>
            <a:r>
              <a:rPr sz="1200" spc="-10" dirty="0">
                <a:latin typeface="Arial MT"/>
                <a:cs typeface="Arial MT"/>
              </a:rPr>
              <a:t>que </a:t>
            </a:r>
            <a:r>
              <a:rPr sz="1200" spc="-5" dirty="0">
                <a:latin typeface="Arial MT"/>
                <a:cs typeface="Arial MT"/>
              </a:rPr>
              <a:t>siga </a:t>
            </a:r>
            <a:r>
              <a:rPr sz="1200" spc="-10" dirty="0">
                <a:latin typeface="Arial MT"/>
                <a:cs typeface="Arial MT"/>
              </a:rPr>
              <a:t>el </a:t>
            </a:r>
            <a:r>
              <a:rPr sz="1200" spc="-5" dirty="0">
                <a:latin typeface="Arial MT"/>
                <a:cs typeface="Arial MT"/>
              </a:rPr>
              <a:t>flujo </a:t>
            </a:r>
            <a:r>
              <a:rPr sz="1200" dirty="0">
                <a:latin typeface="Arial MT"/>
                <a:cs typeface="Arial MT"/>
              </a:rPr>
              <a:t>y </a:t>
            </a:r>
            <a:r>
              <a:rPr sz="1200" spc="-5" dirty="0">
                <a:latin typeface="Arial MT"/>
                <a:cs typeface="Arial MT"/>
              </a:rPr>
              <a:t>etapas </a:t>
            </a:r>
            <a:r>
              <a:rPr sz="1200" spc="-10" dirty="0">
                <a:latin typeface="Arial MT"/>
                <a:cs typeface="Arial MT"/>
              </a:rPr>
              <a:t>de un </a:t>
            </a:r>
            <a:r>
              <a:rPr sz="1200" spc="-5" dirty="0">
                <a:latin typeface="Arial MT"/>
                <a:cs typeface="Arial MT"/>
              </a:rPr>
              <a:t>incidente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seguridad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permitiendo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detectar,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mitigar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y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aprender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partir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lo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sucedido.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3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000">
              <a:latin typeface="Arial MT"/>
              <a:cs typeface="Arial MT"/>
            </a:endParaRPr>
          </a:p>
          <a:p>
            <a:pPr marL="378460" lvl="1" indent="-366395">
              <a:lnSpc>
                <a:spcPct val="100000"/>
              </a:lnSpc>
              <a:buFont typeface="Arial"/>
              <a:buAutoNum type="arabicPeriod" startAt="4"/>
              <a:tabLst>
                <a:tab pos="378460" algn="l"/>
                <a:tab pos="379095" algn="l"/>
              </a:tabLst>
            </a:pPr>
            <a:r>
              <a:rPr sz="1200" b="1" dirty="0">
                <a:latin typeface="Arial"/>
                <a:cs typeface="Arial"/>
              </a:rPr>
              <a:t>GESTIÓN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DE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PARCHES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Y</a:t>
            </a:r>
            <a:r>
              <a:rPr sz="1200" b="1" spc="-5" dirty="0">
                <a:latin typeface="Arial"/>
                <a:cs typeface="Arial"/>
              </a:rPr>
              <a:t> ACTUALIZACIONES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0">
              <a:latin typeface="Arial"/>
              <a:cs typeface="Arial"/>
            </a:endParaRPr>
          </a:p>
          <a:p>
            <a:pPr marL="12700" marR="7620" algn="just">
              <a:lnSpc>
                <a:spcPct val="95900"/>
              </a:lnSpc>
            </a:pPr>
            <a:r>
              <a:rPr sz="1200" spc="-5" dirty="0">
                <a:latin typeface="Arial MT"/>
                <a:cs typeface="Arial MT"/>
              </a:rPr>
              <a:t>Se identifica que </a:t>
            </a:r>
            <a:r>
              <a:rPr sz="1200" dirty="0">
                <a:latin typeface="Arial MT"/>
                <a:cs typeface="Arial MT"/>
              </a:rPr>
              <a:t>la </a:t>
            </a:r>
            <a:r>
              <a:rPr sz="1200" spc="-5" dirty="0">
                <a:latin typeface="Arial MT"/>
                <a:cs typeface="Arial MT"/>
              </a:rPr>
              <a:t>instalación </a:t>
            </a:r>
            <a:r>
              <a:rPr sz="120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actualizaciones puede ser retardada </a:t>
            </a:r>
            <a:r>
              <a:rPr sz="1200" dirty="0">
                <a:latin typeface="Arial MT"/>
                <a:cs typeface="Arial MT"/>
              </a:rPr>
              <a:t>en </a:t>
            </a:r>
            <a:r>
              <a:rPr sz="1200" spc="-10" dirty="0">
                <a:latin typeface="Arial MT"/>
                <a:cs typeface="Arial MT"/>
              </a:rPr>
              <a:t>algunos </a:t>
            </a:r>
            <a:r>
              <a:rPr sz="1200" spc="-5" dirty="0">
                <a:latin typeface="Arial MT"/>
                <a:cs typeface="Arial MT"/>
              </a:rPr>
              <a:t> casos debido a </a:t>
            </a:r>
            <a:r>
              <a:rPr sz="1200" spc="-10" dirty="0">
                <a:latin typeface="Arial MT"/>
                <a:cs typeface="Arial MT"/>
              </a:rPr>
              <a:t>que la </a:t>
            </a:r>
            <a:r>
              <a:rPr sz="1200" spc="-5" dirty="0">
                <a:latin typeface="Arial MT"/>
                <a:cs typeface="Arial MT"/>
              </a:rPr>
              <a:t>disponibilidad </a:t>
            </a:r>
            <a:r>
              <a:rPr sz="1200" spc="-10" dirty="0">
                <a:latin typeface="Arial MT"/>
                <a:cs typeface="Arial MT"/>
              </a:rPr>
              <a:t>de los </a:t>
            </a:r>
            <a:r>
              <a:rPr sz="1200" spc="-5" dirty="0">
                <a:latin typeface="Arial MT"/>
                <a:cs typeface="Arial MT"/>
              </a:rPr>
              <a:t>clientes puede afectar </a:t>
            </a:r>
            <a:r>
              <a:rPr sz="1200" dirty="0">
                <a:latin typeface="Arial MT"/>
                <a:cs typeface="Arial MT"/>
              </a:rPr>
              <a:t>sus </a:t>
            </a:r>
            <a:r>
              <a:rPr sz="1200" spc="-5" dirty="0">
                <a:latin typeface="Arial MT"/>
                <a:cs typeface="Arial MT"/>
              </a:rPr>
              <a:t>servicios.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Además, algunos clientes pueden negarse a realizar actualizaciones </a:t>
            </a:r>
            <a:r>
              <a:rPr sz="1200" spc="-10" dirty="0">
                <a:latin typeface="Arial MT"/>
                <a:cs typeface="Arial MT"/>
              </a:rPr>
              <a:t>por </a:t>
            </a:r>
            <a:r>
              <a:rPr sz="1200" dirty="0">
                <a:latin typeface="Arial MT"/>
                <a:cs typeface="Arial MT"/>
              </a:rPr>
              <a:t>temor </a:t>
            </a:r>
            <a:r>
              <a:rPr sz="1200" spc="-5" dirty="0">
                <a:latin typeface="Arial MT"/>
                <a:cs typeface="Arial MT"/>
              </a:rPr>
              <a:t>a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generar</a:t>
            </a:r>
            <a:r>
              <a:rPr sz="1200" spc="-5" dirty="0">
                <a:latin typeface="Arial MT"/>
                <a:cs typeface="Arial MT"/>
              </a:rPr>
              <a:t> problemas </a:t>
            </a:r>
            <a:r>
              <a:rPr sz="120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incompatibilidad.</a:t>
            </a:r>
            <a:r>
              <a:rPr sz="1200" dirty="0">
                <a:latin typeface="Arial MT"/>
                <a:cs typeface="Arial MT"/>
              </a:rPr>
              <a:t> Esto </a:t>
            </a:r>
            <a:r>
              <a:rPr sz="1200" spc="-5" dirty="0">
                <a:latin typeface="Arial MT"/>
                <a:cs typeface="Arial MT"/>
              </a:rPr>
              <a:t>afecta a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la </a:t>
            </a:r>
            <a:r>
              <a:rPr sz="1200" spc="-5" dirty="0">
                <a:latin typeface="Arial MT"/>
                <a:cs typeface="Arial MT"/>
              </a:rPr>
              <a:t>compañía ya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que </a:t>
            </a:r>
            <a:r>
              <a:rPr sz="1200" spc="-5" dirty="0">
                <a:latin typeface="Arial MT"/>
                <a:cs typeface="Arial MT"/>
              </a:rPr>
              <a:t>los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servicios principales </a:t>
            </a:r>
            <a:r>
              <a:rPr sz="1200" dirty="0">
                <a:latin typeface="Arial MT"/>
                <a:cs typeface="Arial MT"/>
              </a:rPr>
              <a:t>de </a:t>
            </a:r>
            <a:r>
              <a:rPr sz="1200" spc="-10" dirty="0">
                <a:latin typeface="Arial MT"/>
                <a:cs typeface="Arial MT"/>
              </a:rPr>
              <a:t>la </a:t>
            </a:r>
            <a:r>
              <a:rPr sz="1200" spc="-5" dirty="0">
                <a:latin typeface="Arial MT"/>
                <a:cs typeface="Arial MT"/>
              </a:rPr>
              <a:t>empresa </a:t>
            </a:r>
            <a:r>
              <a:rPr sz="1200" dirty="0">
                <a:latin typeface="Arial MT"/>
                <a:cs typeface="Arial MT"/>
              </a:rPr>
              <a:t>son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hosting </a:t>
            </a:r>
            <a:r>
              <a:rPr sz="1200" dirty="0">
                <a:latin typeface="Arial MT"/>
                <a:cs typeface="Arial MT"/>
              </a:rPr>
              <a:t>y VPS, </a:t>
            </a:r>
            <a:r>
              <a:rPr sz="1200" spc="-10" dirty="0">
                <a:latin typeface="Arial MT"/>
                <a:cs typeface="Arial MT"/>
              </a:rPr>
              <a:t>lo </a:t>
            </a:r>
            <a:r>
              <a:rPr sz="1200" spc="-5" dirty="0">
                <a:latin typeface="Arial MT"/>
                <a:cs typeface="Arial MT"/>
              </a:rPr>
              <a:t>que significa </a:t>
            </a:r>
            <a:r>
              <a:rPr sz="1200" spc="-10" dirty="0">
                <a:latin typeface="Arial MT"/>
                <a:cs typeface="Arial MT"/>
              </a:rPr>
              <a:t>que es </a:t>
            </a:r>
            <a:r>
              <a:rPr sz="1200" spc="-5" dirty="0">
                <a:latin typeface="Arial MT"/>
                <a:cs typeface="Arial MT"/>
              </a:rPr>
              <a:t> importante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mantener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los</a:t>
            </a:r>
            <a:r>
              <a:rPr sz="1200" spc="-5" dirty="0">
                <a:latin typeface="Arial MT"/>
                <a:cs typeface="Arial MT"/>
              </a:rPr>
              <a:t> servidores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actualizados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y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seguros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para</a:t>
            </a:r>
            <a:r>
              <a:rPr sz="1200" spc="-5" dirty="0">
                <a:latin typeface="Arial MT"/>
                <a:cs typeface="Arial MT"/>
              </a:rPr>
              <a:t> garantizar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5" dirty="0">
                <a:latin typeface="Arial MT"/>
                <a:cs typeface="Arial MT"/>
              </a:rPr>
              <a:t>la 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seguridad </a:t>
            </a:r>
            <a:r>
              <a:rPr sz="1200" spc="-10" dirty="0">
                <a:latin typeface="Arial MT"/>
                <a:cs typeface="Arial MT"/>
              </a:rPr>
              <a:t>de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los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datos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</a:t>
            </a:r>
            <a:r>
              <a:rPr sz="1200" spc="-5" dirty="0">
                <a:latin typeface="Arial MT"/>
                <a:cs typeface="Arial MT"/>
              </a:rPr>
              <a:t> los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clientes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y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la</a:t>
            </a:r>
            <a:r>
              <a:rPr sz="1200" spc="-5" dirty="0">
                <a:latin typeface="Arial MT"/>
                <a:cs typeface="Arial MT"/>
              </a:rPr>
              <a:t> empresa </a:t>
            </a:r>
            <a:r>
              <a:rPr sz="1200" spc="-10" dirty="0">
                <a:latin typeface="Arial MT"/>
                <a:cs typeface="Arial MT"/>
              </a:rPr>
              <a:t>en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general.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200">
              <a:latin typeface="Arial MT"/>
              <a:cs typeface="Arial MT"/>
            </a:endParaRPr>
          </a:p>
          <a:p>
            <a:pPr marL="12700" marR="7620" algn="just">
              <a:lnSpc>
                <a:spcPts val="1380"/>
              </a:lnSpc>
              <a:spcBef>
                <a:spcPts val="5"/>
              </a:spcBef>
            </a:pPr>
            <a:r>
              <a:rPr sz="1200" spc="-5" dirty="0">
                <a:latin typeface="Arial MT"/>
                <a:cs typeface="Arial MT"/>
              </a:rPr>
              <a:t>Aunque se </a:t>
            </a:r>
            <a:r>
              <a:rPr sz="1200" spc="-10" dirty="0">
                <a:latin typeface="Arial MT"/>
                <a:cs typeface="Arial MT"/>
              </a:rPr>
              <a:t>ha </a:t>
            </a:r>
            <a:r>
              <a:rPr sz="1200" spc="-5" dirty="0">
                <a:latin typeface="Arial MT"/>
                <a:cs typeface="Arial MT"/>
              </a:rPr>
              <a:t>venido realizando </a:t>
            </a:r>
            <a:r>
              <a:rPr sz="1200" spc="-10" dirty="0">
                <a:latin typeface="Arial MT"/>
                <a:cs typeface="Arial MT"/>
              </a:rPr>
              <a:t>la </a:t>
            </a:r>
            <a:r>
              <a:rPr sz="1200" spc="-5" dirty="0">
                <a:latin typeface="Arial MT"/>
                <a:cs typeface="Arial MT"/>
              </a:rPr>
              <a:t>labor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instalación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parches para reducir </a:t>
            </a:r>
            <a:r>
              <a:rPr sz="1200" spc="-10" dirty="0">
                <a:latin typeface="Arial MT"/>
                <a:cs typeface="Arial MT"/>
              </a:rPr>
              <a:t>las </a:t>
            </a:r>
            <a:r>
              <a:rPr sz="1200" spc="-5" dirty="0">
                <a:latin typeface="Arial MT"/>
                <a:cs typeface="Arial MT"/>
              </a:rPr>
              <a:t> vulnerabilidades, puede haber algunos servidores que </a:t>
            </a:r>
            <a:r>
              <a:rPr sz="1200" spc="-10" dirty="0">
                <a:latin typeface="Arial MT"/>
                <a:cs typeface="Arial MT"/>
              </a:rPr>
              <a:t>no </a:t>
            </a:r>
            <a:r>
              <a:rPr sz="1200" spc="-5" dirty="0">
                <a:latin typeface="Arial MT"/>
                <a:cs typeface="Arial MT"/>
              </a:rPr>
              <a:t>estén </a:t>
            </a:r>
            <a:r>
              <a:rPr sz="1200" dirty="0">
                <a:latin typeface="Arial MT"/>
                <a:cs typeface="Arial MT"/>
              </a:rPr>
              <a:t>actualizados y, </a:t>
            </a:r>
            <a:r>
              <a:rPr sz="1200" spc="-10" dirty="0">
                <a:latin typeface="Arial MT"/>
                <a:cs typeface="Arial MT"/>
              </a:rPr>
              <a:t>por 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lo </a:t>
            </a:r>
            <a:r>
              <a:rPr sz="1200" spc="-5" dirty="0">
                <a:latin typeface="Arial MT"/>
                <a:cs typeface="Arial MT"/>
              </a:rPr>
              <a:t>tanto, </a:t>
            </a:r>
            <a:r>
              <a:rPr sz="1200" spc="-10" dirty="0">
                <a:latin typeface="Arial MT"/>
                <a:cs typeface="Arial MT"/>
              </a:rPr>
              <a:t>pueden </a:t>
            </a:r>
            <a:r>
              <a:rPr sz="1200" spc="-5" dirty="0">
                <a:latin typeface="Arial MT"/>
                <a:cs typeface="Arial MT"/>
              </a:rPr>
              <a:t>ser </a:t>
            </a:r>
            <a:r>
              <a:rPr sz="1200" spc="-10" dirty="0">
                <a:latin typeface="Arial MT"/>
                <a:cs typeface="Arial MT"/>
              </a:rPr>
              <a:t>vulnerables </a:t>
            </a:r>
            <a:r>
              <a:rPr sz="1200" spc="-5" dirty="0">
                <a:latin typeface="Arial MT"/>
                <a:cs typeface="Arial MT"/>
              </a:rPr>
              <a:t>a ataques </a:t>
            </a:r>
            <a:r>
              <a:rPr sz="1200" dirty="0">
                <a:latin typeface="Arial MT"/>
                <a:cs typeface="Arial MT"/>
              </a:rPr>
              <a:t>y </a:t>
            </a:r>
            <a:r>
              <a:rPr sz="1200" spc="-10" dirty="0">
                <a:latin typeface="Arial MT"/>
                <a:cs typeface="Arial MT"/>
              </a:rPr>
              <a:t>brechas de </a:t>
            </a:r>
            <a:r>
              <a:rPr sz="1200" spc="-5" dirty="0">
                <a:latin typeface="Arial MT"/>
                <a:cs typeface="Arial MT"/>
              </a:rPr>
              <a:t>seguridad. </a:t>
            </a:r>
            <a:r>
              <a:rPr sz="1200" dirty="0">
                <a:latin typeface="Arial MT"/>
                <a:cs typeface="Arial MT"/>
              </a:rPr>
              <a:t>Es </a:t>
            </a:r>
            <a:r>
              <a:rPr sz="1200" spc="-5" dirty="0">
                <a:latin typeface="Arial MT"/>
                <a:cs typeface="Arial MT"/>
              </a:rPr>
              <a:t>importante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destacar </a:t>
            </a:r>
            <a:r>
              <a:rPr sz="1200" spc="-5" dirty="0">
                <a:latin typeface="Arial MT"/>
                <a:cs typeface="Arial MT"/>
              </a:rPr>
              <a:t>que </a:t>
            </a:r>
            <a:r>
              <a:rPr sz="1200" spc="-10" dirty="0">
                <a:latin typeface="Arial MT"/>
                <a:cs typeface="Arial MT"/>
              </a:rPr>
              <a:t>la poca </a:t>
            </a:r>
            <a:r>
              <a:rPr sz="1200" spc="-5" dirty="0">
                <a:latin typeface="Arial MT"/>
                <a:cs typeface="Arial MT"/>
              </a:rPr>
              <a:t>validación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actualizaciones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forma automatizada también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puede ser </a:t>
            </a:r>
            <a:r>
              <a:rPr sz="1200" spc="-10" dirty="0">
                <a:latin typeface="Arial MT"/>
                <a:cs typeface="Arial MT"/>
              </a:rPr>
              <a:t>un </a:t>
            </a:r>
            <a:r>
              <a:rPr sz="1200" spc="-5" dirty="0">
                <a:latin typeface="Arial MT"/>
                <a:cs typeface="Arial MT"/>
              </a:rPr>
              <a:t>factor </a:t>
            </a:r>
            <a:r>
              <a:rPr sz="1200" spc="-10" dirty="0">
                <a:latin typeface="Arial MT"/>
                <a:cs typeface="Arial MT"/>
              </a:rPr>
              <a:t>que </a:t>
            </a:r>
            <a:r>
              <a:rPr sz="1200" spc="-5" dirty="0">
                <a:latin typeface="Arial MT"/>
                <a:cs typeface="Arial MT"/>
              </a:rPr>
              <a:t>contribuya a </a:t>
            </a:r>
            <a:r>
              <a:rPr sz="1200" spc="-10" dirty="0">
                <a:latin typeface="Arial MT"/>
                <a:cs typeface="Arial MT"/>
              </a:rPr>
              <a:t>la </a:t>
            </a:r>
            <a:r>
              <a:rPr sz="1200" spc="-5" dirty="0">
                <a:latin typeface="Arial MT"/>
                <a:cs typeface="Arial MT"/>
              </a:rPr>
              <a:t>presencia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brechas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seguridad </a:t>
            </a:r>
            <a:r>
              <a:rPr sz="1200" spc="-10" dirty="0">
                <a:latin typeface="Arial MT"/>
                <a:cs typeface="Arial MT"/>
              </a:rPr>
              <a:t>en los </a:t>
            </a:r>
            <a:r>
              <a:rPr sz="1200" spc="-5" dirty="0">
                <a:latin typeface="Arial MT"/>
                <a:cs typeface="Arial MT"/>
              </a:rPr>
              <a:t> servidores.</a:t>
            </a:r>
            <a:endParaRPr sz="1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5" dirty="0"/>
              <a:t>35</a:t>
            </a:fld>
            <a:endParaRPr spc="-5" dirty="0"/>
          </a:p>
        </p:txBody>
      </p:sp>
      <p:sp>
        <p:nvSpPr>
          <p:cNvPr id="2" name="object 2"/>
          <p:cNvSpPr txBox="1"/>
          <p:nvPr/>
        </p:nvSpPr>
        <p:spPr>
          <a:xfrm>
            <a:off x="1427733" y="1056893"/>
            <a:ext cx="5638165" cy="2576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78460" algn="l"/>
              </a:tabLst>
            </a:pPr>
            <a:r>
              <a:rPr sz="1200" b="1" spc="-5" dirty="0">
                <a:latin typeface="Arial"/>
                <a:cs typeface="Arial"/>
              </a:rPr>
              <a:t>6.5	CUMPLIMIENTO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00">
              <a:latin typeface="Arial"/>
              <a:cs typeface="Arial"/>
            </a:endParaRPr>
          </a:p>
          <a:p>
            <a:pPr marL="12700" marR="5080" algn="just">
              <a:lnSpc>
                <a:spcPct val="110300"/>
              </a:lnSpc>
            </a:pPr>
            <a:r>
              <a:rPr sz="1200" spc="-10" dirty="0">
                <a:latin typeface="Arial MT"/>
                <a:cs typeface="Arial MT"/>
              </a:rPr>
              <a:t>La </a:t>
            </a:r>
            <a:r>
              <a:rPr sz="1200" spc="-5" dirty="0">
                <a:latin typeface="Arial MT"/>
                <a:cs typeface="Arial MT"/>
              </a:rPr>
              <a:t>compañía está </a:t>
            </a:r>
            <a:r>
              <a:rPr sz="1200" dirty="0">
                <a:latin typeface="Arial MT"/>
                <a:cs typeface="Arial MT"/>
              </a:rPr>
              <a:t>en </a:t>
            </a:r>
            <a:r>
              <a:rPr sz="1200" spc="-5" dirty="0">
                <a:latin typeface="Arial MT"/>
                <a:cs typeface="Arial MT"/>
              </a:rPr>
              <a:t>proceso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implementar </a:t>
            </a:r>
            <a:r>
              <a:rPr sz="1200" dirty="0">
                <a:latin typeface="Arial MT"/>
                <a:cs typeface="Arial MT"/>
              </a:rPr>
              <a:t>un </a:t>
            </a:r>
            <a:r>
              <a:rPr sz="1200" spc="-5" dirty="0">
                <a:latin typeface="Arial MT"/>
                <a:cs typeface="Arial MT"/>
              </a:rPr>
              <a:t>sistema </a:t>
            </a:r>
            <a:r>
              <a:rPr sz="120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gestión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seguridad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informática </a:t>
            </a:r>
            <a:r>
              <a:rPr sz="1200" dirty="0">
                <a:latin typeface="Arial MT"/>
                <a:cs typeface="Arial MT"/>
              </a:rPr>
              <a:t>y </a:t>
            </a:r>
            <a:r>
              <a:rPr sz="1200" spc="-5" dirty="0">
                <a:latin typeface="Arial MT"/>
                <a:cs typeface="Arial MT"/>
              </a:rPr>
              <a:t>está mejorando </a:t>
            </a:r>
            <a:r>
              <a:rPr sz="1200" spc="-10" dirty="0">
                <a:latin typeface="Arial MT"/>
                <a:cs typeface="Arial MT"/>
              </a:rPr>
              <a:t>gradualmente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los</a:t>
            </a:r>
            <a:r>
              <a:rPr sz="1200" spc="-5" dirty="0">
                <a:latin typeface="Arial MT"/>
                <a:cs typeface="Arial MT"/>
              </a:rPr>
              <a:t> controles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</a:t>
            </a:r>
            <a:r>
              <a:rPr sz="1200" spc="-5" dirty="0">
                <a:latin typeface="Arial MT"/>
                <a:cs typeface="Arial MT"/>
              </a:rPr>
              <a:t> seguridad </a:t>
            </a:r>
            <a:r>
              <a:rPr sz="1200" spc="-10" dirty="0">
                <a:latin typeface="Arial MT"/>
                <a:cs typeface="Arial MT"/>
              </a:rPr>
              <a:t>en</a:t>
            </a:r>
            <a:r>
              <a:rPr sz="1200" spc="-5" dirty="0">
                <a:latin typeface="Arial MT"/>
                <a:cs typeface="Arial MT"/>
              </a:rPr>
              <a:t> sus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activos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información. </a:t>
            </a:r>
            <a:r>
              <a:rPr sz="1200" spc="-10" dirty="0">
                <a:latin typeface="Arial MT"/>
                <a:cs typeface="Arial MT"/>
              </a:rPr>
              <a:t>Debido al </a:t>
            </a:r>
            <a:r>
              <a:rPr sz="1200" spc="-5" dirty="0">
                <a:latin typeface="Arial MT"/>
                <a:cs typeface="Arial MT"/>
              </a:rPr>
              <a:t>aumento </a:t>
            </a:r>
            <a:r>
              <a:rPr sz="1200" spc="-10" dirty="0">
                <a:latin typeface="Arial MT"/>
                <a:cs typeface="Arial MT"/>
              </a:rPr>
              <a:t>de las </a:t>
            </a:r>
            <a:r>
              <a:rPr sz="1200" spc="-5" dirty="0">
                <a:latin typeface="Arial MT"/>
                <a:cs typeface="Arial MT"/>
              </a:rPr>
              <a:t>amenazas cibernéticas </a:t>
            </a:r>
            <a:r>
              <a:rPr sz="1200" dirty="0">
                <a:latin typeface="Arial MT"/>
                <a:cs typeface="Arial MT"/>
              </a:rPr>
              <a:t>y </a:t>
            </a:r>
            <a:r>
              <a:rPr sz="1200" spc="-10" dirty="0">
                <a:latin typeface="Arial MT"/>
                <a:cs typeface="Arial MT"/>
              </a:rPr>
              <a:t>los 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riesgos</a:t>
            </a:r>
            <a:r>
              <a:rPr sz="1200" spc="-5" dirty="0">
                <a:latin typeface="Arial MT"/>
                <a:cs typeface="Arial MT"/>
              </a:rPr>
              <a:t> asociados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con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la</a:t>
            </a:r>
            <a:r>
              <a:rPr sz="1200" spc="-5" dirty="0">
                <a:latin typeface="Arial MT"/>
                <a:cs typeface="Arial MT"/>
              </a:rPr>
              <a:t> pérdida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</a:t>
            </a:r>
            <a:r>
              <a:rPr sz="1200" spc="-5" dirty="0">
                <a:latin typeface="Arial MT"/>
                <a:cs typeface="Arial MT"/>
              </a:rPr>
              <a:t> información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confidencial,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la</a:t>
            </a:r>
            <a:r>
              <a:rPr sz="1200" spc="-5" dirty="0">
                <a:latin typeface="Arial MT"/>
                <a:cs typeface="Arial MT"/>
              </a:rPr>
              <a:t> seguridad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informática </a:t>
            </a:r>
            <a:r>
              <a:rPr sz="1200" spc="-10" dirty="0">
                <a:latin typeface="Arial MT"/>
                <a:cs typeface="Arial MT"/>
              </a:rPr>
              <a:t>es </a:t>
            </a:r>
            <a:r>
              <a:rPr sz="1200" spc="-5" dirty="0">
                <a:latin typeface="Arial MT"/>
                <a:cs typeface="Arial MT"/>
              </a:rPr>
              <a:t>una preocupación creciente </a:t>
            </a:r>
            <a:r>
              <a:rPr sz="1200" spc="-10" dirty="0">
                <a:latin typeface="Arial MT"/>
                <a:cs typeface="Arial MT"/>
              </a:rPr>
              <a:t>para </a:t>
            </a:r>
            <a:r>
              <a:rPr sz="1200" spc="-5" dirty="0">
                <a:latin typeface="Arial MT"/>
                <a:cs typeface="Arial MT"/>
              </a:rPr>
              <a:t>las empresas. Sin embargo, </a:t>
            </a:r>
            <a:r>
              <a:rPr sz="1200" spc="-10" dirty="0">
                <a:latin typeface="Arial MT"/>
                <a:cs typeface="Arial MT"/>
              </a:rPr>
              <a:t>la </a:t>
            </a:r>
            <a:r>
              <a:rPr sz="1200" spc="-5" dirty="0">
                <a:latin typeface="Arial MT"/>
                <a:cs typeface="Arial MT"/>
              </a:rPr>
              <a:t>falta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 una </a:t>
            </a:r>
            <a:r>
              <a:rPr sz="1200" spc="-5" dirty="0">
                <a:latin typeface="Arial MT"/>
                <a:cs typeface="Arial MT"/>
              </a:rPr>
              <a:t>normativa o </a:t>
            </a:r>
            <a:r>
              <a:rPr sz="1200" spc="-10" dirty="0">
                <a:latin typeface="Arial MT"/>
                <a:cs typeface="Arial MT"/>
              </a:rPr>
              <a:t>estándar al </a:t>
            </a:r>
            <a:r>
              <a:rPr sz="1200" spc="-5" dirty="0">
                <a:latin typeface="Arial MT"/>
                <a:cs typeface="Arial MT"/>
              </a:rPr>
              <a:t>cual adherirse puede dificultar a </a:t>
            </a:r>
            <a:r>
              <a:rPr sz="1200" spc="-10" dirty="0">
                <a:latin typeface="Arial MT"/>
                <a:cs typeface="Arial MT"/>
              </a:rPr>
              <a:t>la </a:t>
            </a:r>
            <a:r>
              <a:rPr sz="1200" spc="-5" dirty="0">
                <a:latin typeface="Arial MT"/>
                <a:cs typeface="Arial MT"/>
              </a:rPr>
              <a:t>empresa </a:t>
            </a:r>
            <a:r>
              <a:rPr sz="1200" spc="-10" dirty="0">
                <a:latin typeface="Arial MT"/>
                <a:cs typeface="Arial MT"/>
              </a:rPr>
              <a:t>definir </a:t>
            </a:r>
            <a:r>
              <a:rPr sz="1200" spc="-5" dirty="0">
                <a:latin typeface="Arial MT"/>
                <a:cs typeface="Arial MT"/>
              </a:rPr>
              <a:t> claramente</a:t>
            </a:r>
            <a:r>
              <a:rPr sz="1200" spc="-6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los</a:t>
            </a:r>
            <a:r>
              <a:rPr sz="1200" spc="-4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requisitos</a:t>
            </a:r>
            <a:r>
              <a:rPr sz="1200" spc="-5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y</a:t>
            </a:r>
            <a:r>
              <a:rPr sz="1200" spc="-4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expectativas</a:t>
            </a:r>
            <a:r>
              <a:rPr sz="1200" spc="-5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para</a:t>
            </a:r>
            <a:r>
              <a:rPr sz="1200" spc="-5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su</a:t>
            </a:r>
            <a:r>
              <a:rPr sz="1200" spc="-6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programa</a:t>
            </a:r>
            <a:r>
              <a:rPr sz="1200" spc="-5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</a:t>
            </a:r>
            <a:r>
              <a:rPr sz="1200" spc="-6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seguridad</a:t>
            </a:r>
            <a:r>
              <a:rPr sz="1200" spc="-5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informática.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Por otro </a:t>
            </a:r>
            <a:r>
              <a:rPr sz="1200" spc="-10" dirty="0">
                <a:latin typeface="Arial MT"/>
                <a:cs typeface="Arial MT"/>
              </a:rPr>
              <a:t>lado, </a:t>
            </a:r>
            <a:r>
              <a:rPr sz="1200" spc="-5" dirty="0">
                <a:latin typeface="Arial MT"/>
                <a:cs typeface="Arial MT"/>
              </a:rPr>
              <a:t>cumplir con </a:t>
            </a:r>
            <a:r>
              <a:rPr sz="1200" spc="-10" dirty="0">
                <a:latin typeface="Arial MT"/>
                <a:cs typeface="Arial MT"/>
              </a:rPr>
              <a:t>un </a:t>
            </a:r>
            <a:r>
              <a:rPr sz="1200" spc="-5" dirty="0">
                <a:latin typeface="Arial MT"/>
                <a:cs typeface="Arial MT"/>
              </a:rPr>
              <a:t>estándar reconocido puede </a:t>
            </a:r>
            <a:r>
              <a:rPr sz="1200" spc="-10" dirty="0">
                <a:latin typeface="Arial MT"/>
                <a:cs typeface="Arial MT"/>
              </a:rPr>
              <a:t>permitir </a:t>
            </a:r>
            <a:r>
              <a:rPr sz="1200" spc="-5" dirty="0">
                <a:latin typeface="Arial MT"/>
                <a:cs typeface="Arial MT"/>
              </a:rPr>
              <a:t>a </a:t>
            </a:r>
            <a:r>
              <a:rPr sz="1200" spc="-10" dirty="0">
                <a:latin typeface="Arial MT"/>
                <a:cs typeface="Arial MT"/>
              </a:rPr>
              <a:t>la </a:t>
            </a:r>
            <a:r>
              <a:rPr sz="1200" spc="-5" dirty="0">
                <a:latin typeface="Arial MT"/>
                <a:cs typeface="Arial MT"/>
              </a:rPr>
              <a:t>empresa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demostrar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su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compromiso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con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la</a:t>
            </a:r>
            <a:r>
              <a:rPr sz="1200" spc="-5" dirty="0">
                <a:latin typeface="Arial MT"/>
                <a:cs typeface="Arial MT"/>
              </a:rPr>
              <a:t> seguridad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informática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clientes,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socios </a:t>
            </a:r>
            <a:r>
              <a:rPr sz="1200" spc="-5" dirty="0">
                <a:latin typeface="Arial MT"/>
                <a:cs typeface="Arial MT"/>
              </a:rPr>
              <a:t> comerciales </a:t>
            </a:r>
            <a:r>
              <a:rPr sz="1200" dirty="0">
                <a:latin typeface="Arial MT"/>
                <a:cs typeface="Arial MT"/>
              </a:rPr>
              <a:t>y </a:t>
            </a:r>
            <a:r>
              <a:rPr sz="1200" spc="-5" dirty="0">
                <a:latin typeface="Arial MT"/>
                <a:cs typeface="Arial MT"/>
              </a:rPr>
              <a:t>reguladores, </a:t>
            </a:r>
            <a:r>
              <a:rPr sz="1200" spc="-10" dirty="0">
                <a:latin typeface="Arial MT"/>
                <a:cs typeface="Arial MT"/>
              </a:rPr>
              <a:t>lo que </a:t>
            </a:r>
            <a:r>
              <a:rPr sz="1200" spc="-5" dirty="0">
                <a:latin typeface="Arial MT"/>
                <a:cs typeface="Arial MT"/>
              </a:rPr>
              <a:t>puede mejorar </a:t>
            </a:r>
            <a:r>
              <a:rPr sz="1200" spc="-10" dirty="0">
                <a:latin typeface="Arial MT"/>
                <a:cs typeface="Arial MT"/>
              </a:rPr>
              <a:t>la </a:t>
            </a:r>
            <a:r>
              <a:rPr sz="1200" spc="-5" dirty="0">
                <a:latin typeface="Arial MT"/>
                <a:cs typeface="Arial MT"/>
              </a:rPr>
              <a:t>confianza </a:t>
            </a:r>
            <a:r>
              <a:rPr sz="1200" dirty="0">
                <a:latin typeface="Arial MT"/>
                <a:cs typeface="Arial MT"/>
              </a:rPr>
              <a:t>en </a:t>
            </a:r>
            <a:r>
              <a:rPr sz="1200" spc="-10" dirty="0">
                <a:latin typeface="Arial MT"/>
                <a:cs typeface="Arial MT"/>
              </a:rPr>
              <a:t>los </a:t>
            </a:r>
            <a:r>
              <a:rPr sz="1200" spc="-5" dirty="0">
                <a:latin typeface="Arial MT"/>
                <a:cs typeface="Arial MT"/>
              </a:rPr>
              <a:t>controles </a:t>
            </a:r>
            <a:r>
              <a:rPr sz="1200" dirty="0">
                <a:latin typeface="Arial MT"/>
                <a:cs typeface="Arial MT"/>
              </a:rPr>
              <a:t>de 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seguridad </a:t>
            </a:r>
            <a:r>
              <a:rPr sz="1200" dirty="0">
                <a:latin typeface="Arial MT"/>
                <a:cs typeface="Arial MT"/>
              </a:rPr>
              <a:t>y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reducir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el</a:t>
            </a:r>
            <a:r>
              <a:rPr sz="1200" spc="-5" dirty="0">
                <a:latin typeface="Arial MT"/>
                <a:cs typeface="Arial MT"/>
              </a:rPr>
              <a:t> riesgo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</a:t>
            </a:r>
            <a:r>
              <a:rPr sz="1200" spc="-5" dirty="0">
                <a:latin typeface="Arial MT"/>
                <a:cs typeface="Arial MT"/>
              </a:rPr>
              <a:t> incidentes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</a:t>
            </a:r>
            <a:r>
              <a:rPr sz="1200" spc="-5" dirty="0">
                <a:latin typeface="Arial MT"/>
                <a:cs typeface="Arial MT"/>
              </a:rPr>
              <a:t> seguridad.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27733" y="4080128"/>
            <a:ext cx="5638165" cy="4787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8460" lvl="1" indent="-366395">
              <a:lnSpc>
                <a:spcPct val="100000"/>
              </a:lnSpc>
              <a:spcBef>
                <a:spcPts val="100"/>
              </a:spcBef>
              <a:buFont typeface="Arial"/>
              <a:buAutoNum type="arabicPeriod" startAt="6"/>
              <a:tabLst>
                <a:tab pos="378460" algn="l"/>
                <a:tab pos="379095" algn="l"/>
              </a:tabLst>
            </a:pPr>
            <a:r>
              <a:rPr sz="1200" b="1" spc="-5" dirty="0">
                <a:latin typeface="Arial"/>
                <a:cs typeface="Arial"/>
              </a:rPr>
              <a:t>PROVEEDORES</a:t>
            </a:r>
            <a:endParaRPr sz="12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55"/>
              </a:spcBef>
              <a:buFont typeface="Arial"/>
              <a:buAutoNum type="arabicPeriod" startAt="6"/>
            </a:pPr>
            <a:endParaRPr sz="1150">
              <a:latin typeface="Arial"/>
              <a:cs typeface="Arial"/>
            </a:endParaRPr>
          </a:p>
          <a:p>
            <a:pPr marL="12700" marR="5080" algn="just">
              <a:lnSpc>
                <a:spcPct val="95900"/>
              </a:lnSpc>
            </a:pPr>
            <a:r>
              <a:rPr sz="1200" spc="-5" dirty="0">
                <a:latin typeface="Arial MT"/>
                <a:cs typeface="Arial MT"/>
              </a:rPr>
              <a:t>Servidores: Se cuenta con varios proveedores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servicios como </a:t>
            </a:r>
            <a:r>
              <a:rPr sz="1200" dirty="0">
                <a:latin typeface="Arial MT"/>
                <a:cs typeface="Arial MT"/>
              </a:rPr>
              <a:t>la </a:t>
            </a:r>
            <a:r>
              <a:rPr sz="1200" spc="-5" dirty="0">
                <a:latin typeface="Arial MT"/>
                <a:cs typeface="Arial MT"/>
              </a:rPr>
              <a:t>nube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dirty="0">
                <a:latin typeface="Arial MT"/>
                <a:cs typeface="Arial MT"/>
              </a:rPr>
              <a:t>OVH 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que</a:t>
            </a:r>
            <a:r>
              <a:rPr sz="1200" spc="-5" dirty="0">
                <a:latin typeface="Arial MT"/>
                <a:cs typeface="Arial MT"/>
              </a:rPr>
              <a:t> provee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los</a:t>
            </a:r>
            <a:r>
              <a:rPr sz="1200" spc="-5" dirty="0">
                <a:latin typeface="Arial MT"/>
                <a:cs typeface="Arial MT"/>
              </a:rPr>
              <a:t> servidores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físicos</a:t>
            </a:r>
            <a:r>
              <a:rPr sz="1200" dirty="0">
                <a:latin typeface="Arial MT"/>
                <a:cs typeface="Arial MT"/>
              </a:rPr>
              <a:t> sin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embargo</a:t>
            </a:r>
            <a:r>
              <a:rPr sz="1200" dirty="0">
                <a:latin typeface="Arial MT"/>
                <a:cs typeface="Arial MT"/>
              </a:rPr>
              <a:t> no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proporciona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ningún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tipo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de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administración o gestión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seguridad lógica, </a:t>
            </a:r>
            <a:r>
              <a:rPr sz="1200" spc="-10" dirty="0">
                <a:latin typeface="Arial MT"/>
                <a:cs typeface="Arial MT"/>
              </a:rPr>
              <a:t>es decir, de </a:t>
            </a:r>
            <a:r>
              <a:rPr sz="1200" dirty="0">
                <a:latin typeface="Arial MT"/>
                <a:cs typeface="Arial MT"/>
              </a:rPr>
              <a:t>la </a:t>
            </a:r>
            <a:r>
              <a:rPr sz="1200" spc="-5" dirty="0">
                <a:latin typeface="Arial MT"/>
                <a:cs typeface="Arial MT"/>
              </a:rPr>
              <a:t>seguridad </a:t>
            </a:r>
            <a:r>
              <a:rPr sz="1200" spc="-10" dirty="0">
                <a:latin typeface="Arial MT"/>
                <a:cs typeface="Arial MT"/>
              </a:rPr>
              <a:t>del </a:t>
            </a:r>
            <a:r>
              <a:rPr sz="1200" spc="-5" dirty="0">
                <a:latin typeface="Arial MT"/>
                <a:cs typeface="Arial MT"/>
              </a:rPr>
              <a:t>software </a:t>
            </a:r>
            <a:r>
              <a:rPr sz="1200" dirty="0">
                <a:latin typeface="Arial MT"/>
                <a:cs typeface="Arial MT"/>
              </a:rPr>
              <a:t> y </a:t>
            </a:r>
            <a:r>
              <a:rPr sz="1200" spc="-10" dirty="0">
                <a:latin typeface="Arial MT"/>
                <a:cs typeface="Arial MT"/>
              </a:rPr>
              <a:t>de la información en el </a:t>
            </a:r>
            <a:r>
              <a:rPr sz="1200" spc="-5" dirty="0">
                <a:latin typeface="Arial MT"/>
                <a:cs typeface="Arial MT"/>
              </a:rPr>
              <a:t>servidor.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La </a:t>
            </a:r>
            <a:r>
              <a:rPr sz="1200" spc="-5" dirty="0">
                <a:latin typeface="Arial MT"/>
                <a:cs typeface="Arial MT"/>
              </a:rPr>
              <a:t>responsabilidad </a:t>
            </a:r>
            <a:r>
              <a:rPr sz="1200" spc="-10" dirty="0">
                <a:latin typeface="Arial MT"/>
                <a:cs typeface="Arial MT"/>
              </a:rPr>
              <a:t>de la </a:t>
            </a:r>
            <a:r>
              <a:rPr sz="1200" spc="-5" dirty="0">
                <a:latin typeface="Arial MT"/>
                <a:cs typeface="Arial MT"/>
              </a:rPr>
              <a:t>seguridad lógica recae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en la </a:t>
            </a:r>
            <a:r>
              <a:rPr sz="1200" spc="-5" dirty="0">
                <a:latin typeface="Arial MT"/>
                <a:cs typeface="Arial MT"/>
              </a:rPr>
              <a:t>empresa </a:t>
            </a:r>
            <a:r>
              <a:rPr sz="1200" spc="-10" dirty="0">
                <a:latin typeface="Arial MT"/>
                <a:cs typeface="Arial MT"/>
              </a:rPr>
              <a:t>que </a:t>
            </a:r>
            <a:r>
              <a:rPr sz="1200" spc="-5" dirty="0">
                <a:latin typeface="Arial MT"/>
                <a:cs typeface="Arial MT"/>
              </a:rPr>
              <a:t>utiliza </a:t>
            </a:r>
            <a:r>
              <a:rPr sz="1200" spc="-10" dirty="0">
                <a:latin typeface="Arial MT"/>
                <a:cs typeface="Arial MT"/>
              </a:rPr>
              <a:t>el </a:t>
            </a:r>
            <a:r>
              <a:rPr sz="1200" spc="-5" dirty="0">
                <a:latin typeface="Arial MT"/>
                <a:cs typeface="Arial MT"/>
              </a:rPr>
              <a:t>servidor, </a:t>
            </a:r>
            <a:r>
              <a:rPr sz="1200" spc="-10" dirty="0">
                <a:latin typeface="Arial MT"/>
                <a:cs typeface="Arial MT"/>
              </a:rPr>
              <a:t>lo que </a:t>
            </a:r>
            <a:r>
              <a:rPr sz="1200" spc="-5" dirty="0">
                <a:latin typeface="Arial MT"/>
                <a:cs typeface="Arial MT"/>
              </a:rPr>
              <a:t>significa </a:t>
            </a:r>
            <a:r>
              <a:rPr sz="1200" spc="-10" dirty="0">
                <a:latin typeface="Arial MT"/>
                <a:cs typeface="Arial MT"/>
              </a:rPr>
              <a:t>que es </a:t>
            </a:r>
            <a:r>
              <a:rPr sz="1200" spc="-5" dirty="0">
                <a:latin typeface="Arial MT"/>
                <a:cs typeface="Arial MT"/>
              </a:rPr>
              <a:t>importante </a:t>
            </a:r>
            <a:r>
              <a:rPr sz="1200" spc="-10" dirty="0">
                <a:latin typeface="Arial MT"/>
                <a:cs typeface="Arial MT"/>
              </a:rPr>
              <a:t>que </a:t>
            </a:r>
            <a:r>
              <a:rPr sz="1200" dirty="0">
                <a:latin typeface="Arial MT"/>
                <a:cs typeface="Arial MT"/>
              </a:rPr>
              <a:t>la 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empresa </a:t>
            </a:r>
            <a:r>
              <a:rPr sz="1200" dirty="0">
                <a:latin typeface="Arial MT"/>
                <a:cs typeface="Arial MT"/>
              </a:rPr>
              <a:t>tenga </a:t>
            </a:r>
            <a:r>
              <a:rPr sz="1200" spc="-5" dirty="0">
                <a:latin typeface="Arial MT"/>
                <a:cs typeface="Arial MT"/>
              </a:rPr>
              <a:t>sus propios controles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seguridad </a:t>
            </a:r>
            <a:r>
              <a:rPr sz="1200" dirty="0">
                <a:latin typeface="Arial MT"/>
                <a:cs typeface="Arial MT"/>
              </a:rPr>
              <a:t>y </a:t>
            </a:r>
            <a:r>
              <a:rPr sz="1200" spc="-10" dirty="0">
                <a:latin typeface="Arial MT"/>
                <a:cs typeface="Arial MT"/>
              </a:rPr>
              <a:t>políticas de </a:t>
            </a:r>
            <a:r>
              <a:rPr sz="1200" spc="-5" dirty="0">
                <a:latin typeface="Arial MT"/>
                <a:cs typeface="Arial MT"/>
              </a:rPr>
              <a:t>gestión </a:t>
            </a:r>
            <a:r>
              <a:rPr sz="1200" spc="-10" dirty="0">
                <a:latin typeface="Arial MT"/>
                <a:cs typeface="Arial MT"/>
              </a:rPr>
              <a:t>de riesgos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para</a:t>
            </a:r>
            <a:r>
              <a:rPr sz="1200" spc="-5" dirty="0">
                <a:latin typeface="Arial MT"/>
                <a:cs typeface="Arial MT"/>
              </a:rPr>
              <a:t> proteger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la</a:t>
            </a:r>
            <a:r>
              <a:rPr sz="1200" spc="-5" dirty="0">
                <a:latin typeface="Arial MT"/>
                <a:cs typeface="Arial MT"/>
              </a:rPr>
              <a:t> información </a:t>
            </a:r>
            <a:r>
              <a:rPr sz="1200" dirty="0">
                <a:latin typeface="Arial MT"/>
                <a:cs typeface="Arial MT"/>
              </a:rPr>
              <a:t>en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el</a:t>
            </a:r>
            <a:r>
              <a:rPr sz="1200" spc="-5" dirty="0">
                <a:latin typeface="Arial MT"/>
                <a:cs typeface="Arial MT"/>
              </a:rPr>
              <a:t> servidor.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200">
              <a:latin typeface="Arial MT"/>
              <a:cs typeface="Arial MT"/>
            </a:endParaRPr>
          </a:p>
          <a:p>
            <a:pPr marL="12700" marR="5080" algn="just">
              <a:lnSpc>
                <a:spcPts val="1380"/>
              </a:lnSpc>
            </a:pPr>
            <a:r>
              <a:rPr sz="1200" spc="-5" dirty="0">
                <a:latin typeface="Arial MT"/>
                <a:cs typeface="Arial MT"/>
              </a:rPr>
              <a:t>Dominios: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La</a:t>
            </a:r>
            <a:r>
              <a:rPr sz="1200" spc="-6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compra</a:t>
            </a:r>
            <a:r>
              <a:rPr sz="1200" spc="-6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</a:t>
            </a:r>
            <a:r>
              <a:rPr sz="1200" spc="-3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los</a:t>
            </a:r>
            <a:r>
              <a:rPr sz="1200" spc="-5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dominios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</a:t>
            </a:r>
            <a:r>
              <a:rPr sz="1200" spc="-6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la</a:t>
            </a:r>
            <a:r>
              <a:rPr sz="1200" spc="-3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empresa</a:t>
            </a:r>
            <a:r>
              <a:rPr sz="1200" spc="-6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actualmente</a:t>
            </a:r>
            <a:r>
              <a:rPr sz="1200" spc="-6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se</a:t>
            </a:r>
            <a:r>
              <a:rPr sz="1200" spc="-6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realiza</a:t>
            </a:r>
            <a:r>
              <a:rPr sz="1200" spc="-3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</a:t>
            </a:r>
            <a:r>
              <a:rPr sz="1200" spc="-6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través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 GoDaddy, un </a:t>
            </a:r>
            <a:r>
              <a:rPr sz="1200" spc="-5" dirty="0">
                <a:latin typeface="Arial MT"/>
                <a:cs typeface="Arial MT"/>
              </a:rPr>
              <a:t>proveedor externo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servicios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registro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dominios. Si </a:t>
            </a:r>
            <a:r>
              <a:rPr sz="1200" spc="-10" dirty="0">
                <a:latin typeface="Arial MT"/>
                <a:cs typeface="Arial MT"/>
              </a:rPr>
              <a:t>bien </a:t>
            </a:r>
            <a:r>
              <a:rPr sz="1200" spc="-5" dirty="0">
                <a:latin typeface="Arial MT"/>
                <a:cs typeface="Arial MT"/>
              </a:rPr>
              <a:t> esta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puede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ser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una</a:t>
            </a:r>
            <a:r>
              <a:rPr sz="1200" spc="-5" dirty="0">
                <a:latin typeface="Arial MT"/>
                <a:cs typeface="Arial MT"/>
              </a:rPr>
              <a:t> solución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conveniente</a:t>
            </a:r>
            <a:r>
              <a:rPr sz="1200" dirty="0">
                <a:latin typeface="Arial MT"/>
                <a:cs typeface="Arial MT"/>
              </a:rPr>
              <a:t> y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confiable,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también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es</a:t>
            </a:r>
            <a:r>
              <a:rPr sz="1200" spc="-5" dirty="0">
                <a:latin typeface="Arial MT"/>
                <a:cs typeface="Arial MT"/>
              </a:rPr>
              <a:t> importante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considerar </a:t>
            </a:r>
            <a:r>
              <a:rPr sz="1200" spc="-10" dirty="0">
                <a:latin typeface="Arial MT"/>
                <a:cs typeface="Arial MT"/>
              </a:rPr>
              <a:t>los </a:t>
            </a:r>
            <a:r>
              <a:rPr sz="1200" spc="-5" dirty="0">
                <a:latin typeface="Arial MT"/>
                <a:cs typeface="Arial MT"/>
              </a:rPr>
              <a:t>costos, ya que, </a:t>
            </a:r>
            <a:r>
              <a:rPr sz="1200" spc="-10" dirty="0">
                <a:latin typeface="Arial MT"/>
                <a:cs typeface="Arial MT"/>
              </a:rPr>
              <a:t>en </a:t>
            </a:r>
            <a:r>
              <a:rPr sz="1200" dirty="0">
                <a:latin typeface="Arial MT"/>
                <a:cs typeface="Arial MT"/>
              </a:rPr>
              <a:t>caso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ser una limitante, </a:t>
            </a:r>
            <a:r>
              <a:rPr sz="1200" spc="-10" dirty="0">
                <a:latin typeface="Arial MT"/>
                <a:cs typeface="Arial MT"/>
              </a:rPr>
              <a:t>la </a:t>
            </a:r>
            <a:r>
              <a:rPr sz="1200" spc="-5" dirty="0">
                <a:latin typeface="Arial MT"/>
                <a:cs typeface="Arial MT"/>
              </a:rPr>
              <a:t>empresa </a:t>
            </a:r>
            <a:r>
              <a:rPr sz="1200" spc="-10" dirty="0">
                <a:latin typeface="Arial MT"/>
                <a:cs typeface="Arial MT"/>
              </a:rPr>
              <a:t>debe </a:t>
            </a:r>
            <a:r>
              <a:rPr sz="1200" spc="-5" dirty="0">
                <a:latin typeface="Arial MT"/>
                <a:cs typeface="Arial MT"/>
              </a:rPr>
              <a:t> explorar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otras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opciones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</a:t>
            </a:r>
            <a:r>
              <a:rPr sz="1200" spc="-5" dirty="0">
                <a:latin typeface="Arial MT"/>
                <a:cs typeface="Arial MT"/>
              </a:rPr>
              <a:t> proveedores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</a:t>
            </a:r>
            <a:r>
              <a:rPr sz="1200" spc="-5" dirty="0">
                <a:latin typeface="Arial MT"/>
                <a:cs typeface="Arial MT"/>
              </a:rPr>
              <a:t> servicios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</a:t>
            </a:r>
            <a:r>
              <a:rPr sz="1200" spc="-5" dirty="0">
                <a:latin typeface="Arial MT"/>
                <a:cs typeface="Arial MT"/>
              </a:rPr>
              <a:t> dominio.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300">
              <a:latin typeface="Arial MT"/>
              <a:cs typeface="Arial MT"/>
            </a:endParaRPr>
          </a:p>
          <a:p>
            <a:pPr marL="378460" lvl="1" indent="-366395">
              <a:lnSpc>
                <a:spcPct val="100000"/>
              </a:lnSpc>
              <a:spcBef>
                <a:spcPts val="1165"/>
              </a:spcBef>
              <a:buFont typeface="Arial"/>
              <a:buAutoNum type="arabicPeriod" startAt="7"/>
              <a:tabLst>
                <a:tab pos="378460" algn="l"/>
                <a:tab pos="379095" algn="l"/>
              </a:tabLst>
            </a:pPr>
            <a:r>
              <a:rPr sz="1200" b="1" spc="-5" dirty="0">
                <a:latin typeface="Arial"/>
                <a:cs typeface="Arial"/>
              </a:rPr>
              <a:t>DEFINICIÓN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DE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REQUERIMIENTOS.</a:t>
            </a:r>
            <a:endParaRPr sz="12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5"/>
              </a:spcBef>
              <a:buFont typeface="Arial"/>
              <a:buAutoNum type="arabicPeriod" startAt="7"/>
            </a:pPr>
            <a:endParaRPr sz="1300">
              <a:latin typeface="Arial"/>
              <a:cs typeface="Arial"/>
            </a:endParaRPr>
          </a:p>
          <a:p>
            <a:pPr marL="469900" marR="5080" lvl="2" indent="-228600" algn="just">
              <a:lnSpc>
                <a:spcPts val="1380"/>
              </a:lnSpc>
              <a:buFont typeface="Symbol"/>
              <a:buChar char=""/>
              <a:tabLst>
                <a:tab pos="470534" algn="l"/>
              </a:tabLst>
            </a:pPr>
            <a:r>
              <a:rPr sz="1200" b="1" dirty="0">
                <a:latin typeface="Arial"/>
                <a:cs typeface="Arial"/>
              </a:rPr>
              <a:t>Código </a:t>
            </a:r>
            <a:r>
              <a:rPr sz="1200" b="1" spc="-5" dirty="0">
                <a:latin typeface="Arial"/>
                <a:cs typeface="Arial"/>
              </a:rPr>
              <a:t>Abierto </a:t>
            </a:r>
            <a:r>
              <a:rPr sz="1200" b="1" dirty="0">
                <a:latin typeface="Arial"/>
                <a:cs typeface="Arial"/>
              </a:rPr>
              <a:t>(Open </a:t>
            </a:r>
            <a:r>
              <a:rPr sz="1200" b="1" spc="-10" dirty="0">
                <a:latin typeface="Arial"/>
                <a:cs typeface="Arial"/>
              </a:rPr>
              <a:t>Source): </a:t>
            </a:r>
            <a:r>
              <a:rPr sz="1200" spc="-10" dirty="0">
                <a:latin typeface="Arial MT"/>
                <a:cs typeface="Arial MT"/>
              </a:rPr>
              <a:t>La </a:t>
            </a:r>
            <a:r>
              <a:rPr sz="1200" spc="-5" dirty="0">
                <a:latin typeface="Arial MT"/>
                <a:cs typeface="Arial MT"/>
              </a:rPr>
              <a:t>empresa busca una solución </a:t>
            </a:r>
            <a:r>
              <a:rPr sz="1200" dirty="0">
                <a:latin typeface="Arial MT"/>
                <a:cs typeface="Arial MT"/>
              </a:rPr>
              <a:t>SIEM </a:t>
            </a:r>
            <a:r>
              <a:rPr sz="1200" spc="-5" dirty="0">
                <a:latin typeface="Arial MT"/>
                <a:cs typeface="Arial MT"/>
              </a:rPr>
              <a:t>que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esté basada </a:t>
            </a:r>
            <a:r>
              <a:rPr sz="1200" spc="-10" dirty="0">
                <a:latin typeface="Arial MT"/>
                <a:cs typeface="Arial MT"/>
              </a:rPr>
              <a:t>en </a:t>
            </a:r>
            <a:r>
              <a:rPr sz="1200" spc="-5" dirty="0">
                <a:latin typeface="Arial MT"/>
                <a:cs typeface="Arial MT"/>
              </a:rPr>
              <a:t>código abierto. </a:t>
            </a:r>
            <a:r>
              <a:rPr sz="1200" dirty="0">
                <a:latin typeface="Arial MT"/>
                <a:cs typeface="Arial MT"/>
              </a:rPr>
              <a:t>Esto </a:t>
            </a:r>
            <a:r>
              <a:rPr sz="1200" spc="-10" dirty="0">
                <a:latin typeface="Arial MT"/>
                <a:cs typeface="Arial MT"/>
              </a:rPr>
              <a:t>implica </a:t>
            </a:r>
            <a:r>
              <a:rPr sz="1200" spc="-5" dirty="0">
                <a:latin typeface="Arial MT"/>
                <a:cs typeface="Arial MT"/>
              </a:rPr>
              <a:t>que </a:t>
            </a:r>
            <a:r>
              <a:rPr sz="1200" spc="-10" dirty="0">
                <a:latin typeface="Arial MT"/>
                <a:cs typeface="Arial MT"/>
              </a:rPr>
              <a:t>el </a:t>
            </a:r>
            <a:r>
              <a:rPr sz="1200" spc="-5" dirty="0">
                <a:latin typeface="Arial MT"/>
                <a:cs typeface="Arial MT"/>
              </a:rPr>
              <a:t>núcleo </a:t>
            </a:r>
            <a:r>
              <a:rPr sz="1200" spc="-10" dirty="0">
                <a:latin typeface="Arial MT"/>
                <a:cs typeface="Arial MT"/>
              </a:rPr>
              <a:t>del </a:t>
            </a:r>
            <a:r>
              <a:rPr sz="1200" spc="-5" dirty="0">
                <a:latin typeface="Arial MT"/>
                <a:cs typeface="Arial MT"/>
              </a:rPr>
              <a:t>software del </a:t>
            </a:r>
            <a:r>
              <a:rPr sz="1200" dirty="0">
                <a:latin typeface="Arial MT"/>
                <a:cs typeface="Arial MT"/>
              </a:rPr>
              <a:t> SIEM</a:t>
            </a:r>
            <a:r>
              <a:rPr sz="1200" spc="-5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es</a:t>
            </a:r>
            <a:r>
              <a:rPr sz="1200" spc="-5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</a:t>
            </a:r>
            <a:r>
              <a:rPr sz="1200" spc="-5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libre</a:t>
            </a:r>
            <a:r>
              <a:rPr sz="1200" spc="-6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acceso,</a:t>
            </a:r>
            <a:r>
              <a:rPr sz="1200" spc="-4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lo</a:t>
            </a:r>
            <a:r>
              <a:rPr sz="1200" spc="-5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que</a:t>
            </a:r>
            <a:r>
              <a:rPr sz="1200" spc="-6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conlleva</a:t>
            </a:r>
            <a:r>
              <a:rPr sz="1200" spc="-6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una</a:t>
            </a:r>
            <a:r>
              <a:rPr sz="1200" spc="-5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reducción</a:t>
            </a:r>
            <a:r>
              <a:rPr sz="1200" spc="-6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</a:t>
            </a:r>
            <a:r>
              <a:rPr sz="1200" spc="-6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los</a:t>
            </a:r>
            <a:r>
              <a:rPr sz="1200" spc="-4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costos</a:t>
            </a:r>
            <a:r>
              <a:rPr sz="1200" spc="-5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iniciales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y </a:t>
            </a:r>
            <a:r>
              <a:rPr sz="1200" spc="-5" dirty="0">
                <a:latin typeface="Arial MT"/>
                <a:cs typeface="Arial MT"/>
              </a:rPr>
              <a:t>permite </a:t>
            </a:r>
            <a:r>
              <a:rPr sz="1200" spc="-10" dirty="0">
                <a:latin typeface="Arial MT"/>
                <a:cs typeface="Arial MT"/>
              </a:rPr>
              <a:t>una </a:t>
            </a:r>
            <a:r>
              <a:rPr sz="1200" spc="-5" dirty="0">
                <a:latin typeface="Arial MT"/>
                <a:cs typeface="Arial MT"/>
              </a:rPr>
              <a:t>mayor adaptabilidad </a:t>
            </a:r>
            <a:r>
              <a:rPr sz="1200" spc="-10" dirty="0">
                <a:latin typeface="Arial MT"/>
                <a:cs typeface="Arial MT"/>
              </a:rPr>
              <a:t>para personalizar </a:t>
            </a:r>
            <a:r>
              <a:rPr sz="1200" dirty="0">
                <a:latin typeface="Arial MT"/>
                <a:cs typeface="Arial MT"/>
              </a:rPr>
              <a:t>y </a:t>
            </a:r>
            <a:r>
              <a:rPr sz="1200" spc="-10" dirty="0">
                <a:latin typeface="Arial MT"/>
                <a:cs typeface="Arial MT"/>
              </a:rPr>
              <a:t>ajustar la </a:t>
            </a:r>
            <a:r>
              <a:rPr sz="1200" spc="-5" dirty="0">
                <a:latin typeface="Arial MT"/>
                <a:cs typeface="Arial MT"/>
              </a:rPr>
              <a:t>herramienta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según</a:t>
            </a:r>
            <a:r>
              <a:rPr sz="1200" spc="-5" dirty="0">
                <a:latin typeface="Arial MT"/>
                <a:cs typeface="Arial MT"/>
              </a:rPr>
              <a:t> las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necesidades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específicas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de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la</a:t>
            </a:r>
            <a:r>
              <a:rPr sz="1200" spc="-5" dirty="0">
                <a:latin typeface="Arial MT"/>
                <a:cs typeface="Arial MT"/>
              </a:rPr>
              <a:t> empresa.</a:t>
            </a:r>
            <a:endParaRPr sz="1200">
              <a:latin typeface="Arial MT"/>
              <a:cs typeface="Arial MT"/>
            </a:endParaRPr>
          </a:p>
          <a:p>
            <a:pPr lvl="2">
              <a:lnSpc>
                <a:spcPct val="100000"/>
              </a:lnSpc>
              <a:spcBef>
                <a:spcPts val="25"/>
              </a:spcBef>
              <a:buFont typeface="Symbol"/>
              <a:buChar char=""/>
            </a:pPr>
            <a:endParaRPr sz="1250">
              <a:latin typeface="Arial MT"/>
              <a:cs typeface="Arial MT"/>
            </a:endParaRPr>
          </a:p>
          <a:p>
            <a:pPr marL="469900" marR="8255" lvl="2" indent="-228600" algn="just">
              <a:lnSpc>
                <a:spcPts val="1380"/>
              </a:lnSpc>
              <a:buFont typeface="Symbol"/>
              <a:buChar char=""/>
              <a:tabLst>
                <a:tab pos="470534" algn="l"/>
              </a:tabLst>
            </a:pPr>
            <a:r>
              <a:rPr sz="1200" b="1" spc="-5" dirty="0">
                <a:latin typeface="Arial"/>
                <a:cs typeface="Arial"/>
              </a:rPr>
              <a:t>Adaptación a </a:t>
            </a:r>
            <a:r>
              <a:rPr sz="1200" b="1" dirty="0">
                <a:latin typeface="Arial"/>
                <a:cs typeface="Arial"/>
              </a:rPr>
              <a:t>la </a:t>
            </a:r>
            <a:r>
              <a:rPr sz="1200" b="1" spc="-5" dirty="0">
                <a:latin typeface="Arial"/>
                <a:cs typeface="Arial"/>
              </a:rPr>
              <a:t>Nube: </a:t>
            </a:r>
            <a:r>
              <a:rPr sz="1200" spc="-10" dirty="0">
                <a:latin typeface="Arial MT"/>
                <a:cs typeface="Arial MT"/>
              </a:rPr>
              <a:t>Dado </a:t>
            </a:r>
            <a:r>
              <a:rPr sz="1200" dirty="0">
                <a:latin typeface="Arial MT"/>
                <a:cs typeface="Arial MT"/>
              </a:rPr>
              <a:t>el </a:t>
            </a:r>
            <a:r>
              <a:rPr sz="1200" spc="-5" dirty="0">
                <a:latin typeface="Arial MT"/>
                <a:cs typeface="Arial MT"/>
              </a:rPr>
              <a:t>creciente desplazamiento </a:t>
            </a:r>
            <a:r>
              <a:rPr sz="1200" dirty="0">
                <a:latin typeface="Arial MT"/>
                <a:cs typeface="Arial MT"/>
              </a:rPr>
              <a:t>de </a:t>
            </a:r>
            <a:r>
              <a:rPr sz="1200" spc="-10" dirty="0">
                <a:latin typeface="Arial MT"/>
                <a:cs typeface="Arial MT"/>
              </a:rPr>
              <a:t>las </a:t>
            </a:r>
            <a:r>
              <a:rPr sz="1200" spc="-5" dirty="0">
                <a:latin typeface="Arial MT"/>
                <a:cs typeface="Arial MT"/>
              </a:rPr>
              <a:t>empresas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hacia</a:t>
            </a:r>
            <a:r>
              <a:rPr sz="1200" spc="15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entornos</a:t>
            </a:r>
            <a:r>
              <a:rPr sz="1200" spc="14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basados</a:t>
            </a:r>
            <a:r>
              <a:rPr sz="1200" spc="15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en</a:t>
            </a:r>
            <a:r>
              <a:rPr sz="1200" spc="13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la</a:t>
            </a:r>
            <a:r>
              <a:rPr sz="1200" spc="13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nube,</a:t>
            </a:r>
            <a:r>
              <a:rPr sz="1200" spc="17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es</a:t>
            </a:r>
            <a:r>
              <a:rPr sz="1200" spc="15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crucial</a:t>
            </a:r>
            <a:r>
              <a:rPr sz="1200" spc="15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que</a:t>
            </a:r>
            <a:r>
              <a:rPr sz="1200" spc="13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el</a:t>
            </a:r>
            <a:r>
              <a:rPr sz="1200" spc="14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SIEM</a:t>
            </a:r>
            <a:r>
              <a:rPr sz="1200" spc="14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sea</a:t>
            </a:r>
            <a:r>
              <a:rPr sz="1200" spc="13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capaz</a:t>
            </a:r>
            <a:r>
              <a:rPr sz="1200" spc="15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de</a:t>
            </a:r>
            <a:endParaRPr sz="1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5" dirty="0"/>
              <a:t>36</a:t>
            </a:fld>
            <a:endParaRPr spc="-5" dirty="0"/>
          </a:p>
        </p:txBody>
      </p:sp>
      <p:sp>
        <p:nvSpPr>
          <p:cNvPr id="2" name="object 2"/>
          <p:cNvSpPr txBox="1"/>
          <p:nvPr/>
        </p:nvSpPr>
        <p:spPr>
          <a:xfrm>
            <a:off x="1656714" y="1056893"/>
            <a:ext cx="5408930" cy="2508250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241300" marR="7620" algn="just">
              <a:lnSpc>
                <a:spcPts val="1380"/>
              </a:lnSpc>
              <a:spcBef>
                <a:spcPts val="195"/>
              </a:spcBef>
            </a:pPr>
            <a:r>
              <a:rPr sz="1200" spc="-5" dirty="0">
                <a:latin typeface="Arial MT"/>
                <a:cs typeface="Arial MT"/>
              </a:rPr>
              <a:t>integrarse con esta arquitectura. </a:t>
            </a:r>
            <a:r>
              <a:rPr sz="1200" dirty="0">
                <a:latin typeface="Arial MT"/>
                <a:cs typeface="Arial MT"/>
              </a:rPr>
              <a:t>Esto </a:t>
            </a:r>
            <a:r>
              <a:rPr sz="1200" spc="-5" dirty="0">
                <a:latin typeface="Arial MT"/>
                <a:cs typeface="Arial MT"/>
              </a:rPr>
              <a:t>significa que </a:t>
            </a:r>
            <a:r>
              <a:rPr sz="1200" spc="-10" dirty="0">
                <a:latin typeface="Arial MT"/>
                <a:cs typeface="Arial MT"/>
              </a:rPr>
              <a:t>el </a:t>
            </a:r>
            <a:r>
              <a:rPr sz="1200" dirty="0">
                <a:latin typeface="Arial MT"/>
                <a:cs typeface="Arial MT"/>
              </a:rPr>
              <a:t>SIEM </a:t>
            </a:r>
            <a:r>
              <a:rPr sz="1200" spc="-5" dirty="0">
                <a:latin typeface="Arial MT"/>
                <a:cs typeface="Arial MT"/>
              </a:rPr>
              <a:t>debe </a:t>
            </a:r>
            <a:r>
              <a:rPr sz="1200" spc="-10" dirty="0">
                <a:latin typeface="Arial MT"/>
                <a:cs typeface="Arial MT"/>
              </a:rPr>
              <a:t>tener </a:t>
            </a:r>
            <a:r>
              <a:rPr sz="1200" dirty="0">
                <a:latin typeface="Arial MT"/>
                <a:cs typeface="Arial MT"/>
              </a:rPr>
              <a:t>la 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capacidad </a:t>
            </a:r>
            <a:r>
              <a:rPr sz="1200" spc="-10" dirty="0">
                <a:latin typeface="Arial MT"/>
                <a:cs typeface="Arial MT"/>
              </a:rPr>
              <a:t>de recolectar </a:t>
            </a:r>
            <a:r>
              <a:rPr sz="1200" dirty="0">
                <a:latin typeface="Arial MT"/>
                <a:cs typeface="Arial MT"/>
              </a:rPr>
              <a:t>y </a:t>
            </a:r>
            <a:r>
              <a:rPr sz="1200" spc="-10" dirty="0">
                <a:latin typeface="Arial MT"/>
                <a:cs typeface="Arial MT"/>
              </a:rPr>
              <a:t>analizar </a:t>
            </a:r>
            <a:r>
              <a:rPr sz="1200" spc="-5" dirty="0">
                <a:latin typeface="Arial MT"/>
                <a:cs typeface="Arial MT"/>
              </a:rPr>
              <a:t>registros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seguridad procedentes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 sistemas,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aplicaciones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y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servicios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que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operan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en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la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nube.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200">
              <a:latin typeface="Arial MT"/>
              <a:cs typeface="Arial MT"/>
            </a:endParaRPr>
          </a:p>
          <a:p>
            <a:pPr marL="241300" marR="5080" indent="-228600" algn="just">
              <a:lnSpc>
                <a:spcPct val="95900"/>
              </a:lnSpc>
              <a:spcBef>
                <a:spcPts val="5"/>
              </a:spcBef>
              <a:buFont typeface="Symbol"/>
              <a:buChar char=""/>
              <a:tabLst>
                <a:tab pos="241300" algn="l"/>
              </a:tabLst>
            </a:pPr>
            <a:r>
              <a:rPr sz="1200" b="1" spc="-5" dirty="0">
                <a:latin typeface="Arial"/>
                <a:cs typeface="Arial"/>
              </a:rPr>
              <a:t>Eficiencia</a:t>
            </a:r>
            <a:r>
              <a:rPr sz="1200" b="1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y</a:t>
            </a:r>
            <a:r>
              <a:rPr sz="1200" b="1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Rendimiento</a:t>
            </a:r>
            <a:r>
              <a:rPr sz="1200" b="1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(Solución</a:t>
            </a:r>
            <a:r>
              <a:rPr sz="1200" b="1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Óptima):</a:t>
            </a:r>
            <a:r>
              <a:rPr sz="1200" b="1" dirty="0">
                <a:latin typeface="Arial"/>
                <a:cs typeface="Arial"/>
              </a:rPr>
              <a:t> </a:t>
            </a:r>
            <a:r>
              <a:rPr sz="1200" spc="-10" dirty="0">
                <a:latin typeface="Arial MT"/>
                <a:cs typeface="Arial MT"/>
              </a:rPr>
              <a:t>La</a:t>
            </a:r>
            <a:r>
              <a:rPr sz="1200" spc="-5" dirty="0">
                <a:latin typeface="Arial MT"/>
                <a:cs typeface="Arial MT"/>
              </a:rPr>
              <a:t> empresa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está</a:t>
            </a:r>
            <a:r>
              <a:rPr sz="1200" dirty="0">
                <a:latin typeface="Arial MT"/>
                <a:cs typeface="Arial MT"/>
              </a:rPr>
              <a:t> en 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búsqueda </a:t>
            </a:r>
            <a:r>
              <a:rPr sz="1200" spc="-10" dirty="0">
                <a:latin typeface="Arial MT"/>
                <a:cs typeface="Arial MT"/>
              </a:rPr>
              <a:t>de una </a:t>
            </a:r>
            <a:r>
              <a:rPr sz="1200" spc="-5" dirty="0">
                <a:latin typeface="Arial MT"/>
                <a:cs typeface="Arial MT"/>
              </a:rPr>
              <a:t>solución </a:t>
            </a:r>
            <a:r>
              <a:rPr sz="1200" dirty="0">
                <a:latin typeface="Arial MT"/>
                <a:cs typeface="Arial MT"/>
              </a:rPr>
              <a:t>SIEM </a:t>
            </a:r>
            <a:r>
              <a:rPr sz="1200" spc="-5" dirty="0">
                <a:latin typeface="Arial MT"/>
                <a:cs typeface="Arial MT"/>
              </a:rPr>
              <a:t>que sea </a:t>
            </a:r>
            <a:r>
              <a:rPr sz="1200" spc="-10" dirty="0">
                <a:latin typeface="Arial MT"/>
                <a:cs typeface="Arial MT"/>
              </a:rPr>
              <a:t>eficaz en términos de </a:t>
            </a:r>
            <a:r>
              <a:rPr sz="1200" spc="-5" dirty="0">
                <a:latin typeface="Arial MT"/>
                <a:cs typeface="Arial MT"/>
              </a:rPr>
              <a:t>uso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 recursos </a:t>
            </a:r>
            <a:r>
              <a:rPr sz="1200" dirty="0">
                <a:latin typeface="Arial MT"/>
                <a:cs typeface="Arial MT"/>
              </a:rPr>
              <a:t>y </a:t>
            </a:r>
            <a:r>
              <a:rPr sz="1200" spc="-5" dirty="0">
                <a:latin typeface="Arial MT"/>
                <a:cs typeface="Arial MT"/>
              </a:rPr>
              <a:t>rendimiento. </a:t>
            </a:r>
            <a:r>
              <a:rPr sz="1200" dirty="0">
                <a:latin typeface="Arial MT"/>
                <a:cs typeface="Arial MT"/>
              </a:rPr>
              <a:t>Esto </a:t>
            </a:r>
            <a:r>
              <a:rPr sz="1200" spc="-5" dirty="0">
                <a:latin typeface="Arial MT"/>
                <a:cs typeface="Arial MT"/>
              </a:rPr>
              <a:t>implica </a:t>
            </a:r>
            <a:r>
              <a:rPr sz="1200" spc="-10" dirty="0">
                <a:latin typeface="Arial MT"/>
                <a:cs typeface="Arial MT"/>
              </a:rPr>
              <a:t>que la </a:t>
            </a:r>
            <a:r>
              <a:rPr sz="1200" spc="-5" dirty="0">
                <a:latin typeface="Arial MT"/>
                <a:cs typeface="Arial MT"/>
              </a:rPr>
              <a:t>herramienta debe ser capaz </a:t>
            </a:r>
            <a:r>
              <a:rPr sz="1200" dirty="0">
                <a:latin typeface="Arial MT"/>
                <a:cs typeface="Arial MT"/>
              </a:rPr>
              <a:t>de 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procesar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y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analizar</a:t>
            </a:r>
            <a:r>
              <a:rPr sz="1200" spc="-5" dirty="0">
                <a:latin typeface="Arial MT"/>
                <a:cs typeface="Arial MT"/>
              </a:rPr>
              <a:t> grandes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volúmenes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datos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registros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</a:t>
            </a:r>
            <a:r>
              <a:rPr sz="1200" spc="-5" dirty="0">
                <a:latin typeface="Arial MT"/>
                <a:cs typeface="Arial MT"/>
              </a:rPr>
              <a:t> forma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eficiente,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sin </a:t>
            </a:r>
            <a:r>
              <a:rPr sz="1200" spc="-5" dirty="0">
                <a:latin typeface="Arial MT"/>
                <a:cs typeface="Arial MT"/>
              </a:rPr>
              <a:t>sobrecargar</a:t>
            </a:r>
            <a:r>
              <a:rPr sz="1200" spc="2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los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servidores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ni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generar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una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alta</a:t>
            </a:r>
            <a:r>
              <a:rPr sz="1200" spc="-5" dirty="0">
                <a:latin typeface="Arial MT"/>
                <a:cs typeface="Arial MT"/>
              </a:rPr>
              <a:t> latencia.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buFont typeface="Symbol"/>
              <a:buChar char=""/>
            </a:pPr>
            <a:endParaRPr sz="1300">
              <a:latin typeface="Arial MT"/>
              <a:cs typeface="Arial MT"/>
            </a:endParaRPr>
          </a:p>
          <a:p>
            <a:pPr marL="241300" marR="6985" indent="-228600" algn="just">
              <a:lnSpc>
                <a:spcPts val="1380"/>
              </a:lnSpc>
              <a:buFont typeface="Symbol"/>
              <a:buChar char=""/>
              <a:tabLst>
                <a:tab pos="241300" algn="l"/>
              </a:tabLst>
            </a:pPr>
            <a:r>
              <a:rPr sz="1200" b="1" spc="-10" dirty="0">
                <a:latin typeface="Arial"/>
                <a:cs typeface="Arial"/>
              </a:rPr>
              <a:t>Sistemas </a:t>
            </a:r>
            <a:r>
              <a:rPr sz="1200" b="1" spc="-5" dirty="0">
                <a:latin typeface="Arial"/>
                <a:cs typeface="Arial"/>
              </a:rPr>
              <a:t>Operativos:</a:t>
            </a:r>
            <a:r>
              <a:rPr sz="1200" b="1" dirty="0">
                <a:latin typeface="Arial"/>
                <a:cs typeface="Arial"/>
              </a:rPr>
              <a:t> </a:t>
            </a:r>
            <a:r>
              <a:rPr sz="1200" spc="-5" dirty="0">
                <a:latin typeface="Arial MT"/>
                <a:cs typeface="Arial MT"/>
              </a:rPr>
              <a:t>El </a:t>
            </a:r>
            <a:r>
              <a:rPr sz="1200" dirty="0">
                <a:latin typeface="Arial MT"/>
                <a:cs typeface="Arial MT"/>
              </a:rPr>
              <a:t>SIEM debe </a:t>
            </a:r>
            <a:r>
              <a:rPr sz="1200" spc="-5" dirty="0">
                <a:latin typeface="Arial MT"/>
                <a:cs typeface="Arial MT"/>
              </a:rPr>
              <a:t>ser </a:t>
            </a:r>
            <a:r>
              <a:rPr sz="1200" spc="-10" dirty="0">
                <a:latin typeface="Arial MT"/>
                <a:cs typeface="Arial MT"/>
              </a:rPr>
              <a:t>apto </a:t>
            </a:r>
            <a:r>
              <a:rPr sz="1200" spc="-5" dirty="0">
                <a:latin typeface="Arial MT"/>
                <a:cs typeface="Arial MT"/>
              </a:rPr>
              <a:t>para recopilar </a:t>
            </a:r>
            <a:r>
              <a:rPr sz="1200" dirty="0">
                <a:latin typeface="Arial MT"/>
                <a:cs typeface="Arial MT"/>
              </a:rPr>
              <a:t>y </a:t>
            </a:r>
            <a:r>
              <a:rPr sz="1200" spc="-5" dirty="0">
                <a:latin typeface="Arial MT"/>
                <a:cs typeface="Arial MT"/>
              </a:rPr>
              <a:t>analizar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registros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seguridad provenientes </a:t>
            </a:r>
            <a:r>
              <a:rPr sz="1200" spc="-10" dirty="0">
                <a:latin typeface="Arial MT"/>
                <a:cs typeface="Arial MT"/>
              </a:rPr>
              <a:t>de una </a:t>
            </a:r>
            <a:r>
              <a:rPr sz="1200" spc="-5" dirty="0">
                <a:latin typeface="Arial MT"/>
                <a:cs typeface="Arial MT"/>
              </a:rPr>
              <a:t>amplia variedad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sistemas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operativos. </a:t>
            </a:r>
            <a:r>
              <a:rPr sz="1200" dirty="0">
                <a:latin typeface="Arial MT"/>
                <a:cs typeface="Arial MT"/>
              </a:rPr>
              <a:t>Esto </a:t>
            </a:r>
            <a:r>
              <a:rPr sz="1200" spc="-5" dirty="0">
                <a:latin typeface="Arial MT"/>
                <a:cs typeface="Arial MT"/>
              </a:rPr>
              <a:t>incluye sistemas basados </a:t>
            </a:r>
            <a:r>
              <a:rPr sz="1200" spc="-10" dirty="0">
                <a:latin typeface="Arial MT"/>
                <a:cs typeface="Arial MT"/>
              </a:rPr>
              <a:t>en </a:t>
            </a:r>
            <a:r>
              <a:rPr sz="1200" spc="-5" dirty="0">
                <a:latin typeface="Arial MT"/>
                <a:cs typeface="Arial MT"/>
              </a:rPr>
              <a:t>Windows, </a:t>
            </a:r>
            <a:r>
              <a:rPr sz="1200" spc="-10" dirty="0">
                <a:latin typeface="Arial MT"/>
                <a:cs typeface="Arial MT"/>
              </a:rPr>
              <a:t>Linux, </a:t>
            </a:r>
            <a:r>
              <a:rPr sz="1200" spc="-5" dirty="0">
                <a:latin typeface="Arial MT"/>
                <a:cs typeface="Arial MT"/>
              </a:rPr>
              <a:t>macOS </a:t>
            </a:r>
            <a:r>
              <a:rPr sz="1200" dirty="0">
                <a:latin typeface="Arial MT"/>
                <a:cs typeface="Arial MT"/>
              </a:rPr>
              <a:t>y 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otros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sistemas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operativos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utilizados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en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la</a:t>
            </a:r>
            <a:r>
              <a:rPr sz="1200" spc="-5" dirty="0">
                <a:latin typeface="Arial MT"/>
                <a:cs typeface="Arial MT"/>
              </a:rPr>
              <a:t> infraestructura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la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empresa.</a:t>
            </a:r>
            <a:endParaRPr sz="1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5" dirty="0"/>
              <a:t>37</a:t>
            </a:fld>
            <a:endParaRPr spc="-5" dirty="0"/>
          </a:p>
        </p:txBody>
      </p:sp>
      <p:sp>
        <p:nvSpPr>
          <p:cNvPr id="2" name="object 2"/>
          <p:cNvSpPr txBox="1"/>
          <p:nvPr/>
        </p:nvSpPr>
        <p:spPr>
          <a:xfrm>
            <a:off x="1427733" y="1232281"/>
            <a:ext cx="5638165" cy="7746365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431800" marR="153035" indent="-109220">
              <a:lnSpc>
                <a:spcPts val="1380"/>
              </a:lnSpc>
              <a:spcBef>
                <a:spcPts val="195"/>
              </a:spcBef>
              <a:tabLst>
                <a:tab pos="596900" algn="l"/>
              </a:tabLst>
            </a:pPr>
            <a:r>
              <a:rPr sz="1200" b="1" spc="-5" dirty="0">
                <a:latin typeface="Arial"/>
                <a:cs typeface="Arial"/>
              </a:rPr>
              <a:t>7		SELECCIONAR </a:t>
            </a:r>
            <a:r>
              <a:rPr sz="1200" b="1" dirty="0">
                <a:latin typeface="Arial"/>
                <a:cs typeface="Arial"/>
              </a:rPr>
              <a:t>LA</a:t>
            </a:r>
            <a:r>
              <a:rPr sz="1200" b="1" spc="-5" dirty="0">
                <a:latin typeface="Arial"/>
                <a:cs typeface="Arial"/>
              </a:rPr>
              <a:t> SOLUCIÓN</a:t>
            </a:r>
            <a:r>
              <a:rPr sz="1200" b="1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DE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MONITOREO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DE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EVENTOS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DE </a:t>
            </a:r>
            <a:r>
              <a:rPr sz="1200" b="1" spc="-5" dirty="0">
                <a:latin typeface="Arial"/>
                <a:cs typeface="Arial"/>
              </a:rPr>
              <a:t> SEGURIDAD</a:t>
            </a:r>
            <a:r>
              <a:rPr sz="1200" b="1" spc="-10" dirty="0">
                <a:latin typeface="Arial"/>
                <a:cs typeface="Arial"/>
              </a:rPr>
              <a:t> DE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CÓDIGO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ABIERTO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MÁS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ADECUADA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Y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COMPATIBLE</a:t>
            </a:r>
            <a:endParaRPr sz="1200">
              <a:latin typeface="Arial"/>
              <a:cs typeface="Arial"/>
            </a:endParaRPr>
          </a:p>
          <a:p>
            <a:pPr marL="267970" algn="ctr">
              <a:lnSpc>
                <a:spcPts val="1315"/>
              </a:lnSpc>
            </a:pPr>
            <a:r>
              <a:rPr sz="1200" b="1" spc="-5" dirty="0">
                <a:latin typeface="Arial"/>
                <a:cs typeface="Arial"/>
              </a:rPr>
              <a:t>CON</a:t>
            </a:r>
            <a:r>
              <a:rPr sz="1200" b="1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LAS TECNOLOGÍAS</a:t>
            </a:r>
            <a:r>
              <a:rPr sz="1200" b="1" spc="1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USADAS,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MEDIANTE</a:t>
            </a:r>
            <a:r>
              <a:rPr sz="1200" b="1" spc="1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UNA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REVISIÓN</a:t>
            </a:r>
            <a:r>
              <a:rPr sz="1200" b="1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DE</a:t>
            </a:r>
            <a:endParaRPr sz="1200">
              <a:latin typeface="Arial"/>
              <a:cs typeface="Arial"/>
            </a:endParaRPr>
          </a:p>
          <a:p>
            <a:pPr marL="273685" algn="ctr">
              <a:lnSpc>
                <a:spcPts val="1410"/>
              </a:lnSpc>
            </a:pPr>
            <a:r>
              <a:rPr sz="1200" b="1" spc="-5" dirty="0">
                <a:latin typeface="Arial"/>
                <a:cs typeface="Arial"/>
              </a:rPr>
              <a:t>LITERATURA </a:t>
            </a:r>
            <a:r>
              <a:rPr sz="1200" b="1" dirty="0">
                <a:latin typeface="Arial"/>
                <a:cs typeface="Arial"/>
              </a:rPr>
              <a:t>Y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UN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CUADRO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COMPARATIVO.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3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>
              <a:latin typeface="Arial"/>
              <a:cs typeface="Arial"/>
            </a:endParaRPr>
          </a:p>
          <a:p>
            <a:pPr marL="12700" marR="5715" algn="just">
              <a:lnSpc>
                <a:spcPct val="95900"/>
              </a:lnSpc>
            </a:pPr>
            <a:r>
              <a:rPr sz="1200" spc="-5" dirty="0">
                <a:latin typeface="Arial MT"/>
                <a:cs typeface="Arial MT"/>
              </a:rPr>
              <a:t>Se realizará </a:t>
            </a:r>
            <a:r>
              <a:rPr sz="1200" spc="-10" dirty="0">
                <a:latin typeface="Arial MT"/>
                <a:cs typeface="Arial MT"/>
              </a:rPr>
              <a:t>una </a:t>
            </a:r>
            <a:r>
              <a:rPr sz="1200" spc="-5" dirty="0">
                <a:latin typeface="Arial MT"/>
                <a:cs typeface="Arial MT"/>
              </a:rPr>
              <a:t>investigación para evaluar </a:t>
            </a:r>
            <a:r>
              <a:rPr sz="1200" spc="-10" dirty="0">
                <a:latin typeface="Arial MT"/>
                <a:cs typeface="Arial MT"/>
              </a:rPr>
              <a:t>las diversas </a:t>
            </a:r>
            <a:r>
              <a:rPr sz="1200" spc="-5" dirty="0">
                <a:latin typeface="Arial MT"/>
                <a:cs typeface="Arial MT"/>
              </a:rPr>
              <a:t>opciones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dirty="0">
                <a:latin typeface="Arial MT"/>
                <a:cs typeface="Arial MT"/>
              </a:rPr>
              <a:t>SIEM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 código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abierto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disponibles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en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el</a:t>
            </a:r>
            <a:r>
              <a:rPr sz="1200" spc="-5" dirty="0">
                <a:latin typeface="Arial MT"/>
                <a:cs typeface="Arial MT"/>
              </a:rPr>
              <a:t> mercado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que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se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adapten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las</a:t>
            </a:r>
            <a:r>
              <a:rPr sz="1200" spc="-5" dirty="0">
                <a:latin typeface="Arial MT"/>
                <a:cs typeface="Arial MT"/>
              </a:rPr>
              <a:t> necesidades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específicas</a:t>
            </a:r>
            <a:r>
              <a:rPr sz="1200" spc="13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</a:t>
            </a:r>
            <a:r>
              <a:rPr sz="1200" spc="12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la</a:t>
            </a:r>
            <a:r>
              <a:rPr sz="1200" spc="1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empresa.</a:t>
            </a:r>
            <a:r>
              <a:rPr sz="1200" spc="13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Esta</a:t>
            </a:r>
            <a:r>
              <a:rPr sz="1200" spc="1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investigación</a:t>
            </a:r>
            <a:r>
              <a:rPr sz="1200" spc="1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incluirá</a:t>
            </a:r>
            <a:r>
              <a:rPr sz="1200" spc="1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una</a:t>
            </a:r>
            <a:r>
              <a:rPr sz="1200" spc="1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comparación</a:t>
            </a:r>
            <a:r>
              <a:rPr sz="1200" spc="12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detallada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 las </a:t>
            </a:r>
            <a:r>
              <a:rPr sz="1200" spc="-5" dirty="0">
                <a:latin typeface="Arial MT"/>
                <a:cs typeface="Arial MT"/>
              </a:rPr>
              <a:t>características de </a:t>
            </a:r>
            <a:r>
              <a:rPr sz="1200" spc="-10" dirty="0">
                <a:latin typeface="Arial MT"/>
                <a:cs typeface="Arial MT"/>
              </a:rPr>
              <a:t>cada </a:t>
            </a:r>
            <a:r>
              <a:rPr sz="1200" spc="-5" dirty="0">
                <a:latin typeface="Arial MT"/>
                <a:cs typeface="Arial MT"/>
              </a:rPr>
              <a:t>herramienta, con </a:t>
            </a:r>
            <a:r>
              <a:rPr sz="1200" spc="-10" dirty="0">
                <a:latin typeface="Arial MT"/>
                <a:cs typeface="Arial MT"/>
              </a:rPr>
              <a:t>el </a:t>
            </a:r>
            <a:r>
              <a:rPr sz="1200" spc="-5" dirty="0">
                <a:latin typeface="Arial MT"/>
                <a:cs typeface="Arial MT"/>
              </a:rPr>
              <a:t>fin </a:t>
            </a:r>
            <a:r>
              <a:rPr sz="1200" spc="-10" dirty="0">
                <a:latin typeface="Arial MT"/>
                <a:cs typeface="Arial MT"/>
              </a:rPr>
              <a:t>de determinar </a:t>
            </a:r>
            <a:r>
              <a:rPr sz="1200" spc="-5" dirty="0">
                <a:latin typeface="Arial MT"/>
                <a:cs typeface="Arial MT"/>
              </a:rPr>
              <a:t>cuáles son </a:t>
            </a:r>
            <a:r>
              <a:rPr sz="1200" spc="-10" dirty="0">
                <a:latin typeface="Arial MT"/>
                <a:cs typeface="Arial MT"/>
              </a:rPr>
              <a:t>las 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que </a:t>
            </a:r>
            <a:r>
              <a:rPr sz="1200" spc="-5" dirty="0">
                <a:latin typeface="Arial MT"/>
                <a:cs typeface="Arial MT"/>
              </a:rPr>
              <a:t>ofrecen </a:t>
            </a:r>
            <a:r>
              <a:rPr sz="1200" spc="-10" dirty="0">
                <a:latin typeface="Arial MT"/>
                <a:cs typeface="Arial MT"/>
              </a:rPr>
              <a:t>un mejor </a:t>
            </a:r>
            <a:r>
              <a:rPr sz="1200" spc="-5" dirty="0">
                <a:latin typeface="Arial MT"/>
                <a:cs typeface="Arial MT"/>
              </a:rPr>
              <a:t>rendimiento para </a:t>
            </a:r>
            <a:r>
              <a:rPr sz="1200" spc="-10" dirty="0">
                <a:latin typeface="Arial MT"/>
                <a:cs typeface="Arial MT"/>
              </a:rPr>
              <a:t>los </a:t>
            </a:r>
            <a:r>
              <a:rPr sz="1200" spc="-5" dirty="0">
                <a:latin typeface="Arial MT"/>
                <a:cs typeface="Arial MT"/>
              </a:rPr>
              <a:t>recursos que se monitorizan </a:t>
            </a:r>
            <a:r>
              <a:rPr sz="1200" spc="-10" dirty="0">
                <a:latin typeface="Arial MT"/>
                <a:cs typeface="Arial MT"/>
              </a:rPr>
              <a:t>en la 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empresa.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200">
              <a:latin typeface="Arial MT"/>
              <a:cs typeface="Arial MT"/>
            </a:endParaRPr>
          </a:p>
          <a:p>
            <a:pPr marL="12700" marR="5080" algn="just">
              <a:lnSpc>
                <a:spcPct val="95900"/>
              </a:lnSpc>
            </a:pPr>
            <a:r>
              <a:rPr sz="1200" spc="-5" dirty="0">
                <a:latin typeface="Arial MT"/>
                <a:cs typeface="Arial MT"/>
              </a:rPr>
              <a:t>Para llevar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 </a:t>
            </a:r>
            <a:r>
              <a:rPr sz="1200" spc="-10" dirty="0">
                <a:latin typeface="Arial MT"/>
                <a:cs typeface="Arial MT"/>
              </a:rPr>
              <a:t>cabo</a:t>
            </a:r>
            <a:r>
              <a:rPr sz="1200" spc="-5" dirty="0">
                <a:latin typeface="Arial MT"/>
                <a:cs typeface="Arial MT"/>
              </a:rPr>
              <a:t> esta investigación,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se </a:t>
            </a:r>
            <a:r>
              <a:rPr sz="1200" spc="-10" dirty="0">
                <a:latin typeface="Arial MT"/>
                <a:cs typeface="Arial MT"/>
              </a:rPr>
              <a:t>utilizará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un</a:t>
            </a:r>
            <a:r>
              <a:rPr sz="1200" spc="-5" dirty="0">
                <a:latin typeface="Arial MT"/>
                <a:cs typeface="Arial MT"/>
              </a:rPr>
              <a:t> enfoque sistemático </a:t>
            </a:r>
            <a:r>
              <a:rPr sz="1200" spc="-10" dirty="0">
                <a:latin typeface="Arial MT"/>
                <a:cs typeface="Arial MT"/>
              </a:rPr>
              <a:t>que </a:t>
            </a:r>
            <a:r>
              <a:rPr sz="1200" spc="-5" dirty="0">
                <a:latin typeface="Arial MT"/>
                <a:cs typeface="Arial MT"/>
              </a:rPr>
              <a:t> permita analizar </a:t>
            </a:r>
            <a:r>
              <a:rPr sz="1200" dirty="0">
                <a:latin typeface="Arial MT"/>
                <a:cs typeface="Arial MT"/>
              </a:rPr>
              <a:t>y </a:t>
            </a:r>
            <a:r>
              <a:rPr sz="1200" spc="-5" dirty="0">
                <a:latin typeface="Arial MT"/>
                <a:cs typeface="Arial MT"/>
              </a:rPr>
              <a:t>comparar cada una </a:t>
            </a:r>
            <a:r>
              <a:rPr sz="1200" spc="-10" dirty="0">
                <a:latin typeface="Arial MT"/>
                <a:cs typeface="Arial MT"/>
              </a:rPr>
              <a:t>de las </a:t>
            </a:r>
            <a:r>
              <a:rPr sz="1200" spc="-5" dirty="0">
                <a:latin typeface="Arial MT"/>
                <a:cs typeface="Arial MT"/>
              </a:rPr>
              <a:t>herramientas </a:t>
            </a:r>
            <a:r>
              <a:rPr sz="1200" dirty="0">
                <a:latin typeface="Arial MT"/>
                <a:cs typeface="Arial MT"/>
              </a:rPr>
              <a:t>de SIEM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código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abierto.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Esto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implica</a:t>
            </a:r>
            <a:r>
              <a:rPr sz="1200" dirty="0">
                <a:latin typeface="Arial MT"/>
                <a:cs typeface="Arial MT"/>
              </a:rPr>
              <a:t> la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revisión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</a:t>
            </a:r>
            <a:r>
              <a:rPr sz="1200" spc="-5" dirty="0">
                <a:latin typeface="Arial MT"/>
                <a:cs typeface="Arial MT"/>
              </a:rPr>
              <a:t> documentación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técnica</a:t>
            </a:r>
            <a:r>
              <a:rPr sz="1200" dirty="0">
                <a:latin typeface="Arial MT"/>
                <a:cs typeface="Arial MT"/>
              </a:rPr>
              <a:t> y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la</a:t>
            </a:r>
            <a:r>
              <a:rPr sz="1200" spc="-5" dirty="0">
                <a:latin typeface="Arial MT"/>
                <a:cs typeface="Arial MT"/>
              </a:rPr>
              <a:t> consulta</a:t>
            </a:r>
            <a:r>
              <a:rPr sz="1200" dirty="0">
                <a:latin typeface="Arial MT"/>
                <a:cs typeface="Arial MT"/>
              </a:rPr>
              <a:t> de 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comunidades </a:t>
            </a:r>
            <a:r>
              <a:rPr sz="1200" dirty="0">
                <a:latin typeface="Arial MT"/>
                <a:cs typeface="Arial MT"/>
              </a:rPr>
              <a:t>en </a:t>
            </a:r>
            <a:r>
              <a:rPr sz="1200" spc="-5" dirty="0">
                <a:latin typeface="Arial MT"/>
                <a:cs typeface="Arial MT"/>
              </a:rPr>
              <a:t>línea </a:t>
            </a:r>
            <a:r>
              <a:rPr sz="1200" spc="-10" dirty="0">
                <a:latin typeface="Arial MT"/>
                <a:cs typeface="Arial MT"/>
              </a:rPr>
              <a:t>para </a:t>
            </a:r>
            <a:r>
              <a:rPr sz="1200" spc="-5" dirty="0">
                <a:latin typeface="Arial MT"/>
                <a:cs typeface="Arial MT"/>
              </a:rPr>
              <a:t>conocer experiencias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usuarios. Además, se tendrán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en </a:t>
            </a:r>
            <a:r>
              <a:rPr sz="1200" spc="-5" dirty="0">
                <a:latin typeface="Arial MT"/>
                <a:cs typeface="Arial MT"/>
              </a:rPr>
              <a:t>cuenta </a:t>
            </a:r>
            <a:r>
              <a:rPr sz="1200" spc="-10" dirty="0">
                <a:latin typeface="Arial MT"/>
                <a:cs typeface="Arial MT"/>
              </a:rPr>
              <a:t>las </a:t>
            </a:r>
            <a:r>
              <a:rPr sz="1200" spc="-5" dirty="0">
                <a:latin typeface="Arial MT"/>
                <a:cs typeface="Arial MT"/>
              </a:rPr>
              <a:t>necesidades específicas </a:t>
            </a:r>
            <a:r>
              <a:rPr sz="1200" spc="-10" dirty="0">
                <a:latin typeface="Arial MT"/>
                <a:cs typeface="Arial MT"/>
              </a:rPr>
              <a:t>de la </a:t>
            </a:r>
            <a:r>
              <a:rPr sz="1200" spc="-5" dirty="0">
                <a:latin typeface="Arial MT"/>
                <a:cs typeface="Arial MT"/>
              </a:rPr>
              <a:t>empresa, incluyendo </a:t>
            </a:r>
            <a:r>
              <a:rPr sz="1200" spc="-10" dirty="0">
                <a:latin typeface="Arial MT"/>
                <a:cs typeface="Arial MT"/>
              </a:rPr>
              <a:t>el </a:t>
            </a:r>
            <a:r>
              <a:rPr sz="1200" dirty="0">
                <a:latin typeface="Arial MT"/>
                <a:cs typeface="Arial MT"/>
              </a:rPr>
              <a:t>tamaño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dirty="0">
                <a:latin typeface="Arial MT"/>
                <a:cs typeface="Arial MT"/>
              </a:rPr>
              <a:t>la 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red,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los</a:t>
            </a:r>
            <a:r>
              <a:rPr sz="1200" spc="-5" dirty="0">
                <a:latin typeface="Arial MT"/>
                <a:cs typeface="Arial MT"/>
              </a:rPr>
              <a:t> recursos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que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se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deben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monitorizar</a:t>
            </a:r>
            <a:r>
              <a:rPr sz="1200" dirty="0">
                <a:latin typeface="Arial MT"/>
                <a:cs typeface="Arial MT"/>
              </a:rPr>
              <a:t> y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el</a:t>
            </a:r>
            <a:r>
              <a:rPr sz="1200" spc="-5" dirty="0">
                <a:latin typeface="Arial MT"/>
                <a:cs typeface="Arial MT"/>
              </a:rPr>
              <a:t> presupuesto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disponible.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Se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considerará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también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la</a:t>
            </a:r>
            <a:r>
              <a:rPr sz="1200" spc="-5" dirty="0">
                <a:latin typeface="Arial MT"/>
                <a:cs typeface="Arial MT"/>
              </a:rPr>
              <a:t> facilidad</a:t>
            </a:r>
            <a:r>
              <a:rPr sz="1200" dirty="0">
                <a:latin typeface="Arial MT"/>
                <a:cs typeface="Arial MT"/>
              </a:rPr>
              <a:t> de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uso,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la</a:t>
            </a:r>
            <a:r>
              <a:rPr sz="1200" spc="-5" dirty="0">
                <a:latin typeface="Arial MT"/>
                <a:cs typeface="Arial MT"/>
              </a:rPr>
              <a:t> escalabilidad,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la</a:t>
            </a:r>
            <a:r>
              <a:rPr sz="1200" spc="-5" dirty="0">
                <a:latin typeface="Arial MT"/>
                <a:cs typeface="Arial MT"/>
              </a:rPr>
              <a:t> capacidad</a:t>
            </a:r>
            <a:r>
              <a:rPr sz="1200" dirty="0">
                <a:latin typeface="Arial MT"/>
                <a:cs typeface="Arial MT"/>
              </a:rPr>
              <a:t> de 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personalización </a:t>
            </a:r>
            <a:r>
              <a:rPr sz="1200" dirty="0">
                <a:latin typeface="Arial MT"/>
                <a:cs typeface="Arial MT"/>
              </a:rPr>
              <a:t>y </a:t>
            </a:r>
            <a:r>
              <a:rPr sz="1200" spc="-5" dirty="0">
                <a:latin typeface="Arial MT"/>
                <a:cs typeface="Arial MT"/>
              </a:rPr>
              <a:t>otros factores relevantes para </a:t>
            </a:r>
            <a:r>
              <a:rPr sz="1200" dirty="0">
                <a:latin typeface="Arial MT"/>
                <a:cs typeface="Arial MT"/>
              </a:rPr>
              <a:t>la </a:t>
            </a:r>
            <a:r>
              <a:rPr sz="1200" spc="-5" dirty="0">
                <a:latin typeface="Arial MT"/>
                <a:cs typeface="Arial MT"/>
              </a:rPr>
              <a:t>elección </a:t>
            </a:r>
            <a:r>
              <a:rPr sz="120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una herramienta </a:t>
            </a:r>
            <a:r>
              <a:rPr sz="1200" dirty="0">
                <a:latin typeface="Arial MT"/>
                <a:cs typeface="Arial MT"/>
              </a:rPr>
              <a:t>de 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SIEM.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200">
              <a:latin typeface="Arial MT"/>
              <a:cs typeface="Arial MT"/>
            </a:endParaRPr>
          </a:p>
          <a:p>
            <a:pPr marL="12700" marR="5080" algn="just">
              <a:lnSpc>
                <a:spcPct val="95900"/>
              </a:lnSpc>
            </a:pPr>
            <a:r>
              <a:rPr sz="1200" dirty="0">
                <a:latin typeface="Arial MT"/>
                <a:cs typeface="Arial MT"/>
              </a:rPr>
              <a:t>Es </a:t>
            </a:r>
            <a:r>
              <a:rPr sz="1200" spc="-5" dirty="0">
                <a:latin typeface="Arial MT"/>
                <a:cs typeface="Arial MT"/>
              </a:rPr>
              <a:t>cierto </a:t>
            </a:r>
            <a:r>
              <a:rPr sz="1200" spc="-10" dirty="0">
                <a:latin typeface="Arial MT"/>
                <a:cs typeface="Arial MT"/>
              </a:rPr>
              <a:t>que </a:t>
            </a:r>
            <a:r>
              <a:rPr sz="1200" spc="-5" dirty="0">
                <a:latin typeface="Arial MT"/>
                <a:cs typeface="Arial MT"/>
              </a:rPr>
              <a:t>algunas herramientas </a:t>
            </a:r>
            <a:r>
              <a:rPr sz="1200" dirty="0">
                <a:latin typeface="Arial MT"/>
                <a:cs typeface="Arial MT"/>
              </a:rPr>
              <a:t>de SIEM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código abierto utilizan modelos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negocio</a:t>
            </a:r>
            <a:r>
              <a:rPr sz="1200" spc="-6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que</a:t>
            </a:r>
            <a:r>
              <a:rPr sz="1200" spc="-5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implican</a:t>
            </a:r>
            <a:r>
              <a:rPr sz="1200" spc="-5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la</a:t>
            </a:r>
            <a:r>
              <a:rPr sz="1200" spc="-5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compra</a:t>
            </a:r>
            <a:r>
              <a:rPr sz="1200" spc="-5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</a:t>
            </a:r>
            <a:r>
              <a:rPr sz="1200" spc="-6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una</a:t>
            </a:r>
            <a:r>
              <a:rPr sz="1200" spc="-5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versión</a:t>
            </a:r>
            <a:r>
              <a:rPr sz="1200" spc="-5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</a:t>
            </a:r>
            <a:r>
              <a:rPr sz="1200" spc="-5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pago</a:t>
            </a:r>
            <a:r>
              <a:rPr sz="1200" spc="-5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para</a:t>
            </a:r>
            <a:r>
              <a:rPr sz="1200" spc="-5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obtener</a:t>
            </a:r>
            <a:r>
              <a:rPr sz="1200" spc="-5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características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avanzadas.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Sin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embargo,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como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se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mencionó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anteriormente,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se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realizará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una </a:t>
            </a:r>
            <a:r>
              <a:rPr sz="1200" spc="-5" dirty="0">
                <a:latin typeface="Arial MT"/>
                <a:cs typeface="Arial MT"/>
              </a:rPr>
              <a:t> investigación detallada </a:t>
            </a:r>
            <a:r>
              <a:rPr sz="1200" spc="-10" dirty="0">
                <a:latin typeface="Arial MT"/>
                <a:cs typeface="Arial MT"/>
              </a:rPr>
              <a:t>para </a:t>
            </a:r>
            <a:r>
              <a:rPr sz="1200" spc="-5" dirty="0">
                <a:latin typeface="Arial MT"/>
                <a:cs typeface="Arial MT"/>
              </a:rPr>
              <a:t>encontrar herramientas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dirty="0">
                <a:latin typeface="Arial MT"/>
                <a:cs typeface="Arial MT"/>
              </a:rPr>
              <a:t>SIEM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código abierto </a:t>
            </a:r>
            <a:r>
              <a:rPr sz="1200" spc="-10" dirty="0">
                <a:latin typeface="Arial MT"/>
                <a:cs typeface="Arial MT"/>
              </a:rPr>
              <a:t>que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ofrezcan</a:t>
            </a:r>
            <a:r>
              <a:rPr sz="1200" spc="-6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un</a:t>
            </a:r>
            <a:r>
              <a:rPr sz="1200" spc="-6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alto</a:t>
            </a:r>
            <a:r>
              <a:rPr sz="1200" spc="-6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rendimiento</a:t>
            </a:r>
            <a:r>
              <a:rPr sz="1200" spc="-5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y</a:t>
            </a:r>
            <a:r>
              <a:rPr sz="1200" spc="-5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efectividad</a:t>
            </a:r>
            <a:r>
              <a:rPr sz="1200" spc="-6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en</a:t>
            </a:r>
            <a:r>
              <a:rPr sz="1200" spc="-6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la</a:t>
            </a:r>
            <a:r>
              <a:rPr sz="1200" spc="-5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versión</a:t>
            </a:r>
            <a:r>
              <a:rPr sz="1200" spc="-6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gratuita</a:t>
            </a:r>
            <a:r>
              <a:rPr sz="1200" spc="-6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sin</a:t>
            </a:r>
            <a:r>
              <a:rPr sz="1200" spc="-5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requerir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compras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adicionales. </a:t>
            </a:r>
            <a:r>
              <a:rPr sz="1200" dirty="0">
                <a:latin typeface="Arial MT"/>
                <a:cs typeface="Arial MT"/>
              </a:rPr>
              <a:t>Es </a:t>
            </a:r>
            <a:r>
              <a:rPr sz="1200" spc="-5" dirty="0">
                <a:latin typeface="Arial MT"/>
                <a:cs typeface="Arial MT"/>
              </a:rPr>
              <a:t>importante tener </a:t>
            </a:r>
            <a:r>
              <a:rPr sz="1200" spc="-10" dirty="0">
                <a:latin typeface="Arial MT"/>
                <a:cs typeface="Arial MT"/>
              </a:rPr>
              <a:t>en </a:t>
            </a:r>
            <a:r>
              <a:rPr sz="1200" spc="-5" dirty="0">
                <a:latin typeface="Arial MT"/>
                <a:cs typeface="Arial MT"/>
              </a:rPr>
              <a:t>cuenta que </a:t>
            </a:r>
            <a:r>
              <a:rPr sz="1200" spc="-10" dirty="0">
                <a:latin typeface="Arial MT"/>
                <a:cs typeface="Arial MT"/>
              </a:rPr>
              <a:t>algunas </a:t>
            </a:r>
            <a:r>
              <a:rPr sz="1200" spc="-5" dirty="0">
                <a:latin typeface="Arial MT"/>
                <a:cs typeface="Arial MT"/>
              </a:rPr>
              <a:t>herramientas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dirty="0">
                <a:latin typeface="Arial MT"/>
                <a:cs typeface="Arial MT"/>
              </a:rPr>
              <a:t>SIEM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 código abierto pueden tener características limitadas </a:t>
            </a:r>
            <a:r>
              <a:rPr sz="1200" dirty="0">
                <a:latin typeface="Arial MT"/>
                <a:cs typeface="Arial MT"/>
              </a:rPr>
              <a:t>en </a:t>
            </a:r>
            <a:r>
              <a:rPr sz="1200" spc="-5" dirty="0">
                <a:latin typeface="Arial MT"/>
                <a:cs typeface="Arial MT"/>
              </a:rPr>
              <a:t>su versión gratuita, </a:t>
            </a:r>
            <a:r>
              <a:rPr sz="1200" spc="-10" dirty="0">
                <a:latin typeface="Arial MT"/>
                <a:cs typeface="Arial MT"/>
              </a:rPr>
              <a:t>pero 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aun</a:t>
            </a:r>
            <a:r>
              <a:rPr sz="1200" spc="-6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así</a:t>
            </a:r>
            <a:r>
              <a:rPr sz="1200" spc="-4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ser</a:t>
            </a:r>
            <a:r>
              <a:rPr sz="1200" spc="-5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adecuadas</a:t>
            </a:r>
            <a:r>
              <a:rPr sz="1200" spc="-5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para</a:t>
            </a:r>
            <a:r>
              <a:rPr sz="1200" spc="-6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ciertos</a:t>
            </a:r>
            <a:r>
              <a:rPr sz="1200" spc="-5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casos</a:t>
            </a:r>
            <a:r>
              <a:rPr sz="1200" spc="-5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</a:t>
            </a:r>
            <a:r>
              <a:rPr sz="1200" spc="-6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uso.</a:t>
            </a:r>
            <a:r>
              <a:rPr sz="1200" spc="-4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Por</a:t>
            </a:r>
            <a:r>
              <a:rPr sz="1200" spc="-5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ejemplo,</a:t>
            </a:r>
            <a:r>
              <a:rPr sz="1200" spc="-4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si</a:t>
            </a:r>
            <a:r>
              <a:rPr sz="1200" spc="-5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una</a:t>
            </a:r>
            <a:r>
              <a:rPr sz="1200" spc="-6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empresa</a:t>
            </a:r>
            <a:r>
              <a:rPr sz="1200" spc="-6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tiene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un </a:t>
            </a:r>
            <a:r>
              <a:rPr sz="1200" spc="-5" dirty="0">
                <a:latin typeface="Arial MT"/>
                <a:cs typeface="Arial MT"/>
              </a:rPr>
              <a:t>presupuesto limitado, puede optar </a:t>
            </a:r>
            <a:r>
              <a:rPr sz="1200" spc="-10" dirty="0">
                <a:latin typeface="Arial MT"/>
                <a:cs typeface="Arial MT"/>
              </a:rPr>
              <a:t>por una </a:t>
            </a:r>
            <a:r>
              <a:rPr sz="1200" spc="-5" dirty="0">
                <a:latin typeface="Arial MT"/>
                <a:cs typeface="Arial MT"/>
              </a:rPr>
              <a:t>herramienta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dirty="0">
                <a:latin typeface="Arial MT"/>
                <a:cs typeface="Arial MT"/>
              </a:rPr>
              <a:t>SIEM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código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abierto </a:t>
            </a:r>
            <a:r>
              <a:rPr sz="1200" spc="-5" dirty="0">
                <a:latin typeface="Arial MT"/>
                <a:cs typeface="Arial MT"/>
              </a:rPr>
              <a:t>que ofrezca una versión gratuita limitada </a:t>
            </a:r>
            <a:r>
              <a:rPr sz="1200" dirty="0">
                <a:latin typeface="Arial MT"/>
                <a:cs typeface="Arial MT"/>
              </a:rPr>
              <a:t>y </a:t>
            </a:r>
            <a:r>
              <a:rPr sz="1200" spc="-5" dirty="0">
                <a:latin typeface="Arial MT"/>
                <a:cs typeface="Arial MT"/>
              </a:rPr>
              <a:t>cubra </a:t>
            </a:r>
            <a:r>
              <a:rPr sz="1200" spc="-10" dirty="0">
                <a:latin typeface="Arial MT"/>
                <a:cs typeface="Arial MT"/>
              </a:rPr>
              <a:t>las</a:t>
            </a:r>
            <a:r>
              <a:rPr sz="1200" spc="3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necesidades </a:t>
            </a:r>
            <a:r>
              <a:rPr sz="1200" spc="-10" dirty="0">
                <a:latin typeface="Arial MT"/>
                <a:cs typeface="Arial MT"/>
              </a:rPr>
              <a:t>básicas 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monitoreo </a:t>
            </a:r>
            <a:r>
              <a:rPr sz="1200" dirty="0">
                <a:latin typeface="Arial MT"/>
                <a:cs typeface="Arial MT"/>
              </a:rPr>
              <a:t>y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detección </a:t>
            </a:r>
            <a:r>
              <a:rPr sz="1200" dirty="0">
                <a:latin typeface="Arial MT"/>
                <a:cs typeface="Arial MT"/>
              </a:rPr>
              <a:t>de</a:t>
            </a:r>
            <a:r>
              <a:rPr sz="1200" spc="-5" dirty="0">
                <a:latin typeface="Arial MT"/>
                <a:cs typeface="Arial MT"/>
              </a:rPr>
              <a:t> amenazas.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200">
              <a:latin typeface="Arial MT"/>
              <a:cs typeface="Arial MT"/>
            </a:endParaRPr>
          </a:p>
          <a:p>
            <a:pPr marL="12700" marR="6985" algn="just">
              <a:lnSpc>
                <a:spcPts val="1380"/>
              </a:lnSpc>
              <a:spcBef>
                <a:spcPts val="5"/>
              </a:spcBef>
            </a:pPr>
            <a:r>
              <a:rPr sz="1200" spc="-5" dirty="0">
                <a:latin typeface="Arial MT"/>
                <a:cs typeface="Arial MT"/>
              </a:rPr>
              <a:t>En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cualquier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caso,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durante</a:t>
            </a:r>
            <a:r>
              <a:rPr sz="1200" dirty="0">
                <a:latin typeface="Arial MT"/>
                <a:cs typeface="Arial MT"/>
              </a:rPr>
              <a:t> la </a:t>
            </a:r>
            <a:r>
              <a:rPr sz="1200" spc="-5" dirty="0">
                <a:latin typeface="Arial MT"/>
                <a:cs typeface="Arial MT"/>
              </a:rPr>
              <a:t>investigación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se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evaluará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cuidadosamente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cada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herramienta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dirty="0">
                <a:latin typeface="Arial MT"/>
                <a:cs typeface="Arial MT"/>
              </a:rPr>
              <a:t>SIEM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código abierto </a:t>
            </a:r>
            <a:r>
              <a:rPr sz="1200" dirty="0">
                <a:latin typeface="Arial MT"/>
                <a:cs typeface="Arial MT"/>
              </a:rPr>
              <a:t>y </a:t>
            </a:r>
            <a:r>
              <a:rPr sz="1200" spc="-5" dirty="0">
                <a:latin typeface="Arial MT"/>
                <a:cs typeface="Arial MT"/>
              </a:rPr>
              <a:t>se tomará </a:t>
            </a:r>
            <a:r>
              <a:rPr sz="1200" spc="-10" dirty="0">
                <a:latin typeface="Arial MT"/>
                <a:cs typeface="Arial MT"/>
              </a:rPr>
              <a:t>en </a:t>
            </a:r>
            <a:r>
              <a:rPr sz="1200" spc="-5" dirty="0">
                <a:latin typeface="Arial MT"/>
                <a:cs typeface="Arial MT"/>
              </a:rPr>
              <a:t>consideración </a:t>
            </a:r>
            <a:r>
              <a:rPr sz="1200" spc="-10" dirty="0">
                <a:latin typeface="Arial MT"/>
                <a:cs typeface="Arial MT"/>
              </a:rPr>
              <a:t>el </a:t>
            </a:r>
            <a:r>
              <a:rPr sz="1200" spc="-5" dirty="0">
                <a:latin typeface="Arial MT"/>
                <a:cs typeface="Arial MT"/>
              </a:rPr>
              <a:t>modelo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negocio </a:t>
            </a:r>
            <a:r>
              <a:rPr sz="1200" dirty="0">
                <a:latin typeface="Arial MT"/>
                <a:cs typeface="Arial MT"/>
              </a:rPr>
              <a:t>y </a:t>
            </a:r>
            <a:r>
              <a:rPr sz="1200" spc="-10" dirty="0">
                <a:latin typeface="Arial MT"/>
                <a:cs typeface="Arial MT"/>
              </a:rPr>
              <a:t>las </a:t>
            </a:r>
            <a:r>
              <a:rPr sz="1200" spc="-5" dirty="0">
                <a:latin typeface="Arial MT"/>
                <a:cs typeface="Arial MT"/>
              </a:rPr>
              <a:t>características </a:t>
            </a:r>
            <a:r>
              <a:rPr sz="1200" dirty="0">
                <a:latin typeface="Arial MT"/>
                <a:cs typeface="Arial MT"/>
              </a:rPr>
              <a:t>de </a:t>
            </a:r>
            <a:r>
              <a:rPr sz="1200" spc="-10" dirty="0">
                <a:latin typeface="Arial MT"/>
                <a:cs typeface="Arial MT"/>
              </a:rPr>
              <a:t>las </a:t>
            </a:r>
            <a:r>
              <a:rPr sz="1200" spc="-5" dirty="0">
                <a:latin typeface="Arial MT"/>
                <a:cs typeface="Arial MT"/>
              </a:rPr>
              <a:t>versiones gratuitas </a:t>
            </a:r>
            <a:r>
              <a:rPr sz="1200" dirty="0">
                <a:latin typeface="Arial MT"/>
                <a:cs typeface="Arial MT"/>
              </a:rPr>
              <a:t>y </a:t>
            </a:r>
            <a:r>
              <a:rPr sz="1200" spc="-10" dirty="0">
                <a:latin typeface="Arial MT"/>
                <a:cs typeface="Arial MT"/>
              </a:rPr>
              <a:t>de pago. </a:t>
            </a:r>
            <a:r>
              <a:rPr sz="1200" spc="-5" dirty="0">
                <a:latin typeface="Arial MT"/>
                <a:cs typeface="Arial MT"/>
              </a:rPr>
              <a:t>Se compararán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las </a:t>
            </a:r>
            <a:r>
              <a:rPr sz="1200" spc="-5" dirty="0">
                <a:latin typeface="Arial MT"/>
                <a:cs typeface="Arial MT"/>
              </a:rPr>
              <a:t>características </a:t>
            </a:r>
            <a:r>
              <a:rPr sz="1200" dirty="0">
                <a:latin typeface="Arial MT"/>
                <a:cs typeface="Arial MT"/>
              </a:rPr>
              <a:t>y </a:t>
            </a:r>
            <a:r>
              <a:rPr sz="1200" spc="-10" dirty="0">
                <a:latin typeface="Arial MT"/>
                <a:cs typeface="Arial MT"/>
              </a:rPr>
              <a:t>los </a:t>
            </a:r>
            <a:r>
              <a:rPr sz="1200" spc="-5" dirty="0">
                <a:latin typeface="Arial MT"/>
                <a:cs typeface="Arial MT"/>
              </a:rPr>
              <a:t>costos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spc="-15" dirty="0">
                <a:latin typeface="Arial MT"/>
                <a:cs typeface="Arial MT"/>
              </a:rPr>
              <a:t>cada </a:t>
            </a:r>
            <a:r>
              <a:rPr sz="1200" spc="-5" dirty="0">
                <a:latin typeface="Arial MT"/>
                <a:cs typeface="Arial MT"/>
              </a:rPr>
              <a:t>herramienta </a:t>
            </a:r>
            <a:r>
              <a:rPr sz="1200" spc="-10" dirty="0">
                <a:latin typeface="Arial MT"/>
                <a:cs typeface="Arial MT"/>
              </a:rPr>
              <a:t>para </a:t>
            </a:r>
            <a:r>
              <a:rPr sz="1200" spc="-5" dirty="0">
                <a:latin typeface="Arial MT"/>
                <a:cs typeface="Arial MT"/>
              </a:rPr>
              <a:t>determinar </a:t>
            </a:r>
            <a:r>
              <a:rPr sz="1200" spc="-10" dirty="0">
                <a:latin typeface="Arial MT"/>
                <a:cs typeface="Arial MT"/>
              </a:rPr>
              <a:t>cuál </a:t>
            </a:r>
            <a:r>
              <a:rPr sz="1200" dirty="0">
                <a:latin typeface="Arial MT"/>
                <a:cs typeface="Arial MT"/>
              </a:rPr>
              <a:t>ofrece </a:t>
            </a:r>
            <a:r>
              <a:rPr sz="1200" spc="-10" dirty="0">
                <a:latin typeface="Arial MT"/>
                <a:cs typeface="Arial MT"/>
              </a:rPr>
              <a:t>la 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mejor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relación costo-beneficio para </a:t>
            </a:r>
            <a:r>
              <a:rPr sz="1200" spc="-10" dirty="0">
                <a:latin typeface="Arial MT"/>
                <a:cs typeface="Arial MT"/>
              </a:rPr>
              <a:t>la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empresa.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150">
              <a:latin typeface="Arial MT"/>
              <a:cs typeface="Arial MT"/>
            </a:endParaRPr>
          </a:p>
          <a:p>
            <a:pPr marL="12700" marR="7620" algn="just">
              <a:lnSpc>
                <a:spcPct val="95900"/>
              </a:lnSpc>
            </a:pPr>
            <a:r>
              <a:rPr sz="1200" spc="-5" dirty="0">
                <a:latin typeface="Arial MT"/>
                <a:cs typeface="Arial MT"/>
              </a:rPr>
              <a:t>Efectivamente, Se tomarán </a:t>
            </a:r>
            <a:r>
              <a:rPr sz="1200" dirty="0">
                <a:latin typeface="Arial MT"/>
                <a:cs typeface="Arial MT"/>
              </a:rPr>
              <a:t>en </a:t>
            </a:r>
            <a:r>
              <a:rPr sz="1200" spc="-5" dirty="0">
                <a:latin typeface="Arial MT"/>
                <a:cs typeface="Arial MT"/>
              </a:rPr>
              <a:t>cuenta </a:t>
            </a:r>
            <a:r>
              <a:rPr sz="1200" spc="-10" dirty="0">
                <a:latin typeface="Arial MT"/>
                <a:cs typeface="Arial MT"/>
              </a:rPr>
              <a:t>los </a:t>
            </a:r>
            <a:r>
              <a:rPr sz="1200" spc="-5" dirty="0">
                <a:latin typeface="Arial MT"/>
                <a:cs typeface="Arial MT"/>
              </a:rPr>
              <a:t>requisitos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implementación </a:t>
            </a:r>
            <a:r>
              <a:rPr sz="1200" dirty="0">
                <a:latin typeface="Arial MT"/>
                <a:cs typeface="Arial MT"/>
              </a:rPr>
              <a:t>de </a:t>
            </a:r>
            <a:r>
              <a:rPr sz="1200" spc="-10" dirty="0">
                <a:latin typeface="Arial MT"/>
                <a:cs typeface="Arial MT"/>
              </a:rPr>
              <a:t>cada </a:t>
            </a:r>
            <a:r>
              <a:rPr sz="1200" spc="-5" dirty="0">
                <a:latin typeface="Arial MT"/>
                <a:cs typeface="Arial MT"/>
              </a:rPr>
              <a:t> herramienta</a:t>
            </a:r>
            <a:r>
              <a:rPr sz="1200" spc="3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</a:t>
            </a:r>
            <a:r>
              <a:rPr sz="1200" spc="4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SIEM</a:t>
            </a:r>
            <a:r>
              <a:rPr sz="1200" spc="4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</a:t>
            </a:r>
            <a:r>
              <a:rPr sz="1200" spc="4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código</a:t>
            </a:r>
            <a:r>
              <a:rPr sz="1200" spc="3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abierto,</a:t>
            </a:r>
            <a:r>
              <a:rPr sz="1200" spc="5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con</a:t>
            </a:r>
            <a:r>
              <a:rPr sz="1200" spc="3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el</a:t>
            </a:r>
            <a:r>
              <a:rPr sz="1200" spc="4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fin</a:t>
            </a:r>
            <a:r>
              <a:rPr sz="1200" spc="4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</a:t>
            </a:r>
            <a:r>
              <a:rPr sz="1200" spc="3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evaluar</a:t>
            </a:r>
            <a:r>
              <a:rPr sz="1200" spc="5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los</a:t>
            </a:r>
            <a:r>
              <a:rPr sz="1200" spc="4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costos</a:t>
            </a:r>
            <a:r>
              <a:rPr sz="1200" spc="5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asociados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</a:t>
            </a:r>
            <a:r>
              <a:rPr sz="1200" spc="6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la</a:t>
            </a:r>
            <a:r>
              <a:rPr sz="1200" spc="6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implementación</a:t>
            </a:r>
            <a:r>
              <a:rPr sz="1200" spc="6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de</a:t>
            </a:r>
            <a:r>
              <a:rPr sz="1200" spc="6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la</a:t>
            </a:r>
            <a:r>
              <a:rPr sz="1200" spc="6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infraestructura</a:t>
            </a:r>
            <a:r>
              <a:rPr sz="1200" spc="6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necesaria</a:t>
            </a:r>
            <a:r>
              <a:rPr sz="1200" spc="6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para</a:t>
            </a:r>
            <a:r>
              <a:rPr sz="1200" spc="6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soportar</a:t>
            </a:r>
            <a:r>
              <a:rPr sz="1200" spc="7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la</a:t>
            </a:r>
            <a:r>
              <a:rPr sz="1200" spc="6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herramienta</a:t>
            </a:r>
            <a:r>
              <a:rPr sz="1200" spc="6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y</a:t>
            </a:r>
            <a:endParaRPr sz="1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64233" y="1056893"/>
            <a:ext cx="5763260" cy="5817870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76200" marR="67945" algn="just">
              <a:lnSpc>
                <a:spcPct val="95800"/>
              </a:lnSpc>
              <a:spcBef>
                <a:spcPts val="160"/>
              </a:spcBef>
            </a:pPr>
            <a:r>
              <a:rPr sz="1200" spc="-10" dirty="0">
                <a:latin typeface="Arial MT"/>
                <a:cs typeface="Arial MT"/>
              </a:rPr>
              <a:t>procesar </a:t>
            </a:r>
            <a:r>
              <a:rPr sz="1200" dirty="0">
                <a:latin typeface="Arial MT"/>
                <a:cs typeface="Arial MT"/>
              </a:rPr>
              <a:t>la </a:t>
            </a:r>
            <a:r>
              <a:rPr sz="1200" spc="-5" dirty="0">
                <a:latin typeface="Arial MT"/>
                <a:cs typeface="Arial MT"/>
              </a:rPr>
              <a:t>información </a:t>
            </a:r>
            <a:r>
              <a:rPr sz="1200" spc="-10" dirty="0">
                <a:latin typeface="Arial MT"/>
                <a:cs typeface="Arial MT"/>
              </a:rPr>
              <a:t>de los </a:t>
            </a:r>
            <a:r>
              <a:rPr sz="1200" spc="-5" dirty="0">
                <a:latin typeface="Arial MT"/>
                <a:cs typeface="Arial MT"/>
              </a:rPr>
              <a:t>activos monitoreados. </a:t>
            </a:r>
            <a:r>
              <a:rPr sz="1200" dirty="0">
                <a:latin typeface="Arial MT"/>
                <a:cs typeface="Arial MT"/>
              </a:rPr>
              <a:t>Este </a:t>
            </a:r>
            <a:r>
              <a:rPr sz="1200" spc="-10" dirty="0">
                <a:latin typeface="Arial MT"/>
                <a:cs typeface="Arial MT"/>
              </a:rPr>
              <a:t>es un </a:t>
            </a:r>
            <a:r>
              <a:rPr sz="1200" spc="-5" dirty="0">
                <a:latin typeface="Arial MT"/>
                <a:cs typeface="Arial MT"/>
              </a:rPr>
              <a:t>aspecto crítico, ya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que </a:t>
            </a:r>
            <a:r>
              <a:rPr sz="1200" dirty="0">
                <a:latin typeface="Arial MT"/>
                <a:cs typeface="Arial MT"/>
              </a:rPr>
              <a:t>la </a:t>
            </a:r>
            <a:r>
              <a:rPr sz="1200" spc="-5" dirty="0">
                <a:latin typeface="Arial MT"/>
                <a:cs typeface="Arial MT"/>
              </a:rPr>
              <a:t>infraestructura necesaria para implementar una herramienta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dirty="0">
                <a:latin typeface="Arial MT"/>
                <a:cs typeface="Arial MT"/>
              </a:rPr>
              <a:t>SIEM </a:t>
            </a:r>
            <a:r>
              <a:rPr sz="1200" spc="-5" dirty="0">
                <a:latin typeface="Arial MT"/>
                <a:cs typeface="Arial MT"/>
              </a:rPr>
              <a:t>puede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ser compleja </a:t>
            </a:r>
            <a:r>
              <a:rPr sz="1200" dirty="0">
                <a:latin typeface="Arial MT"/>
                <a:cs typeface="Arial MT"/>
              </a:rPr>
              <a:t>y </a:t>
            </a:r>
            <a:r>
              <a:rPr sz="1200" spc="-5" dirty="0">
                <a:latin typeface="Arial MT"/>
                <a:cs typeface="Arial MT"/>
              </a:rPr>
              <a:t>costosa, especialmente si se </a:t>
            </a:r>
            <a:r>
              <a:rPr sz="1200" spc="-10" dirty="0">
                <a:latin typeface="Arial MT"/>
                <a:cs typeface="Arial MT"/>
              </a:rPr>
              <a:t>necesitan </a:t>
            </a:r>
            <a:r>
              <a:rPr sz="1200" spc="-5" dirty="0">
                <a:latin typeface="Arial MT"/>
                <a:cs typeface="Arial MT"/>
              </a:rPr>
              <a:t>servidores adicionales </a:t>
            </a:r>
            <a:r>
              <a:rPr sz="1200" dirty="0">
                <a:latin typeface="Arial MT"/>
                <a:cs typeface="Arial MT"/>
              </a:rPr>
              <a:t>y </a:t>
            </a:r>
            <a:r>
              <a:rPr sz="1200" spc="-5" dirty="0">
                <a:latin typeface="Arial MT"/>
                <a:cs typeface="Arial MT"/>
              </a:rPr>
              <a:t>se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incrementa </a:t>
            </a:r>
            <a:r>
              <a:rPr sz="1200" spc="-10" dirty="0">
                <a:latin typeface="Arial MT"/>
                <a:cs typeface="Arial MT"/>
              </a:rPr>
              <a:t>el </a:t>
            </a:r>
            <a:r>
              <a:rPr sz="1200" spc="-5" dirty="0">
                <a:latin typeface="Arial MT"/>
                <a:cs typeface="Arial MT"/>
              </a:rPr>
              <a:t>tráfico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red </a:t>
            </a:r>
            <a:r>
              <a:rPr sz="1200" spc="-10" dirty="0">
                <a:latin typeface="Arial MT"/>
                <a:cs typeface="Arial MT"/>
              </a:rPr>
              <a:t>debido </a:t>
            </a:r>
            <a:r>
              <a:rPr sz="1200" spc="-5" dirty="0">
                <a:latin typeface="Arial MT"/>
                <a:cs typeface="Arial MT"/>
              </a:rPr>
              <a:t>a </a:t>
            </a:r>
            <a:r>
              <a:rPr sz="1200" spc="-10" dirty="0">
                <a:latin typeface="Arial MT"/>
                <a:cs typeface="Arial MT"/>
              </a:rPr>
              <a:t>la </a:t>
            </a:r>
            <a:r>
              <a:rPr sz="1200" spc="-5" dirty="0">
                <a:latin typeface="Arial MT"/>
                <a:cs typeface="Arial MT"/>
              </a:rPr>
              <a:t>transmisión constante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información </a:t>
            </a:r>
            <a:r>
              <a:rPr sz="1200" spc="-10" dirty="0">
                <a:latin typeface="Arial MT"/>
                <a:cs typeface="Arial MT"/>
              </a:rPr>
              <a:t>en 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tiempo </a:t>
            </a:r>
            <a:r>
              <a:rPr sz="1200" spc="-5" dirty="0">
                <a:latin typeface="Arial MT"/>
                <a:cs typeface="Arial MT"/>
              </a:rPr>
              <a:t>real.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200">
              <a:latin typeface="Arial MT"/>
              <a:cs typeface="Arial MT"/>
            </a:endParaRPr>
          </a:p>
          <a:p>
            <a:pPr marL="76200" marR="70485" algn="just">
              <a:lnSpc>
                <a:spcPts val="1380"/>
              </a:lnSpc>
              <a:spcBef>
                <a:spcPts val="5"/>
              </a:spcBef>
            </a:pPr>
            <a:r>
              <a:rPr sz="1200" dirty="0">
                <a:latin typeface="Arial MT"/>
                <a:cs typeface="Arial MT"/>
              </a:rPr>
              <a:t>Es </a:t>
            </a:r>
            <a:r>
              <a:rPr sz="1200" spc="-5" dirty="0">
                <a:latin typeface="Arial MT"/>
                <a:cs typeface="Arial MT"/>
              </a:rPr>
              <a:t>relevante destacar </a:t>
            </a:r>
            <a:r>
              <a:rPr sz="1200" spc="-10" dirty="0">
                <a:latin typeface="Arial MT"/>
                <a:cs typeface="Arial MT"/>
              </a:rPr>
              <a:t>que, </a:t>
            </a:r>
            <a:r>
              <a:rPr sz="1200" dirty="0">
                <a:latin typeface="Arial MT"/>
                <a:cs typeface="Arial MT"/>
              </a:rPr>
              <a:t>en ciertos </a:t>
            </a:r>
            <a:r>
              <a:rPr sz="1200" spc="-5" dirty="0">
                <a:latin typeface="Arial MT"/>
                <a:cs typeface="Arial MT"/>
              </a:rPr>
              <a:t>casos, se podría considerar </a:t>
            </a:r>
            <a:r>
              <a:rPr sz="1200" spc="-10" dirty="0">
                <a:latin typeface="Arial MT"/>
                <a:cs typeface="Arial MT"/>
              </a:rPr>
              <a:t>la </a:t>
            </a:r>
            <a:r>
              <a:rPr sz="1200" spc="-5" dirty="0">
                <a:latin typeface="Arial MT"/>
                <a:cs typeface="Arial MT"/>
              </a:rPr>
              <a:t>opción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utilizar </a:t>
            </a:r>
            <a:r>
              <a:rPr sz="1200" spc="-5" dirty="0">
                <a:latin typeface="Arial MT"/>
                <a:cs typeface="Arial MT"/>
              </a:rPr>
              <a:t>una herramienta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dirty="0">
                <a:latin typeface="Arial MT"/>
                <a:cs typeface="Arial MT"/>
              </a:rPr>
              <a:t>SIEM </a:t>
            </a:r>
            <a:r>
              <a:rPr sz="1200" spc="-10" dirty="0">
                <a:latin typeface="Arial MT"/>
                <a:cs typeface="Arial MT"/>
              </a:rPr>
              <a:t>alojada en la </a:t>
            </a:r>
            <a:r>
              <a:rPr sz="1200" spc="-5" dirty="0">
                <a:latin typeface="Arial MT"/>
                <a:cs typeface="Arial MT"/>
              </a:rPr>
              <a:t>nube con </a:t>
            </a:r>
            <a:r>
              <a:rPr sz="1200" spc="-10" dirty="0">
                <a:latin typeface="Arial MT"/>
                <a:cs typeface="Arial MT"/>
              </a:rPr>
              <a:t>el </a:t>
            </a:r>
            <a:r>
              <a:rPr sz="1200" spc="-5" dirty="0">
                <a:latin typeface="Arial MT"/>
                <a:cs typeface="Arial MT"/>
              </a:rPr>
              <a:t>objetivo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disminuir </a:t>
            </a:r>
            <a:r>
              <a:rPr sz="1200" spc="-10" dirty="0">
                <a:latin typeface="Arial MT"/>
                <a:cs typeface="Arial MT"/>
              </a:rPr>
              <a:t>los </a:t>
            </a:r>
            <a:r>
              <a:rPr sz="1200" spc="-5" dirty="0">
                <a:latin typeface="Arial MT"/>
                <a:cs typeface="Arial MT"/>
              </a:rPr>
              <a:t> costos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infraestructura. Sin embargo, </a:t>
            </a:r>
            <a:r>
              <a:rPr sz="1200" spc="-10" dirty="0">
                <a:latin typeface="Arial MT"/>
                <a:cs typeface="Arial MT"/>
              </a:rPr>
              <a:t>la decisión </a:t>
            </a:r>
            <a:r>
              <a:rPr sz="1200" spc="-5" dirty="0">
                <a:latin typeface="Arial MT"/>
                <a:cs typeface="Arial MT"/>
              </a:rPr>
              <a:t>final dependerá </a:t>
            </a:r>
            <a:r>
              <a:rPr sz="1200" spc="-10" dirty="0">
                <a:latin typeface="Arial MT"/>
                <a:cs typeface="Arial MT"/>
              </a:rPr>
              <a:t>de la </a:t>
            </a:r>
            <a:r>
              <a:rPr sz="1200" spc="-5" dirty="0">
                <a:latin typeface="Arial MT"/>
                <a:cs typeface="Arial MT"/>
              </a:rPr>
              <a:t>política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la </a:t>
            </a:r>
            <a:r>
              <a:rPr sz="1200" spc="-5" dirty="0">
                <a:latin typeface="Arial MT"/>
                <a:cs typeface="Arial MT"/>
              </a:rPr>
              <a:t>empresa </a:t>
            </a:r>
            <a:r>
              <a:rPr sz="1200" spc="-10" dirty="0">
                <a:latin typeface="Arial MT"/>
                <a:cs typeface="Arial MT"/>
              </a:rPr>
              <a:t>en </a:t>
            </a:r>
            <a:r>
              <a:rPr sz="1200" spc="-5" dirty="0">
                <a:latin typeface="Arial MT"/>
                <a:cs typeface="Arial MT"/>
              </a:rPr>
              <a:t>cuanto a </a:t>
            </a:r>
            <a:r>
              <a:rPr sz="1200" spc="-10" dirty="0">
                <a:latin typeface="Arial MT"/>
                <a:cs typeface="Arial MT"/>
              </a:rPr>
              <a:t>la </a:t>
            </a:r>
            <a:r>
              <a:rPr sz="1200" spc="-5" dirty="0">
                <a:latin typeface="Arial MT"/>
                <a:cs typeface="Arial MT"/>
              </a:rPr>
              <a:t>seguridad </a:t>
            </a:r>
            <a:r>
              <a:rPr sz="1200" dirty="0">
                <a:latin typeface="Arial MT"/>
                <a:cs typeface="Arial MT"/>
              </a:rPr>
              <a:t>y </a:t>
            </a:r>
            <a:r>
              <a:rPr sz="1200" spc="-5" dirty="0">
                <a:latin typeface="Arial MT"/>
                <a:cs typeface="Arial MT"/>
              </a:rPr>
              <a:t>privacidad </a:t>
            </a:r>
            <a:r>
              <a:rPr sz="1200" dirty="0">
                <a:latin typeface="Arial MT"/>
                <a:cs typeface="Arial MT"/>
              </a:rPr>
              <a:t>de </a:t>
            </a:r>
            <a:r>
              <a:rPr sz="1200" spc="-10" dirty="0">
                <a:latin typeface="Arial MT"/>
                <a:cs typeface="Arial MT"/>
              </a:rPr>
              <a:t>los </a:t>
            </a:r>
            <a:r>
              <a:rPr sz="1200" spc="-5" dirty="0">
                <a:latin typeface="Arial MT"/>
                <a:cs typeface="Arial MT"/>
              </a:rPr>
              <a:t>datos, ya </a:t>
            </a:r>
            <a:r>
              <a:rPr sz="1200" spc="-10" dirty="0">
                <a:latin typeface="Arial MT"/>
                <a:cs typeface="Arial MT"/>
              </a:rPr>
              <a:t>que </a:t>
            </a:r>
            <a:r>
              <a:rPr sz="1200" spc="-5" dirty="0">
                <a:latin typeface="Arial MT"/>
                <a:cs typeface="Arial MT"/>
              </a:rPr>
              <a:t>podría ser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necesario almacenar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la</a:t>
            </a:r>
            <a:r>
              <a:rPr sz="1200" spc="-5" dirty="0">
                <a:latin typeface="Arial MT"/>
                <a:cs typeface="Arial MT"/>
              </a:rPr>
              <a:t> información </a:t>
            </a:r>
            <a:r>
              <a:rPr sz="1200" dirty="0">
                <a:latin typeface="Arial MT"/>
                <a:cs typeface="Arial MT"/>
              </a:rPr>
              <a:t>de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manera</a:t>
            </a:r>
            <a:r>
              <a:rPr sz="1200" spc="-5" dirty="0">
                <a:latin typeface="Arial MT"/>
                <a:cs typeface="Arial MT"/>
              </a:rPr>
              <a:t> local.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3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00">
              <a:latin typeface="Arial MT"/>
              <a:cs typeface="Arial MT"/>
            </a:endParaRPr>
          </a:p>
          <a:p>
            <a:pPr marL="76200" algn="just">
              <a:lnSpc>
                <a:spcPct val="100000"/>
              </a:lnSpc>
            </a:pPr>
            <a:r>
              <a:rPr sz="1200" dirty="0">
                <a:latin typeface="Arial MT"/>
                <a:cs typeface="Arial MT"/>
              </a:rPr>
              <a:t>A </a:t>
            </a:r>
            <a:r>
              <a:rPr sz="1200" spc="-5" dirty="0">
                <a:latin typeface="Arial MT"/>
                <a:cs typeface="Arial MT"/>
              </a:rPr>
              <a:t>continuación,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algunas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de </a:t>
            </a:r>
            <a:r>
              <a:rPr sz="1200" spc="-10" dirty="0">
                <a:latin typeface="Arial MT"/>
                <a:cs typeface="Arial MT"/>
              </a:rPr>
              <a:t>los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principales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SIEM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</a:t>
            </a:r>
            <a:r>
              <a:rPr sz="1200" spc="-5" dirty="0">
                <a:latin typeface="Arial MT"/>
                <a:cs typeface="Arial MT"/>
              </a:rPr>
              <a:t> código abierto.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3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000">
              <a:latin typeface="Arial MT"/>
              <a:cs typeface="Arial MT"/>
            </a:endParaRPr>
          </a:p>
          <a:p>
            <a:pPr marL="76200">
              <a:lnSpc>
                <a:spcPct val="100000"/>
              </a:lnSpc>
              <a:tabLst>
                <a:tab pos="441959" algn="l"/>
              </a:tabLst>
            </a:pPr>
            <a:r>
              <a:rPr sz="1200" b="1" spc="-5" dirty="0">
                <a:latin typeface="Arial"/>
                <a:cs typeface="Arial"/>
              </a:rPr>
              <a:t>7.1	ALIENVAULT</a:t>
            </a:r>
            <a:r>
              <a:rPr sz="1200" b="1" spc="-7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OSSIM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0">
              <a:latin typeface="Arial"/>
              <a:cs typeface="Arial"/>
            </a:endParaRPr>
          </a:p>
          <a:p>
            <a:pPr marL="76200" marR="68580" algn="just">
              <a:lnSpc>
                <a:spcPct val="95900"/>
              </a:lnSpc>
            </a:pPr>
            <a:r>
              <a:rPr sz="1200" spc="-5" dirty="0">
                <a:latin typeface="Arial MT"/>
                <a:cs typeface="Arial MT"/>
              </a:rPr>
              <a:t>AlienVault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ofrece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una</a:t>
            </a:r>
            <a:r>
              <a:rPr sz="1200" spc="-5" dirty="0">
                <a:latin typeface="Arial MT"/>
                <a:cs typeface="Arial MT"/>
              </a:rPr>
              <a:t> versión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</a:t>
            </a:r>
            <a:r>
              <a:rPr sz="1200" spc="-5" dirty="0">
                <a:latin typeface="Arial MT"/>
                <a:cs typeface="Arial MT"/>
              </a:rPr>
              <a:t> código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abierto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llamada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5" dirty="0">
                <a:latin typeface="Arial MT"/>
                <a:cs typeface="Arial MT"/>
              </a:rPr>
              <a:t>OSSIM,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menciona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la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publicación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Mezmo</a:t>
            </a:r>
            <a:r>
              <a:rPr sz="1200" baseline="27777" dirty="0">
                <a:latin typeface="Arial MT"/>
                <a:cs typeface="Arial MT"/>
                <a:hlinkClick r:id="rId2" action="ppaction://hlinksldjump"/>
              </a:rPr>
              <a:t>25</a:t>
            </a:r>
            <a:r>
              <a:rPr sz="1200" dirty="0">
                <a:latin typeface="Arial MT"/>
                <a:cs typeface="Arial MT"/>
              </a:rPr>
              <a:t>,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que,</a:t>
            </a:r>
            <a:r>
              <a:rPr sz="1200" spc="-5" dirty="0">
                <a:latin typeface="Arial MT"/>
                <a:cs typeface="Arial MT"/>
              </a:rPr>
              <a:t> aunque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tiene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menos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funciones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que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la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versión 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empresarial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USM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completa,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sigue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siendo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una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herramienta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valiosa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para </a:t>
            </a:r>
            <a:r>
              <a:rPr sz="1200" spc="-5" dirty="0">
                <a:latin typeface="Arial MT"/>
                <a:cs typeface="Arial MT"/>
              </a:rPr>
              <a:t> organizaciones con recursos limitados </a:t>
            </a:r>
            <a:r>
              <a:rPr sz="1200" spc="-10" dirty="0">
                <a:latin typeface="Arial MT"/>
                <a:cs typeface="Arial MT"/>
              </a:rPr>
              <a:t>que </a:t>
            </a:r>
            <a:r>
              <a:rPr sz="1200" spc="-5" dirty="0">
                <a:latin typeface="Arial MT"/>
                <a:cs typeface="Arial MT"/>
              </a:rPr>
              <a:t>necesitan una solución </a:t>
            </a:r>
            <a:r>
              <a:rPr sz="1200" dirty="0">
                <a:latin typeface="Arial MT"/>
                <a:cs typeface="Arial MT"/>
              </a:rPr>
              <a:t>SIEM. </a:t>
            </a:r>
            <a:r>
              <a:rPr sz="1200" spc="-5" dirty="0">
                <a:latin typeface="Arial MT"/>
                <a:cs typeface="Arial MT"/>
              </a:rPr>
              <a:t>Para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empresas </a:t>
            </a:r>
            <a:r>
              <a:rPr sz="1200" spc="-5" dirty="0">
                <a:latin typeface="Arial MT"/>
                <a:cs typeface="Arial MT"/>
              </a:rPr>
              <a:t>más pequeñas, </a:t>
            </a:r>
            <a:r>
              <a:rPr sz="1200" spc="-10" dirty="0">
                <a:latin typeface="Arial MT"/>
                <a:cs typeface="Arial MT"/>
              </a:rPr>
              <a:t>la </a:t>
            </a:r>
            <a:r>
              <a:rPr sz="1200" spc="-5" dirty="0">
                <a:latin typeface="Arial MT"/>
                <a:cs typeface="Arial MT"/>
              </a:rPr>
              <a:t>versión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código abierto se puede </a:t>
            </a:r>
            <a:r>
              <a:rPr sz="1200" spc="-10" dirty="0">
                <a:latin typeface="Arial MT"/>
                <a:cs typeface="Arial MT"/>
              </a:rPr>
              <a:t>usar </a:t>
            </a:r>
            <a:r>
              <a:rPr sz="1200" dirty="0">
                <a:latin typeface="Arial MT"/>
                <a:cs typeface="Arial MT"/>
              </a:rPr>
              <a:t>en </a:t>
            </a:r>
            <a:r>
              <a:rPr sz="1200" spc="-10" dirty="0">
                <a:latin typeface="Arial MT"/>
                <a:cs typeface="Arial MT"/>
              </a:rPr>
              <a:t>un solo 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servidor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y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se</a:t>
            </a:r>
            <a:r>
              <a:rPr sz="1200" spc="-3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puede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actualizar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la</a:t>
            </a:r>
            <a:r>
              <a:rPr sz="1200" spc="-3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versión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USM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si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es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necesario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escalar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servidores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y </a:t>
            </a:r>
            <a:r>
              <a:rPr sz="1200" spc="-5" dirty="0">
                <a:latin typeface="Arial MT"/>
                <a:cs typeface="Arial MT"/>
              </a:rPr>
              <a:t>recursos adicionales. Sin embargo, </a:t>
            </a:r>
            <a:r>
              <a:rPr sz="1200" dirty="0">
                <a:latin typeface="Arial MT"/>
                <a:cs typeface="Arial MT"/>
              </a:rPr>
              <a:t>la </a:t>
            </a:r>
            <a:r>
              <a:rPr sz="1200" spc="-5" dirty="0">
                <a:latin typeface="Arial MT"/>
                <a:cs typeface="Arial MT"/>
              </a:rPr>
              <a:t>versión </a:t>
            </a:r>
            <a:r>
              <a:rPr sz="1200" spc="-10" dirty="0">
                <a:latin typeface="Arial MT"/>
                <a:cs typeface="Arial MT"/>
              </a:rPr>
              <a:t>gratuita </a:t>
            </a:r>
            <a:r>
              <a:rPr sz="1200" dirty="0">
                <a:latin typeface="Arial MT"/>
                <a:cs typeface="Arial MT"/>
              </a:rPr>
              <a:t>no </a:t>
            </a:r>
            <a:r>
              <a:rPr sz="1200" spc="-5" dirty="0">
                <a:latin typeface="Arial MT"/>
                <a:cs typeface="Arial MT"/>
              </a:rPr>
              <a:t>incluye capacidades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 administración </a:t>
            </a:r>
            <a:r>
              <a:rPr sz="1200" spc="-10" dirty="0">
                <a:latin typeface="Arial MT"/>
                <a:cs typeface="Arial MT"/>
              </a:rPr>
              <a:t>de</a:t>
            </a:r>
            <a:r>
              <a:rPr sz="1200" spc="-5" dirty="0">
                <a:latin typeface="Arial MT"/>
                <a:cs typeface="Arial MT"/>
              </a:rPr>
              <a:t> registros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o monitoreo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</a:t>
            </a:r>
            <a:r>
              <a:rPr sz="1200" spc="-5" dirty="0">
                <a:latin typeface="Arial MT"/>
                <a:cs typeface="Arial MT"/>
              </a:rPr>
              <a:t> infraestructura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en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la</a:t>
            </a:r>
            <a:r>
              <a:rPr sz="1200" spc="-5" dirty="0">
                <a:latin typeface="Arial MT"/>
                <a:cs typeface="Arial MT"/>
              </a:rPr>
              <a:t> nube.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150">
              <a:latin typeface="Arial MT"/>
              <a:cs typeface="Arial MT"/>
            </a:endParaRPr>
          </a:p>
          <a:p>
            <a:pPr marL="76200" marR="69850" algn="just">
              <a:lnSpc>
                <a:spcPct val="95900"/>
              </a:lnSpc>
            </a:pPr>
            <a:r>
              <a:rPr sz="1200" spc="-5" dirty="0">
                <a:latin typeface="Arial MT"/>
                <a:cs typeface="Arial MT"/>
              </a:rPr>
              <a:t>El marco </a:t>
            </a:r>
            <a:r>
              <a:rPr sz="120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ciberseguridad </a:t>
            </a:r>
            <a:r>
              <a:rPr sz="1200" dirty="0">
                <a:latin typeface="Arial MT"/>
                <a:cs typeface="Arial MT"/>
              </a:rPr>
              <a:t>OSSIM de </a:t>
            </a:r>
            <a:r>
              <a:rPr sz="1200" spc="-5" dirty="0">
                <a:latin typeface="Arial MT"/>
                <a:cs typeface="Arial MT"/>
              </a:rPr>
              <a:t>AlienVault </a:t>
            </a:r>
            <a:r>
              <a:rPr sz="1200" spc="-10" dirty="0">
                <a:latin typeface="Arial MT"/>
                <a:cs typeface="Arial MT"/>
              </a:rPr>
              <a:t>es </a:t>
            </a:r>
            <a:r>
              <a:rPr sz="1200" spc="-5" dirty="0">
                <a:latin typeface="Arial MT"/>
                <a:cs typeface="Arial MT"/>
              </a:rPr>
              <a:t>una versión </a:t>
            </a:r>
            <a:r>
              <a:rPr sz="120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código </a:t>
            </a:r>
            <a:r>
              <a:rPr sz="1200" spc="-10" dirty="0">
                <a:latin typeface="Arial MT"/>
                <a:cs typeface="Arial MT"/>
              </a:rPr>
              <a:t>abierto 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que </a:t>
            </a:r>
            <a:r>
              <a:rPr sz="1200" spc="-5" dirty="0">
                <a:latin typeface="Arial MT"/>
                <a:cs typeface="Arial MT"/>
              </a:rPr>
              <a:t>combina Snort, Nagios, </a:t>
            </a:r>
            <a:r>
              <a:rPr sz="1200" dirty="0">
                <a:latin typeface="Arial MT"/>
                <a:cs typeface="Arial MT"/>
              </a:rPr>
              <a:t>OSSEC y </a:t>
            </a:r>
            <a:r>
              <a:rPr sz="1200" spc="-5" dirty="0">
                <a:latin typeface="Arial MT"/>
                <a:cs typeface="Arial MT"/>
              </a:rPr>
              <a:t>OpenVAS. </a:t>
            </a:r>
            <a:r>
              <a:rPr sz="1200" spc="-10" dirty="0">
                <a:latin typeface="Arial MT"/>
                <a:cs typeface="Arial MT"/>
              </a:rPr>
              <a:t>Los </a:t>
            </a:r>
            <a:r>
              <a:rPr sz="1200" spc="-5" dirty="0">
                <a:latin typeface="Arial MT"/>
                <a:cs typeface="Arial MT"/>
              </a:rPr>
              <a:t>usuarios pueden enviar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registros a </a:t>
            </a:r>
            <a:r>
              <a:rPr sz="1200" dirty="0">
                <a:latin typeface="Arial MT"/>
                <a:cs typeface="Arial MT"/>
              </a:rPr>
              <a:t>un </a:t>
            </a:r>
            <a:r>
              <a:rPr sz="1200" spc="-5" dirty="0">
                <a:latin typeface="Arial MT"/>
                <a:cs typeface="Arial MT"/>
              </a:rPr>
              <a:t>endpoint para su ingestión utilizando </a:t>
            </a:r>
            <a:r>
              <a:rPr sz="1200" dirty="0">
                <a:latin typeface="Arial MT"/>
                <a:cs typeface="Arial MT"/>
              </a:rPr>
              <a:t>el </a:t>
            </a:r>
            <a:r>
              <a:rPr sz="1200" spc="-5" dirty="0">
                <a:latin typeface="Arial MT"/>
                <a:cs typeface="Arial MT"/>
              </a:rPr>
              <a:t>agente incluido </a:t>
            </a:r>
            <a:r>
              <a:rPr sz="1200" dirty="0">
                <a:latin typeface="Arial MT"/>
                <a:cs typeface="Arial MT"/>
              </a:rPr>
              <a:t>en </a:t>
            </a:r>
            <a:r>
              <a:rPr sz="1200" spc="-10" dirty="0">
                <a:latin typeface="Arial MT"/>
                <a:cs typeface="Arial MT"/>
              </a:rPr>
              <a:t>AlienVault </a:t>
            </a:r>
            <a:r>
              <a:rPr sz="1200" spc="-5" dirty="0">
                <a:latin typeface="Arial MT"/>
                <a:cs typeface="Arial MT"/>
              </a:rPr>
              <a:t> o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instalar</a:t>
            </a:r>
            <a:r>
              <a:rPr sz="1200" spc="-5" dirty="0">
                <a:latin typeface="Arial MT"/>
                <a:cs typeface="Arial MT"/>
              </a:rPr>
              <a:t> complementos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para</a:t>
            </a:r>
            <a:r>
              <a:rPr sz="1200" spc="-5" dirty="0">
                <a:latin typeface="Arial MT"/>
                <a:cs typeface="Arial MT"/>
              </a:rPr>
              <a:t> enviar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eventos</a:t>
            </a:r>
            <a:r>
              <a:rPr sz="1200" spc="-5" dirty="0">
                <a:latin typeface="Arial MT"/>
                <a:cs typeface="Arial MT"/>
              </a:rPr>
              <a:t> a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proveedores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externos</a:t>
            </a:r>
            <a:r>
              <a:rPr sz="1200" spc="-5" dirty="0">
                <a:latin typeface="Arial MT"/>
                <a:cs typeface="Arial MT"/>
              </a:rPr>
              <a:t> como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Cloudflare. </a:t>
            </a:r>
            <a:r>
              <a:rPr sz="1200" dirty="0">
                <a:latin typeface="Arial MT"/>
                <a:cs typeface="Arial MT"/>
              </a:rPr>
              <a:t>Es </a:t>
            </a:r>
            <a:r>
              <a:rPr sz="1200" spc="-5" dirty="0">
                <a:latin typeface="Arial MT"/>
                <a:cs typeface="Arial MT"/>
              </a:rPr>
              <a:t>importante tener </a:t>
            </a:r>
            <a:r>
              <a:rPr sz="1200" dirty="0">
                <a:latin typeface="Arial MT"/>
                <a:cs typeface="Arial MT"/>
              </a:rPr>
              <a:t>en </a:t>
            </a:r>
            <a:r>
              <a:rPr sz="1200" spc="-5" dirty="0">
                <a:latin typeface="Arial MT"/>
                <a:cs typeface="Arial MT"/>
              </a:rPr>
              <a:t>cuenta que </a:t>
            </a:r>
            <a:r>
              <a:rPr sz="1200" dirty="0">
                <a:latin typeface="Arial MT"/>
                <a:cs typeface="Arial MT"/>
              </a:rPr>
              <a:t>AT&amp;T </a:t>
            </a:r>
            <a:r>
              <a:rPr sz="1200" spc="-10" dirty="0">
                <a:latin typeface="Arial MT"/>
                <a:cs typeface="Arial MT"/>
              </a:rPr>
              <a:t>adquirió </a:t>
            </a:r>
            <a:r>
              <a:rPr sz="1200" dirty="0">
                <a:latin typeface="Arial MT"/>
                <a:cs typeface="Arial MT"/>
              </a:rPr>
              <a:t>OSSIM </a:t>
            </a:r>
            <a:r>
              <a:rPr sz="1200" spc="-10" dirty="0">
                <a:latin typeface="Arial MT"/>
                <a:cs typeface="Arial MT"/>
              </a:rPr>
              <a:t>en </a:t>
            </a:r>
            <a:r>
              <a:rPr sz="1200" spc="-5" dirty="0">
                <a:latin typeface="Arial MT"/>
                <a:cs typeface="Arial MT"/>
              </a:rPr>
              <a:t>2019 </a:t>
            </a:r>
            <a:r>
              <a:rPr sz="1200" dirty="0">
                <a:latin typeface="Arial MT"/>
                <a:cs typeface="Arial MT"/>
              </a:rPr>
              <a:t>y </a:t>
            </a:r>
            <a:r>
              <a:rPr sz="1200" spc="-10" dirty="0">
                <a:latin typeface="Arial MT"/>
                <a:cs typeface="Arial MT"/>
              </a:rPr>
              <a:t>lo 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ha </a:t>
            </a:r>
            <a:r>
              <a:rPr sz="1200" spc="-5" dirty="0">
                <a:latin typeface="Arial MT"/>
                <a:cs typeface="Arial MT"/>
              </a:rPr>
              <a:t>rebautizado como </a:t>
            </a:r>
            <a:r>
              <a:rPr sz="1200" dirty="0">
                <a:latin typeface="Arial MT"/>
                <a:cs typeface="Arial MT"/>
              </a:rPr>
              <a:t>AT&amp;T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Cybersecurity.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440561" y="8467724"/>
            <a:ext cx="1829435" cy="7620"/>
          </a:xfrm>
          <a:custGeom>
            <a:avLst/>
            <a:gdLst/>
            <a:ahLst/>
            <a:cxnLst/>
            <a:rect l="l" t="t" r="r" b="b"/>
            <a:pathLst>
              <a:path w="1829435" h="7620">
                <a:moveTo>
                  <a:pt x="1829435" y="0"/>
                </a:moveTo>
                <a:lnTo>
                  <a:pt x="0" y="0"/>
                </a:lnTo>
                <a:lnTo>
                  <a:pt x="0" y="7620"/>
                </a:lnTo>
                <a:lnTo>
                  <a:pt x="1829435" y="7620"/>
                </a:lnTo>
                <a:lnTo>
                  <a:pt x="182943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402333" y="8521445"/>
            <a:ext cx="5686425" cy="469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ts val="1180"/>
              </a:lnSpc>
              <a:spcBef>
                <a:spcPts val="100"/>
              </a:spcBef>
            </a:pPr>
            <a:r>
              <a:rPr sz="975" baseline="29914" dirty="0">
                <a:latin typeface="Arial MT"/>
                <a:cs typeface="Arial MT"/>
              </a:rPr>
              <a:t>25</a:t>
            </a:r>
            <a:r>
              <a:rPr sz="975" spc="142" baseline="29914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MEZMO.</a:t>
            </a:r>
            <a:r>
              <a:rPr sz="1000" spc="1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5</a:t>
            </a:r>
            <a:r>
              <a:rPr sz="1000" spc="1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Open</a:t>
            </a:r>
            <a:r>
              <a:rPr sz="1000" spc="1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Source</a:t>
            </a:r>
            <a:r>
              <a:rPr sz="1000" spc="1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SIEM</a:t>
            </a:r>
            <a:r>
              <a:rPr sz="1000" spc="1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Tools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|</a:t>
            </a:r>
            <a:r>
              <a:rPr sz="1000" spc="1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Mezmo.</a:t>
            </a:r>
            <a:r>
              <a:rPr sz="1000" spc="1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Telemetry</a:t>
            </a:r>
            <a:r>
              <a:rPr sz="1000" spc="1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Data</a:t>
            </a:r>
            <a:r>
              <a:rPr sz="1000" spc="1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Pipeline</a:t>
            </a:r>
            <a:r>
              <a:rPr sz="1000" spc="1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&amp;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Log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Analysis</a:t>
            </a:r>
            <a:r>
              <a:rPr sz="1000" spc="1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Solutions</a:t>
            </a:r>
            <a:endParaRPr sz="1000">
              <a:latin typeface="Arial MT"/>
              <a:cs typeface="Arial MT"/>
            </a:endParaRPr>
          </a:p>
          <a:p>
            <a:pPr marL="38100">
              <a:lnSpc>
                <a:spcPts val="1150"/>
              </a:lnSpc>
              <a:tabLst>
                <a:tab pos="215265" algn="l"/>
                <a:tab pos="778510" algn="l"/>
                <a:tab pos="1339215" algn="l"/>
                <a:tab pos="1788795" algn="l"/>
                <a:tab pos="2607945" algn="l"/>
                <a:tab pos="2851785" algn="l"/>
                <a:tab pos="3173730" algn="l"/>
                <a:tab pos="3663950" algn="l"/>
                <a:tab pos="4161154" algn="l"/>
                <a:tab pos="4897120" algn="l"/>
                <a:tab pos="5180965" algn="l"/>
              </a:tabLst>
            </a:pPr>
            <a:r>
              <a:rPr sz="1000" dirty="0">
                <a:latin typeface="Arial MT"/>
                <a:cs typeface="Arial MT"/>
              </a:rPr>
              <a:t>|	Mezmo	</a:t>
            </a:r>
            <a:r>
              <a:rPr sz="1000" spc="-5" dirty="0">
                <a:latin typeface="Arial MT"/>
                <a:cs typeface="Arial MT"/>
              </a:rPr>
              <a:t>[página	web].	[Consultado	el	</a:t>
            </a:r>
            <a:r>
              <a:rPr sz="1000" dirty="0">
                <a:latin typeface="Arial MT"/>
                <a:cs typeface="Arial MT"/>
              </a:rPr>
              <a:t>14,	</a:t>
            </a:r>
            <a:r>
              <a:rPr sz="1000" spc="-5" dirty="0">
                <a:latin typeface="Arial MT"/>
                <a:cs typeface="Arial MT"/>
              </a:rPr>
              <a:t>mayo,	2023].	Disponible	en	Internet:</a:t>
            </a:r>
            <a:endParaRPr sz="1000">
              <a:latin typeface="Arial MT"/>
              <a:cs typeface="Arial MT"/>
            </a:endParaRPr>
          </a:p>
          <a:p>
            <a:pPr marL="38100">
              <a:lnSpc>
                <a:spcPts val="1170"/>
              </a:lnSpc>
            </a:pPr>
            <a:r>
              <a:rPr sz="1000" spc="-5" dirty="0">
                <a:latin typeface="Arial MT"/>
                <a:cs typeface="Arial MT"/>
              </a:rPr>
              <a:t>&lt;HTTPS:/</a:t>
            </a:r>
            <a:r>
              <a:rPr sz="1000" spc="-5" dirty="0">
                <a:latin typeface="Arial MT"/>
                <a:cs typeface="Arial MT"/>
                <a:hlinkClick r:id="rId3"/>
              </a:rPr>
              <a:t>/www.m</a:t>
            </a:r>
            <a:r>
              <a:rPr sz="1000" spc="-5" dirty="0">
                <a:latin typeface="Arial MT"/>
                <a:cs typeface="Arial MT"/>
              </a:rPr>
              <a:t>e</a:t>
            </a:r>
            <a:r>
              <a:rPr sz="1000" spc="-5" dirty="0">
                <a:latin typeface="Arial MT"/>
                <a:cs typeface="Arial MT"/>
                <a:hlinkClick r:id="rId3"/>
              </a:rPr>
              <a:t>zmo.com/learn-observability/5-open-source-siem-solutions&gt;</a:t>
            </a:r>
            <a:r>
              <a:rPr sz="1000" spc="-5" dirty="0">
                <a:latin typeface="Arial MT"/>
                <a:cs typeface="Arial MT"/>
              </a:rPr>
              <a:t>.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5" dirty="0"/>
              <a:t>38</a:t>
            </a:fld>
            <a:endParaRPr spc="-5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03015" y="1059433"/>
            <a:ext cx="188785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latin typeface="Arial"/>
                <a:cs typeface="Arial"/>
              </a:rPr>
              <a:t>Ilustración 2.</a:t>
            </a:r>
            <a:r>
              <a:rPr sz="900" b="1" spc="-15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ALIENVAULT</a:t>
            </a:r>
            <a:r>
              <a:rPr sz="900" b="1" spc="10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OSSIM</a:t>
            </a:r>
            <a:endParaRPr sz="9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27733" y="5147309"/>
            <a:ext cx="5640070" cy="3653790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 marR="5080" algn="just">
              <a:lnSpc>
                <a:spcPts val="1160"/>
              </a:lnSpc>
              <a:spcBef>
                <a:spcPts val="170"/>
              </a:spcBef>
            </a:pPr>
            <a:r>
              <a:rPr sz="1000" dirty="0">
                <a:latin typeface="Arial MT"/>
                <a:cs typeface="Arial MT"/>
              </a:rPr>
              <a:t>Fuente: </a:t>
            </a:r>
            <a:r>
              <a:rPr sz="1000" spc="-5" dirty="0">
                <a:latin typeface="Arial MT"/>
                <a:cs typeface="Arial MT"/>
              </a:rPr>
              <a:t>Tomado de </a:t>
            </a:r>
            <a:r>
              <a:rPr sz="1000" dirty="0">
                <a:latin typeface="Arial MT"/>
                <a:cs typeface="Arial MT"/>
              </a:rPr>
              <a:t>Mezmo </a:t>
            </a:r>
            <a:r>
              <a:rPr sz="1000" spc="-5" dirty="0">
                <a:latin typeface="Arial MT"/>
                <a:cs typeface="Arial MT"/>
              </a:rPr>
              <a:t>en HTTPS:/</a:t>
            </a:r>
            <a:r>
              <a:rPr sz="1000" spc="-5" dirty="0">
                <a:latin typeface="Arial MT"/>
                <a:cs typeface="Arial MT"/>
                <a:hlinkClick r:id="rId2"/>
              </a:rPr>
              <a:t>/www.m</a:t>
            </a:r>
            <a:r>
              <a:rPr sz="1000" spc="-5" dirty="0">
                <a:latin typeface="Arial MT"/>
                <a:cs typeface="Arial MT"/>
              </a:rPr>
              <a:t>e</a:t>
            </a:r>
            <a:r>
              <a:rPr sz="1000" spc="-5" dirty="0">
                <a:latin typeface="Arial MT"/>
                <a:cs typeface="Arial MT"/>
                <a:hlinkClick r:id="rId2"/>
              </a:rPr>
              <a:t>zmo.com/learn-observability/5-open-source-siem- </a:t>
            </a:r>
            <a:r>
              <a:rPr sz="1000" dirty="0">
                <a:latin typeface="Arial MT"/>
                <a:cs typeface="Arial MT"/>
              </a:rPr>
              <a:t> solutions</a:t>
            </a:r>
            <a:endParaRPr sz="10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1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2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200" b="1" spc="-5" dirty="0">
                <a:latin typeface="Arial"/>
                <a:cs typeface="Arial"/>
              </a:rPr>
              <a:t>7.1.1</a:t>
            </a:r>
            <a:r>
              <a:rPr sz="1200" b="1" spc="53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Características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3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>
              <a:latin typeface="Arial"/>
              <a:cs typeface="Arial"/>
            </a:endParaRPr>
          </a:p>
          <a:p>
            <a:pPr marL="12700" marR="6350" algn="just">
              <a:lnSpc>
                <a:spcPct val="95900"/>
              </a:lnSpc>
            </a:pPr>
            <a:r>
              <a:rPr sz="1200" spc="-5" dirty="0">
                <a:latin typeface="Arial MT"/>
                <a:cs typeface="Arial MT"/>
              </a:rPr>
              <a:t>Integración</a:t>
            </a:r>
            <a:r>
              <a:rPr sz="1200" dirty="0">
                <a:latin typeface="Arial MT"/>
                <a:cs typeface="Arial MT"/>
              </a:rPr>
              <a:t> de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herramientas:</a:t>
            </a:r>
            <a:r>
              <a:rPr sz="1200" dirty="0">
                <a:latin typeface="Arial MT"/>
                <a:cs typeface="Arial MT"/>
              </a:rPr>
              <a:t> OSSIM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tiene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la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capacidad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</a:t>
            </a:r>
            <a:r>
              <a:rPr sz="1200" spc="-5" dirty="0">
                <a:latin typeface="Arial MT"/>
                <a:cs typeface="Arial MT"/>
              </a:rPr>
              <a:t> integrar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varias </a:t>
            </a:r>
            <a:r>
              <a:rPr sz="1200" spc="-5" dirty="0">
                <a:latin typeface="Arial MT"/>
                <a:cs typeface="Arial MT"/>
              </a:rPr>
              <a:t> herramientas</a:t>
            </a:r>
            <a:r>
              <a:rPr sz="1200" spc="-5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</a:t>
            </a:r>
            <a:r>
              <a:rPr sz="1200" spc="-6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seguridad,</a:t>
            </a:r>
            <a:r>
              <a:rPr sz="1200" spc="-4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lo</a:t>
            </a:r>
            <a:r>
              <a:rPr sz="1200" spc="-6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que</a:t>
            </a:r>
            <a:r>
              <a:rPr sz="1200" spc="-5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permite</a:t>
            </a:r>
            <a:r>
              <a:rPr sz="1200" spc="-6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</a:t>
            </a:r>
            <a:r>
              <a:rPr sz="1200" spc="-6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los</a:t>
            </a:r>
            <a:r>
              <a:rPr sz="1200" spc="-5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usuarios</a:t>
            </a:r>
            <a:r>
              <a:rPr sz="1200" spc="-5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obtener</a:t>
            </a:r>
            <a:r>
              <a:rPr sz="1200" spc="-4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una</a:t>
            </a:r>
            <a:r>
              <a:rPr sz="1200" spc="-6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vista</a:t>
            </a:r>
            <a:r>
              <a:rPr sz="1200" spc="-6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completa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 la </a:t>
            </a:r>
            <a:r>
              <a:rPr sz="1200" spc="-5" dirty="0">
                <a:latin typeface="Arial MT"/>
                <a:cs typeface="Arial MT"/>
              </a:rPr>
              <a:t>seguridad </a:t>
            </a:r>
            <a:r>
              <a:rPr sz="1200" spc="-10" dirty="0">
                <a:latin typeface="Arial MT"/>
                <a:cs typeface="Arial MT"/>
              </a:rPr>
              <a:t>de la </a:t>
            </a:r>
            <a:r>
              <a:rPr sz="1200" dirty="0">
                <a:latin typeface="Arial MT"/>
                <a:cs typeface="Arial MT"/>
              </a:rPr>
              <a:t>red y </a:t>
            </a:r>
            <a:r>
              <a:rPr sz="1200" spc="-10" dirty="0">
                <a:latin typeface="Arial MT"/>
                <a:cs typeface="Arial MT"/>
              </a:rPr>
              <a:t>la </a:t>
            </a:r>
            <a:r>
              <a:rPr sz="1200" spc="-5" dirty="0">
                <a:latin typeface="Arial MT"/>
                <a:cs typeface="Arial MT"/>
              </a:rPr>
              <a:t>detección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intrusiones. Por </a:t>
            </a:r>
            <a:r>
              <a:rPr sz="1200" spc="-10" dirty="0">
                <a:latin typeface="Arial MT"/>
                <a:cs typeface="Arial MT"/>
              </a:rPr>
              <a:t>ejemplo, </a:t>
            </a:r>
            <a:r>
              <a:rPr sz="1200" dirty="0">
                <a:latin typeface="Arial MT"/>
                <a:cs typeface="Arial MT"/>
              </a:rPr>
              <a:t>Snort </a:t>
            </a:r>
            <a:r>
              <a:rPr sz="1200" spc="-10" dirty="0">
                <a:latin typeface="Arial MT"/>
                <a:cs typeface="Arial MT"/>
              </a:rPr>
              <a:t>es una </a:t>
            </a:r>
            <a:r>
              <a:rPr sz="1200" spc="-5" dirty="0">
                <a:latin typeface="Arial MT"/>
                <a:cs typeface="Arial MT"/>
              </a:rPr>
              <a:t> herramienta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detección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intrusiones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código abierto </a:t>
            </a:r>
            <a:r>
              <a:rPr sz="1200" spc="-10" dirty="0">
                <a:latin typeface="Arial MT"/>
                <a:cs typeface="Arial MT"/>
              </a:rPr>
              <a:t>que </a:t>
            </a:r>
            <a:r>
              <a:rPr sz="1200" spc="-5" dirty="0">
                <a:latin typeface="Arial MT"/>
                <a:cs typeface="Arial MT"/>
              </a:rPr>
              <a:t>utiliza reglas </a:t>
            </a:r>
            <a:r>
              <a:rPr sz="1200" spc="-10" dirty="0">
                <a:latin typeface="Arial MT"/>
                <a:cs typeface="Arial MT"/>
              </a:rPr>
              <a:t>para 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identificar</a:t>
            </a:r>
            <a:r>
              <a:rPr sz="1200" spc="-5" dirty="0">
                <a:latin typeface="Arial MT"/>
                <a:cs typeface="Arial MT"/>
              </a:rPr>
              <a:t> actividades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sospechosas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en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la</a:t>
            </a:r>
            <a:r>
              <a:rPr sz="1200" spc="-5" dirty="0">
                <a:latin typeface="Arial MT"/>
                <a:cs typeface="Arial MT"/>
              </a:rPr>
              <a:t> red,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mientras</a:t>
            </a:r>
            <a:r>
              <a:rPr sz="1200" spc="-5" dirty="0">
                <a:latin typeface="Arial MT"/>
                <a:cs typeface="Arial MT"/>
              </a:rPr>
              <a:t> que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Nagios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es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una </a:t>
            </a:r>
            <a:r>
              <a:rPr sz="1200" spc="-5" dirty="0">
                <a:latin typeface="Arial MT"/>
                <a:cs typeface="Arial MT"/>
              </a:rPr>
              <a:t> herramienta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monitoreo </a:t>
            </a:r>
            <a:r>
              <a:rPr sz="120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red que alerta a los usuarios cuando se detectan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problemas </a:t>
            </a:r>
            <a:r>
              <a:rPr sz="120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conectividad. </a:t>
            </a:r>
            <a:r>
              <a:rPr sz="1200" dirty="0">
                <a:latin typeface="Arial MT"/>
                <a:cs typeface="Arial MT"/>
              </a:rPr>
              <a:t>OSSEC </a:t>
            </a:r>
            <a:r>
              <a:rPr sz="1200" spc="-10" dirty="0">
                <a:latin typeface="Arial MT"/>
                <a:cs typeface="Arial MT"/>
              </a:rPr>
              <a:t>es una </a:t>
            </a:r>
            <a:r>
              <a:rPr sz="1200" spc="-5" dirty="0">
                <a:latin typeface="Arial MT"/>
                <a:cs typeface="Arial MT"/>
              </a:rPr>
              <a:t>herramienta </a:t>
            </a:r>
            <a:r>
              <a:rPr sz="120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detección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intrusos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que</a:t>
            </a:r>
            <a:r>
              <a:rPr sz="1200" spc="-5" dirty="0">
                <a:latin typeface="Arial MT"/>
                <a:cs typeface="Arial MT"/>
              </a:rPr>
              <a:t> monitorea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los</a:t>
            </a:r>
            <a:r>
              <a:rPr sz="1200" spc="-5" dirty="0">
                <a:latin typeface="Arial MT"/>
                <a:cs typeface="Arial MT"/>
              </a:rPr>
              <a:t> archivos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del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sistema</a:t>
            </a:r>
            <a:r>
              <a:rPr sz="1200" dirty="0">
                <a:latin typeface="Arial MT"/>
                <a:cs typeface="Arial MT"/>
              </a:rPr>
              <a:t> y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los</a:t>
            </a:r>
            <a:r>
              <a:rPr sz="1200" spc="-5" dirty="0">
                <a:latin typeface="Arial MT"/>
                <a:cs typeface="Arial MT"/>
              </a:rPr>
              <a:t> registros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en</a:t>
            </a:r>
            <a:r>
              <a:rPr sz="1200" spc="-5" dirty="0">
                <a:latin typeface="Arial MT"/>
                <a:cs typeface="Arial MT"/>
              </a:rPr>
              <a:t> busca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</a:t>
            </a:r>
            <a:r>
              <a:rPr sz="1200" spc="-5" dirty="0">
                <a:latin typeface="Arial MT"/>
                <a:cs typeface="Arial MT"/>
              </a:rPr>
              <a:t> actividad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sospechosa,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mientras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que</a:t>
            </a:r>
            <a:r>
              <a:rPr sz="1200" dirty="0">
                <a:latin typeface="Arial MT"/>
                <a:cs typeface="Arial MT"/>
              </a:rPr>
              <a:t> OpenVAS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es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una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herramienta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</a:t>
            </a:r>
            <a:r>
              <a:rPr sz="1200" spc="-5" dirty="0">
                <a:latin typeface="Arial MT"/>
                <a:cs typeface="Arial MT"/>
              </a:rPr>
              <a:t> escaneo</a:t>
            </a:r>
            <a:r>
              <a:rPr sz="1200" dirty="0">
                <a:latin typeface="Arial MT"/>
                <a:cs typeface="Arial MT"/>
              </a:rPr>
              <a:t> de 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vulnerabilidades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que </a:t>
            </a:r>
            <a:r>
              <a:rPr sz="1200" spc="-5" dirty="0">
                <a:latin typeface="Arial MT"/>
                <a:cs typeface="Arial MT"/>
              </a:rPr>
              <a:t>busca vulnerabilidades</a:t>
            </a:r>
            <a:r>
              <a:rPr sz="1200" spc="2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en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la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red.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200">
              <a:latin typeface="Arial MT"/>
              <a:cs typeface="Arial MT"/>
            </a:endParaRPr>
          </a:p>
          <a:p>
            <a:pPr marL="12700" marR="9525" algn="just">
              <a:lnSpc>
                <a:spcPct val="95900"/>
              </a:lnSpc>
            </a:pPr>
            <a:r>
              <a:rPr sz="1200" spc="-5" dirty="0">
                <a:latin typeface="Arial MT"/>
                <a:cs typeface="Arial MT"/>
              </a:rPr>
              <a:t>Recopilación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datos: </a:t>
            </a:r>
            <a:r>
              <a:rPr sz="1200" dirty="0">
                <a:latin typeface="Arial MT"/>
                <a:cs typeface="Arial MT"/>
              </a:rPr>
              <a:t>OSSIM </a:t>
            </a:r>
            <a:r>
              <a:rPr sz="1200" spc="-5" dirty="0">
                <a:latin typeface="Arial MT"/>
                <a:cs typeface="Arial MT"/>
              </a:rPr>
              <a:t>recopila </a:t>
            </a:r>
            <a:r>
              <a:rPr sz="1200" dirty="0">
                <a:latin typeface="Arial MT"/>
                <a:cs typeface="Arial MT"/>
              </a:rPr>
              <a:t>y </a:t>
            </a:r>
            <a:r>
              <a:rPr sz="1200" spc="-10" dirty="0">
                <a:latin typeface="Arial MT"/>
                <a:cs typeface="Arial MT"/>
              </a:rPr>
              <a:t>analiza datos </a:t>
            </a:r>
            <a:r>
              <a:rPr sz="120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seguridad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diferentes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fuentes,</a:t>
            </a:r>
            <a:r>
              <a:rPr sz="1200" spc="9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lo</a:t>
            </a:r>
            <a:r>
              <a:rPr sz="1200" spc="7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que</a:t>
            </a:r>
            <a:r>
              <a:rPr sz="1200" spc="9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permite</a:t>
            </a:r>
            <a:r>
              <a:rPr sz="1200" spc="9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</a:t>
            </a:r>
            <a:r>
              <a:rPr sz="1200" spc="8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los</a:t>
            </a:r>
            <a:r>
              <a:rPr sz="1200" spc="10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usuarios</a:t>
            </a:r>
            <a:r>
              <a:rPr sz="1200" spc="1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detectar</a:t>
            </a:r>
            <a:r>
              <a:rPr sz="1200" spc="8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amenazas</a:t>
            </a:r>
            <a:r>
              <a:rPr sz="1200" spc="9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y</a:t>
            </a:r>
            <a:r>
              <a:rPr sz="1200" spc="8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anomalías.</a:t>
            </a:r>
            <a:r>
              <a:rPr sz="1200" spc="9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Los</a:t>
            </a:r>
            <a:r>
              <a:rPr sz="1200" spc="1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datos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se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recopilan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</a:t>
            </a:r>
            <a:r>
              <a:rPr sz="1200" spc="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diferentes</a:t>
            </a:r>
            <a:r>
              <a:rPr sz="1200" spc="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fuentes,</a:t>
            </a:r>
            <a:r>
              <a:rPr sz="1200" spc="4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incluyendo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registros</a:t>
            </a:r>
            <a:r>
              <a:rPr sz="1200" spc="2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</a:t>
            </a:r>
            <a:r>
              <a:rPr sz="1200" spc="3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eventos,</a:t>
            </a:r>
            <a:r>
              <a:rPr sz="1200" spc="2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alertas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y</a:t>
            </a:r>
            <a:endParaRPr sz="1200">
              <a:latin typeface="Arial MT"/>
              <a:cs typeface="Arial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56731" y="1355120"/>
            <a:ext cx="5209531" cy="3787714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5" dirty="0"/>
              <a:t>39</a:t>
            </a:fld>
            <a:endParaRPr spc="-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5" dirty="0"/>
              <a:t>4</a:t>
            </a:fld>
            <a:endParaRPr spc="-5" dirty="0"/>
          </a:p>
        </p:txBody>
      </p:sp>
      <p:sp>
        <p:nvSpPr>
          <p:cNvPr id="2" name="object 2"/>
          <p:cNvSpPr txBox="1"/>
          <p:nvPr/>
        </p:nvSpPr>
        <p:spPr>
          <a:xfrm>
            <a:off x="3488435" y="1056893"/>
            <a:ext cx="15157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 MT"/>
                <a:cs typeface="Arial MT"/>
              </a:rPr>
              <a:t>AGRADECIMIENTOS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27733" y="1737741"/>
            <a:ext cx="5638800" cy="2660015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6985" algn="just">
              <a:lnSpc>
                <a:spcPts val="1380"/>
              </a:lnSpc>
              <a:spcBef>
                <a:spcPts val="195"/>
              </a:spcBef>
            </a:pPr>
            <a:r>
              <a:rPr sz="1200" spc="-10" dirty="0">
                <a:latin typeface="Arial MT"/>
                <a:cs typeface="Arial MT"/>
              </a:rPr>
              <a:t>Quiero</a:t>
            </a:r>
            <a:r>
              <a:rPr sz="1200" spc="-6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expresar</a:t>
            </a:r>
            <a:r>
              <a:rPr sz="1200" spc="-5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mi</a:t>
            </a:r>
            <a:r>
              <a:rPr sz="1200" spc="-5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agradecimiento</a:t>
            </a:r>
            <a:r>
              <a:rPr sz="1200" spc="-6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</a:t>
            </a:r>
            <a:r>
              <a:rPr sz="1200" spc="-5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varias</a:t>
            </a:r>
            <a:r>
              <a:rPr sz="1200" spc="-5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personas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y</a:t>
            </a:r>
            <a:r>
              <a:rPr sz="1200" spc="-4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</a:t>
            </a:r>
            <a:r>
              <a:rPr sz="1200" spc="-6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la</a:t>
            </a:r>
            <a:r>
              <a:rPr sz="1200" spc="-5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institución</a:t>
            </a:r>
            <a:r>
              <a:rPr sz="1200" spc="-6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ya</a:t>
            </a:r>
            <a:r>
              <a:rPr sz="1200" spc="-4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que</a:t>
            </a:r>
            <a:r>
              <a:rPr sz="1200" spc="-6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fueron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fundamentales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en el</a:t>
            </a:r>
            <a:r>
              <a:rPr sz="1200" spc="-5" dirty="0">
                <a:latin typeface="Arial MT"/>
                <a:cs typeface="Arial MT"/>
              </a:rPr>
              <a:t> éxito </a:t>
            </a:r>
            <a:r>
              <a:rPr sz="1200" spc="-10" dirty="0">
                <a:latin typeface="Arial MT"/>
                <a:cs typeface="Arial MT"/>
              </a:rPr>
              <a:t>de</a:t>
            </a:r>
            <a:r>
              <a:rPr sz="1200" spc="-5" dirty="0">
                <a:latin typeface="Arial MT"/>
                <a:cs typeface="Arial MT"/>
              </a:rPr>
              <a:t> este logro.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200">
              <a:latin typeface="Arial MT"/>
              <a:cs typeface="Arial MT"/>
            </a:endParaRPr>
          </a:p>
          <a:p>
            <a:pPr marL="12700" marR="5080" algn="just">
              <a:lnSpc>
                <a:spcPts val="1380"/>
              </a:lnSpc>
            </a:pPr>
            <a:r>
              <a:rPr sz="1200" spc="-5" dirty="0">
                <a:latin typeface="Arial MT"/>
                <a:cs typeface="Arial MT"/>
              </a:rPr>
              <a:t>En primer lugar, quiero agradecer a </a:t>
            </a:r>
            <a:r>
              <a:rPr sz="1200" dirty="0">
                <a:latin typeface="Arial MT"/>
                <a:cs typeface="Arial MT"/>
              </a:rPr>
              <a:t>la </a:t>
            </a:r>
            <a:r>
              <a:rPr sz="1200" spc="-5" dirty="0">
                <a:latin typeface="Arial MT"/>
                <a:cs typeface="Arial MT"/>
              </a:rPr>
              <a:t>empresa RMB Tecnología </a:t>
            </a:r>
            <a:r>
              <a:rPr sz="1200" spc="-10" dirty="0">
                <a:latin typeface="Arial MT"/>
                <a:cs typeface="Arial MT"/>
              </a:rPr>
              <a:t>por </a:t>
            </a:r>
            <a:r>
              <a:rPr sz="1200" spc="-5" dirty="0">
                <a:latin typeface="Arial MT"/>
                <a:cs typeface="Arial MT"/>
              </a:rPr>
              <a:t>permitirme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realizar mi proyecto </a:t>
            </a:r>
            <a:r>
              <a:rPr sz="1200" spc="-10" dirty="0">
                <a:latin typeface="Arial MT"/>
                <a:cs typeface="Arial MT"/>
              </a:rPr>
              <a:t>en </a:t>
            </a:r>
            <a:r>
              <a:rPr sz="1200" spc="-5" dirty="0">
                <a:latin typeface="Arial MT"/>
                <a:cs typeface="Arial MT"/>
              </a:rPr>
              <a:t>su empresa </a:t>
            </a:r>
            <a:r>
              <a:rPr sz="1200" dirty="0">
                <a:latin typeface="Arial MT"/>
                <a:cs typeface="Arial MT"/>
              </a:rPr>
              <a:t>y </a:t>
            </a:r>
            <a:r>
              <a:rPr sz="1200" spc="-10" dirty="0">
                <a:latin typeface="Arial MT"/>
                <a:cs typeface="Arial MT"/>
              </a:rPr>
              <a:t>por </a:t>
            </a:r>
            <a:r>
              <a:rPr sz="1200" spc="-5" dirty="0">
                <a:latin typeface="Arial MT"/>
                <a:cs typeface="Arial MT"/>
              </a:rPr>
              <a:t>su colaboración </a:t>
            </a:r>
            <a:r>
              <a:rPr sz="1200" dirty="0">
                <a:latin typeface="Arial MT"/>
                <a:cs typeface="Arial MT"/>
              </a:rPr>
              <a:t>y </a:t>
            </a:r>
            <a:r>
              <a:rPr sz="1200" spc="-5" dirty="0">
                <a:latin typeface="Arial MT"/>
                <a:cs typeface="Arial MT"/>
              </a:rPr>
              <a:t>disposición </a:t>
            </a:r>
            <a:r>
              <a:rPr sz="1200" spc="-10" dirty="0">
                <a:latin typeface="Arial MT"/>
                <a:cs typeface="Arial MT"/>
              </a:rPr>
              <a:t>en </a:t>
            </a:r>
            <a:r>
              <a:rPr sz="1200" spc="-5" dirty="0">
                <a:latin typeface="Arial MT"/>
                <a:cs typeface="Arial MT"/>
              </a:rPr>
              <a:t>todo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momento. También quiero agradecer a Rafael Monterroza </a:t>
            </a:r>
            <a:r>
              <a:rPr sz="1200" spc="-10" dirty="0">
                <a:latin typeface="Arial MT"/>
                <a:cs typeface="Arial MT"/>
              </a:rPr>
              <a:t>por </a:t>
            </a:r>
            <a:r>
              <a:rPr sz="1200" spc="5" dirty="0">
                <a:latin typeface="Arial MT"/>
                <a:cs typeface="Arial MT"/>
              </a:rPr>
              <a:t>su </a:t>
            </a:r>
            <a:r>
              <a:rPr sz="1200" spc="-5" dirty="0">
                <a:latin typeface="Arial MT"/>
                <a:cs typeface="Arial MT"/>
              </a:rPr>
              <a:t>asesoría </a:t>
            </a:r>
            <a:r>
              <a:rPr sz="1200" dirty="0">
                <a:latin typeface="Arial MT"/>
                <a:cs typeface="Arial MT"/>
              </a:rPr>
              <a:t>y </a:t>
            </a:r>
            <a:r>
              <a:rPr sz="1200" spc="-5" dirty="0">
                <a:latin typeface="Arial MT"/>
                <a:cs typeface="Arial MT"/>
              </a:rPr>
              <a:t>apoyo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constante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durante todo </a:t>
            </a:r>
            <a:r>
              <a:rPr sz="1200" spc="-10" dirty="0">
                <a:latin typeface="Arial MT"/>
                <a:cs typeface="Arial MT"/>
              </a:rPr>
              <a:t>el</a:t>
            </a:r>
            <a:r>
              <a:rPr sz="1200" spc="-5" dirty="0">
                <a:latin typeface="Arial MT"/>
                <a:cs typeface="Arial MT"/>
              </a:rPr>
              <a:t> proceso.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200">
              <a:latin typeface="Arial MT"/>
              <a:cs typeface="Arial MT"/>
            </a:endParaRPr>
          </a:p>
          <a:p>
            <a:pPr marL="12700" marR="8255" algn="just">
              <a:lnSpc>
                <a:spcPts val="1380"/>
              </a:lnSpc>
            </a:pPr>
            <a:r>
              <a:rPr sz="1200" spc="-10" dirty="0">
                <a:latin typeface="Arial MT"/>
                <a:cs typeface="Arial MT"/>
              </a:rPr>
              <a:t>No</a:t>
            </a:r>
            <a:r>
              <a:rPr sz="1200" spc="-6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puedo</a:t>
            </a:r>
            <a:r>
              <a:rPr sz="1200" spc="-6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dejar</a:t>
            </a:r>
            <a:r>
              <a:rPr sz="1200" spc="-5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de</a:t>
            </a:r>
            <a:r>
              <a:rPr sz="1200" spc="-6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mencionar</a:t>
            </a:r>
            <a:r>
              <a:rPr sz="1200" spc="-5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el</a:t>
            </a:r>
            <a:r>
              <a:rPr sz="1200" spc="-5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apoyo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invaluable</a:t>
            </a:r>
            <a:r>
              <a:rPr sz="1200" spc="-6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las</a:t>
            </a:r>
            <a:r>
              <a:rPr sz="1200" spc="-5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directivas</a:t>
            </a:r>
            <a:r>
              <a:rPr sz="1200" spc="-5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</a:t>
            </a:r>
            <a:r>
              <a:rPr sz="1200" spc="-6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la</a:t>
            </a:r>
            <a:r>
              <a:rPr sz="1200" spc="-6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Universidad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Nacional </a:t>
            </a:r>
            <a:r>
              <a:rPr sz="1200" spc="-5" dirty="0">
                <a:latin typeface="Arial MT"/>
                <a:cs typeface="Arial MT"/>
              </a:rPr>
              <a:t>Abierta </a:t>
            </a:r>
            <a:r>
              <a:rPr sz="1200" dirty="0">
                <a:latin typeface="Arial MT"/>
                <a:cs typeface="Arial MT"/>
              </a:rPr>
              <a:t>y </a:t>
            </a:r>
            <a:r>
              <a:rPr sz="1200" spc="-5" dirty="0">
                <a:latin typeface="Arial MT"/>
                <a:cs typeface="Arial MT"/>
              </a:rPr>
              <a:t>a Distancia </a:t>
            </a:r>
            <a:r>
              <a:rPr sz="1200" spc="-10" dirty="0">
                <a:latin typeface="Arial MT"/>
                <a:cs typeface="Arial MT"/>
              </a:rPr>
              <a:t>UNAD, quienes </a:t>
            </a:r>
            <a:r>
              <a:rPr sz="1200" spc="-5" dirty="0">
                <a:latin typeface="Arial MT"/>
                <a:cs typeface="Arial MT"/>
              </a:rPr>
              <a:t>brindaron </a:t>
            </a:r>
            <a:r>
              <a:rPr sz="1200" spc="-10" dirty="0">
                <a:latin typeface="Arial MT"/>
                <a:cs typeface="Arial MT"/>
              </a:rPr>
              <a:t>la </a:t>
            </a:r>
            <a:r>
              <a:rPr sz="1200" spc="-5" dirty="0">
                <a:latin typeface="Arial MT"/>
                <a:cs typeface="Arial MT"/>
              </a:rPr>
              <a:t>oportunidad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estudiar </a:t>
            </a:r>
            <a:r>
              <a:rPr sz="1200" dirty="0">
                <a:latin typeface="Arial MT"/>
                <a:cs typeface="Arial MT"/>
              </a:rPr>
              <a:t> y </a:t>
            </a:r>
            <a:r>
              <a:rPr sz="1200" spc="-10" dirty="0">
                <a:latin typeface="Arial MT"/>
                <a:cs typeface="Arial MT"/>
              </a:rPr>
              <a:t>trabajar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al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mismo</a:t>
            </a:r>
            <a:r>
              <a:rPr sz="1200" spc="-5" dirty="0">
                <a:latin typeface="Arial MT"/>
                <a:cs typeface="Arial MT"/>
              </a:rPr>
              <a:t> tiempo.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50">
              <a:latin typeface="Arial MT"/>
              <a:cs typeface="Arial MT"/>
            </a:endParaRPr>
          </a:p>
          <a:p>
            <a:pPr marL="12700" marR="7620" algn="just">
              <a:lnSpc>
                <a:spcPct val="95100"/>
              </a:lnSpc>
            </a:pPr>
            <a:r>
              <a:rPr sz="1200" spc="-5" dirty="0">
                <a:latin typeface="Arial MT"/>
                <a:cs typeface="Arial MT"/>
              </a:rPr>
              <a:t>Finalmente, agradezco a </a:t>
            </a:r>
            <a:r>
              <a:rPr sz="1200" spc="-10" dirty="0">
                <a:latin typeface="Arial MT"/>
                <a:cs typeface="Arial MT"/>
              </a:rPr>
              <a:t>todos los </a:t>
            </a:r>
            <a:r>
              <a:rPr sz="1200" spc="-5" dirty="0">
                <a:latin typeface="Arial MT"/>
                <a:cs typeface="Arial MT"/>
              </a:rPr>
              <a:t>tutores </a:t>
            </a:r>
            <a:r>
              <a:rPr sz="1200" dirty="0">
                <a:latin typeface="Arial MT"/>
                <a:cs typeface="Arial MT"/>
              </a:rPr>
              <a:t>y </a:t>
            </a:r>
            <a:r>
              <a:rPr sz="1200" spc="-5" dirty="0">
                <a:latin typeface="Arial MT"/>
                <a:cs typeface="Arial MT"/>
              </a:rPr>
              <a:t>asesores que me acompañaron </a:t>
            </a:r>
            <a:r>
              <a:rPr sz="1200" spc="-10" dirty="0">
                <a:latin typeface="Arial MT"/>
                <a:cs typeface="Arial MT"/>
              </a:rPr>
              <a:t>en </a:t>
            </a:r>
            <a:r>
              <a:rPr sz="1200" dirty="0">
                <a:latin typeface="Arial MT"/>
                <a:cs typeface="Arial MT"/>
              </a:rPr>
              <a:t>el 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proceso, </a:t>
            </a:r>
            <a:r>
              <a:rPr sz="1200" spc="-5" dirty="0">
                <a:latin typeface="Arial MT"/>
                <a:cs typeface="Arial MT"/>
              </a:rPr>
              <a:t>ya que, sin su </a:t>
            </a:r>
            <a:r>
              <a:rPr sz="1200" spc="-10" dirty="0">
                <a:latin typeface="Arial MT"/>
                <a:cs typeface="Arial MT"/>
              </a:rPr>
              <a:t>apoyo, </a:t>
            </a:r>
            <a:r>
              <a:rPr sz="1200" spc="-5" dirty="0">
                <a:latin typeface="Arial MT"/>
                <a:cs typeface="Arial MT"/>
              </a:rPr>
              <a:t>colaboración </a:t>
            </a:r>
            <a:r>
              <a:rPr sz="1200" dirty="0">
                <a:latin typeface="Arial MT"/>
                <a:cs typeface="Arial MT"/>
              </a:rPr>
              <a:t>y </a:t>
            </a:r>
            <a:r>
              <a:rPr sz="1200" spc="-5" dirty="0">
                <a:latin typeface="Arial MT"/>
                <a:cs typeface="Arial MT"/>
              </a:rPr>
              <a:t>paciencia, este logro </a:t>
            </a:r>
            <a:r>
              <a:rPr sz="1200" spc="-10" dirty="0">
                <a:latin typeface="Arial MT"/>
                <a:cs typeface="Arial MT"/>
              </a:rPr>
              <a:t>no </a:t>
            </a:r>
            <a:r>
              <a:rPr sz="1200" spc="-5" dirty="0">
                <a:latin typeface="Arial MT"/>
                <a:cs typeface="Arial MT"/>
              </a:rPr>
              <a:t>hubiera </a:t>
            </a:r>
            <a:r>
              <a:rPr sz="1200" spc="-10" dirty="0">
                <a:latin typeface="Arial MT"/>
                <a:cs typeface="Arial MT"/>
              </a:rPr>
              <a:t>sido 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posible.</a:t>
            </a:r>
            <a:endParaRPr sz="1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5" dirty="0"/>
              <a:t>40</a:t>
            </a:fld>
            <a:endParaRPr spc="-5" dirty="0"/>
          </a:p>
        </p:txBody>
      </p:sp>
      <p:sp>
        <p:nvSpPr>
          <p:cNvPr id="2" name="object 2"/>
          <p:cNvSpPr txBox="1"/>
          <p:nvPr/>
        </p:nvSpPr>
        <p:spPr>
          <a:xfrm>
            <a:off x="1427733" y="1056893"/>
            <a:ext cx="5638800" cy="7571105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10160" algn="just">
              <a:lnSpc>
                <a:spcPts val="1380"/>
              </a:lnSpc>
              <a:spcBef>
                <a:spcPts val="195"/>
              </a:spcBef>
            </a:pPr>
            <a:r>
              <a:rPr sz="1200" spc="-5" dirty="0">
                <a:latin typeface="Arial MT"/>
                <a:cs typeface="Arial MT"/>
              </a:rPr>
              <a:t>actividades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red. </a:t>
            </a:r>
            <a:r>
              <a:rPr sz="1200" dirty="0">
                <a:latin typeface="Arial MT"/>
                <a:cs typeface="Arial MT"/>
              </a:rPr>
              <a:t>Esto </a:t>
            </a:r>
            <a:r>
              <a:rPr sz="1200" spc="-10" dirty="0">
                <a:latin typeface="Arial MT"/>
                <a:cs typeface="Arial MT"/>
              </a:rPr>
              <a:t>ayuda </a:t>
            </a:r>
            <a:r>
              <a:rPr sz="1200" spc="-5" dirty="0">
                <a:latin typeface="Arial MT"/>
                <a:cs typeface="Arial MT"/>
              </a:rPr>
              <a:t>a </a:t>
            </a:r>
            <a:r>
              <a:rPr sz="1200" spc="-10" dirty="0">
                <a:latin typeface="Arial MT"/>
                <a:cs typeface="Arial MT"/>
              </a:rPr>
              <a:t>los</a:t>
            </a:r>
            <a:r>
              <a:rPr sz="1200" spc="3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usuarios a </a:t>
            </a:r>
            <a:r>
              <a:rPr sz="1200" spc="-10" dirty="0">
                <a:latin typeface="Arial MT"/>
                <a:cs typeface="Arial MT"/>
              </a:rPr>
              <a:t>tener una </a:t>
            </a:r>
            <a:r>
              <a:rPr sz="1200" spc="-5" dirty="0">
                <a:latin typeface="Arial MT"/>
                <a:cs typeface="Arial MT"/>
              </a:rPr>
              <a:t>visión más completa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la</a:t>
            </a:r>
            <a:r>
              <a:rPr sz="1200" spc="-5" dirty="0">
                <a:latin typeface="Arial MT"/>
                <a:cs typeface="Arial MT"/>
              </a:rPr>
              <a:t> seguridad </a:t>
            </a:r>
            <a:r>
              <a:rPr sz="1200" spc="-10" dirty="0">
                <a:latin typeface="Arial MT"/>
                <a:cs typeface="Arial MT"/>
              </a:rPr>
              <a:t>de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la</a:t>
            </a:r>
            <a:r>
              <a:rPr sz="1200" spc="-5" dirty="0">
                <a:latin typeface="Arial MT"/>
                <a:cs typeface="Arial MT"/>
              </a:rPr>
              <a:t> red </a:t>
            </a:r>
            <a:r>
              <a:rPr sz="1200" dirty="0">
                <a:latin typeface="Arial MT"/>
                <a:cs typeface="Arial MT"/>
              </a:rPr>
              <a:t>y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 detectar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actividades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sospechosas.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150">
              <a:latin typeface="Arial MT"/>
              <a:cs typeface="Arial MT"/>
            </a:endParaRPr>
          </a:p>
          <a:p>
            <a:pPr marL="12700" marR="7620" algn="just">
              <a:lnSpc>
                <a:spcPct val="95900"/>
              </a:lnSpc>
            </a:pPr>
            <a:r>
              <a:rPr sz="1200" spc="-5" dirty="0">
                <a:latin typeface="Arial MT"/>
                <a:cs typeface="Arial MT"/>
              </a:rPr>
              <a:t>Correlación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eventos: </a:t>
            </a:r>
            <a:r>
              <a:rPr sz="1200" dirty="0">
                <a:latin typeface="Arial MT"/>
                <a:cs typeface="Arial MT"/>
              </a:rPr>
              <a:t>OSSIM </a:t>
            </a:r>
            <a:r>
              <a:rPr sz="1200" spc="-10" dirty="0">
                <a:latin typeface="Arial MT"/>
                <a:cs typeface="Arial MT"/>
              </a:rPr>
              <a:t>utiliza un </a:t>
            </a:r>
            <a:r>
              <a:rPr sz="1200" spc="-5" dirty="0">
                <a:latin typeface="Arial MT"/>
                <a:cs typeface="Arial MT"/>
              </a:rPr>
              <a:t>motor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correlación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eventos </a:t>
            </a:r>
            <a:r>
              <a:rPr sz="1200" spc="-10" dirty="0">
                <a:latin typeface="Arial MT"/>
                <a:cs typeface="Arial MT"/>
              </a:rPr>
              <a:t>para </a:t>
            </a:r>
            <a:r>
              <a:rPr sz="1200" spc="-5" dirty="0">
                <a:latin typeface="Arial MT"/>
                <a:cs typeface="Arial MT"/>
              </a:rPr>
              <a:t> detectar</a:t>
            </a:r>
            <a:r>
              <a:rPr sz="1200" spc="-5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patrones</a:t>
            </a:r>
            <a:r>
              <a:rPr sz="1200" spc="-5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y</a:t>
            </a:r>
            <a:r>
              <a:rPr sz="1200" spc="-5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relaciones</a:t>
            </a:r>
            <a:r>
              <a:rPr sz="1200" spc="-5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entre</a:t>
            </a:r>
            <a:r>
              <a:rPr sz="1200" spc="-6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diferentes</a:t>
            </a:r>
            <a:r>
              <a:rPr sz="1200" spc="-5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eventos</a:t>
            </a:r>
            <a:r>
              <a:rPr sz="1200" spc="-5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de</a:t>
            </a:r>
            <a:r>
              <a:rPr sz="1200" spc="-6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seguridad,</a:t>
            </a:r>
            <a:r>
              <a:rPr sz="1200" spc="-4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lo</a:t>
            </a:r>
            <a:r>
              <a:rPr sz="1200" spc="-6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que</a:t>
            </a:r>
            <a:r>
              <a:rPr sz="1200" spc="-6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permite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 </a:t>
            </a:r>
            <a:r>
              <a:rPr sz="1200" spc="-10" dirty="0">
                <a:latin typeface="Arial MT"/>
                <a:cs typeface="Arial MT"/>
              </a:rPr>
              <a:t>los </a:t>
            </a:r>
            <a:r>
              <a:rPr sz="1200" spc="-5" dirty="0">
                <a:latin typeface="Arial MT"/>
                <a:cs typeface="Arial MT"/>
              </a:rPr>
              <a:t>usuarios identificar amenazas más sofisticadas </a:t>
            </a:r>
            <a:r>
              <a:rPr sz="1200" dirty="0">
                <a:latin typeface="Arial MT"/>
                <a:cs typeface="Arial MT"/>
              </a:rPr>
              <a:t>y </a:t>
            </a:r>
            <a:r>
              <a:rPr sz="1200" spc="-5" dirty="0">
                <a:latin typeface="Arial MT"/>
                <a:cs typeface="Arial MT"/>
              </a:rPr>
              <a:t>ataques encubiertos. El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motor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dirty="0">
                <a:latin typeface="Arial MT"/>
                <a:cs typeface="Arial MT"/>
              </a:rPr>
              <a:t>correlación de </a:t>
            </a:r>
            <a:r>
              <a:rPr sz="1200" spc="-5" dirty="0">
                <a:latin typeface="Arial MT"/>
                <a:cs typeface="Arial MT"/>
              </a:rPr>
              <a:t>eventos combina información </a:t>
            </a:r>
            <a:r>
              <a:rPr sz="120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diferentes </a:t>
            </a:r>
            <a:r>
              <a:rPr sz="1200" dirty="0">
                <a:latin typeface="Arial MT"/>
                <a:cs typeface="Arial MT"/>
              </a:rPr>
              <a:t>fuentes, </a:t>
            </a:r>
            <a:r>
              <a:rPr sz="1200" spc="-5" dirty="0">
                <a:latin typeface="Arial MT"/>
                <a:cs typeface="Arial MT"/>
              </a:rPr>
              <a:t>como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registros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eventos, alertas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seguridad </a:t>
            </a:r>
            <a:r>
              <a:rPr sz="1200" dirty="0">
                <a:latin typeface="Arial MT"/>
                <a:cs typeface="Arial MT"/>
              </a:rPr>
              <a:t>y </a:t>
            </a:r>
            <a:r>
              <a:rPr sz="1200" spc="-5" dirty="0">
                <a:latin typeface="Arial MT"/>
                <a:cs typeface="Arial MT"/>
              </a:rPr>
              <a:t>actividades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red, para identificar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patrones</a:t>
            </a:r>
            <a:r>
              <a:rPr sz="1200" dirty="0">
                <a:latin typeface="Arial MT"/>
                <a:cs typeface="Arial MT"/>
              </a:rPr>
              <a:t> y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relaciones.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200">
              <a:latin typeface="Arial MT"/>
              <a:cs typeface="Arial MT"/>
            </a:endParaRPr>
          </a:p>
          <a:p>
            <a:pPr marL="12700" marR="7620" algn="just">
              <a:lnSpc>
                <a:spcPct val="95900"/>
              </a:lnSpc>
            </a:pPr>
            <a:r>
              <a:rPr sz="1200" spc="-5" dirty="0">
                <a:latin typeface="Arial MT"/>
                <a:cs typeface="Arial MT"/>
              </a:rPr>
              <a:t>Informes </a:t>
            </a:r>
            <a:r>
              <a:rPr sz="1200" dirty="0">
                <a:latin typeface="Arial MT"/>
                <a:cs typeface="Arial MT"/>
              </a:rPr>
              <a:t>y </a:t>
            </a:r>
            <a:r>
              <a:rPr sz="1200" spc="-5" dirty="0">
                <a:latin typeface="Arial MT"/>
                <a:cs typeface="Arial MT"/>
              </a:rPr>
              <a:t>visualización: </a:t>
            </a:r>
            <a:r>
              <a:rPr sz="1200" dirty="0">
                <a:latin typeface="Arial MT"/>
                <a:cs typeface="Arial MT"/>
              </a:rPr>
              <a:t>OSSIM </a:t>
            </a:r>
            <a:r>
              <a:rPr sz="1200" spc="-5" dirty="0">
                <a:latin typeface="Arial MT"/>
                <a:cs typeface="Arial MT"/>
              </a:rPr>
              <a:t>proporciona informes </a:t>
            </a:r>
            <a:r>
              <a:rPr sz="1200" dirty="0">
                <a:latin typeface="Arial MT"/>
                <a:cs typeface="Arial MT"/>
              </a:rPr>
              <a:t>y </a:t>
            </a:r>
            <a:r>
              <a:rPr sz="1200" spc="-5" dirty="0">
                <a:latin typeface="Arial MT"/>
                <a:cs typeface="Arial MT"/>
              </a:rPr>
              <a:t>visualizaciones detallados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que </a:t>
            </a:r>
            <a:r>
              <a:rPr sz="1200" spc="-5" dirty="0">
                <a:latin typeface="Arial MT"/>
                <a:cs typeface="Arial MT"/>
              </a:rPr>
              <a:t>ayudan a los usuarios a comprender </a:t>
            </a:r>
            <a:r>
              <a:rPr sz="1200" spc="-10" dirty="0">
                <a:latin typeface="Arial MT"/>
                <a:cs typeface="Arial MT"/>
              </a:rPr>
              <a:t>los datos de </a:t>
            </a:r>
            <a:r>
              <a:rPr sz="1200" spc="-5" dirty="0">
                <a:latin typeface="Arial MT"/>
                <a:cs typeface="Arial MT"/>
              </a:rPr>
              <a:t>seguridad </a:t>
            </a:r>
            <a:r>
              <a:rPr sz="1200" dirty="0">
                <a:latin typeface="Arial MT"/>
                <a:cs typeface="Arial MT"/>
              </a:rPr>
              <a:t>y </a:t>
            </a:r>
            <a:r>
              <a:rPr sz="1200" spc="-5" dirty="0">
                <a:latin typeface="Arial MT"/>
                <a:cs typeface="Arial MT"/>
              </a:rPr>
              <a:t>tomar decisiones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informadas. </a:t>
            </a:r>
            <a:r>
              <a:rPr sz="1200" spc="-10" dirty="0">
                <a:latin typeface="Arial MT"/>
                <a:cs typeface="Arial MT"/>
              </a:rPr>
              <a:t>Los informes </a:t>
            </a:r>
            <a:r>
              <a:rPr sz="1200" spc="-5" dirty="0">
                <a:latin typeface="Arial MT"/>
                <a:cs typeface="Arial MT"/>
              </a:rPr>
              <a:t>proporcionan información </a:t>
            </a:r>
            <a:r>
              <a:rPr sz="1200" spc="-10" dirty="0">
                <a:latin typeface="Arial MT"/>
                <a:cs typeface="Arial MT"/>
              </a:rPr>
              <a:t>detallada </a:t>
            </a:r>
            <a:r>
              <a:rPr sz="1200" spc="-5" dirty="0">
                <a:latin typeface="Arial MT"/>
                <a:cs typeface="Arial MT"/>
              </a:rPr>
              <a:t>sobre </a:t>
            </a:r>
            <a:r>
              <a:rPr sz="1200" spc="-10" dirty="0">
                <a:latin typeface="Arial MT"/>
                <a:cs typeface="Arial MT"/>
              </a:rPr>
              <a:t>las amenazas </a:t>
            </a:r>
            <a:r>
              <a:rPr sz="1200" spc="-5" dirty="0">
                <a:latin typeface="Arial MT"/>
                <a:cs typeface="Arial MT"/>
              </a:rPr>
              <a:t> detectadas,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los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incidentes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seguridad </a:t>
            </a:r>
            <a:r>
              <a:rPr sz="1200" dirty="0">
                <a:latin typeface="Arial MT"/>
                <a:cs typeface="Arial MT"/>
              </a:rPr>
              <a:t>y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los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problemas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cumplimiento.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200">
              <a:latin typeface="Arial MT"/>
              <a:cs typeface="Arial MT"/>
            </a:endParaRPr>
          </a:p>
          <a:p>
            <a:pPr marL="12700" marR="10160" algn="just">
              <a:lnSpc>
                <a:spcPts val="1380"/>
              </a:lnSpc>
            </a:pPr>
            <a:r>
              <a:rPr sz="1200" spc="-5" dirty="0">
                <a:latin typeface="Arial MT"/>
                <a:cs typeface="Arial MT"/>
              </a:rPr>
              <a:t>Comunidad</a:t>
            </a:r>
            <a:r>
              <a:rPr sz="1200" spc="-4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de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usuarios: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OSSIM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es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una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herramienta</a:t>
            </a:r>
            <a:r>
              <a:rPr sz="1200" spc="-4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de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código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abierto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y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cuenta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con </a:t>
            </a:r>
            <a:r>
              <a:rPr sz="1200" spc="-32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una </a:t>
            </a:r>
            <a:r>
              <a:rPr sz="1200" spc="-5" dirty="0">
                <a:latin typeface="Arial MT"/>
                <a:cs typeface="Arial MT"/>
              </a:rPr>
              <a:t>comunidad activa </a:t>
            </a:r>
            <a:r>
              <a:rPr sz="120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usuarios que puede proporcionar soporte </a:t>
            </a:r>
            <a:r>
              <a:rPr sz="1200" dirty="0">
                <a:latin typeface="Arial MT"/>
                <a:cs typeface="Arial MT"/>
              </a:rPr>
              <a:t>y </a:t>
            </a:r>
            <a:r>
              <a:rPr sz="1200" spc="-5" dirty="0">
                <a:latin typeface="Arial MT"/>
                <a:cs typeface="Arial MT"/>
              </a:rPr>
              <a:t>compartir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conocimientos</a:t>
            </a:r>
            <a:r>
              <a:rPr sz="1200" dirty="0">
                <a:latin typeface="Arial MT"/>
                <a:cs typeface="Arial MT"/>
              </a:rPr>
              <a:t> y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mejores</a:t>
            </a:r>
            <a:r>
              <a:rPr sz="1200" spc="-5" dirty="0">
                <a:latin typeface="Arial MT"/>
                <a:cs typeface="Arial MT"/>
              </a:rPr>
              <a:t> prácticas.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La</a:t>
            </a:r>
            <a:r>
              <a:rPr sz="1200" spc="-5" dirty="0">
                <a:latin typeface="Arial MT"/>
                <a:cs typeface="Arial MT"/>
              </a:rPr>
              <a:t> comunidad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también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puede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contribuir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al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desarrollo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continuo </a:t>
            </a:r>
            <a:r>
              <a:rPr sz="1200" spc="-10" dirty="0">
                <a:latin typeface="Arial MT"/>
                <a:cs typeface="Arial MT"/>
              </a:rPr>
              <a:t>de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la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herramienta.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200">
              <a:latin typeface="Arial MT"/>
              <a:cs typeface="Arial MT"/>
            </a:endParaRPr>
          </a:p>
          <a:p>
            <a:pPr marL="12700" marR="10160" algn="just">
              <a:lnSpc>
                <a:spcPts val="1380"/>
              </a:lnSpc>
              <a:spcBef>
                <a:spcPts val="5"/>
              </a:spcBef>
            </a:pPr>
            <a:r>
              <a:rPr sz="1200" spc="-5" dirty="0">
                <a:latin typeface="Arial MT"/>
                <a:cs typeface="Arial MT"/>
              </a:rPr>
              <a:t>Gestión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incidentes: </a:t>
            </a:r>
            <a:r>
              <a:rPr sz="1200" dirty="0">
                <a:latin typeface="Arial MT"/>
                <a:cs typeface="Arial MT"/>
              </a:rPr>
              <a:t>OSSIM </a:t>
            </a:r>
            <a:r>
              <a:rPr sz="1200" spc="-5" dirty="0">
                <a:latin typeface="Arial MT"/>
                <a:cs typeface="Arial MT"/>
              </a:rPr>
              <a:t>permite a </a:t>
            </a:r>
            <a:r>
              <a:rPr sz="1200" spc="-10" dirty="0">
                <a:latin typeface="Arial MT"/>
                <a:cs typeface="Arial MT"/>
              </a:rPr>
              <a:t>los usuarios </a:t>
            </a:r>
            <a:r>
              <a:rPr sz="1200" spc="-5" dirty="0">
                <a:latin typeface="Arial MT"/>
                <a:cs typeface="Arial MT"/>
              </a:rPr>
              <a:t>administrar incidentes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 seguridad,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lo</a:t>
            </a:r>
            <a:r>
              <a:rPr sz="1200" spc="-5" dirty="0">
                <a:latin typeface="Arial MT"/>
                <a:cs typeface="Arial MT"/>
              </a:rPr>
              <a:t> que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incluye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la</a:t>
            </a:r>
            <a:r>
              <a:rPr sz="1200" spc="-5" dirty="0">
                <a:latin typeface="Arial MT"/>
                <a:cs typeface="Arial MT"/>
              </a:rPr>
              <a:t> asignación</a:t>
            </a:r>
            <a:r>
              <a:rPr sz="1200" dirty="0">
                <a:latin typeface="Arial MT"/>
                <a:cs typeface="Arial MT"/>
              </a:rPr>
              <a:t> de </a:t>
            </a:r>
            <a:r>
              <a:rPr sz="1200" spc="-5" dirty="0">
                <a:latin typeface="Arial MT"/>
                <a:cs typeface="Arial MT"/>
              </a:rPr>
              <a:t>prioridades,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la</a:t>
            </a:r>
            <a:r>
              <a:rPr sz="1200" spc="-5" dirty="0">
                <a:latin typeface="Arial MT"/>
                <a:cs typeface="Arial MT"/>
              </a:rPr>
              <a:t> documentación</a:t>
            </a:r>
            <a:r>
              <a:rPr sz="1200" dirty="0">
                <a:latin typeface="Arial MT"/>
                <a:cs typeface="Arial MT"/>
              </a:rPr>
              <a:t> y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la </a:t>
            </a:r>
            <a:r>
              <a:rPr sz="1200" spc="-5" dirty="0">
                <a:latin typeface="Arial MT"/>
                <a:cs typeface="Arial MT"/>
              </a:rPr>
              <a:t> resolución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incidentes. </a:t>
            </a:r>
            <a:r>
              <a:rPr sz="1200" dirty="0">
                <a:latin typeface="Arial MT"/>
                <a:cs typeface="Arial MT"/>
              </a:rPr>
              <a:t>Esto </a:t>
            </a:r>
            <a:r>
              <a:rPr sz="1200" spc="-5" dirty="0">
                <a:latin typeface="Arial MT"/>
                <a:cs typeface="Arial MT"/>
              </a:rPr>
              <a:t>ayuda a </a:t>
            </a:r>
            <a:r>
              <a:rPr sz="1200" spc="-10" dirty="0">
                <a:latin typeface="Arial MT"/>
                <a:cs typeface="Arial MT"/>
              </a:rPr>
              <a:t>los </a:t>
            </a:r>
            <a:r>
              <a:rPr sz="1200" spc="-5" dirty="0">
                <a:latin typeface="Arial MT"/>
                <a:cs typeface="Arial MT"/>
              </a:rPr>
              <a:t>usuarios a responder rápidamente a </a:t>
            </a:r>
            <a:r>
              <a:rPr sz="1200" spc="-10" dirty="0">
                <a:latin typeface="Arial MT"/>
                <a:cs typeface="Arial MT"/>
              </a:rPr>
              <a:t>las </a:t>
            </a:r>
            <a:r>
              <a:rPr sz="1200" spc="-5" dirty="0">
                <a:latin typeface="Arial MT"/>
                <a:cs typeface="Arial MT"/>
              </a:rPr>
              <a:t> amenazas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y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minimizar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los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impactos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de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los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incidentes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</a:t>
            </a:r>
            <a:r>
              <a:rPr sz="1200" spc="-5" dirty="0">
                <a:latin typeface="Arial MT"/>
                <a:cs typeface="Arial MT"/>
              </a:rPr>
              <a:t> seguridad.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150">
              <a:latin typeface="Arial MT"/>
              <a:cs typeface="Arial MT"/>
            </a:endParaRPr>
          </a:p>
          <a:p>
            <a:pPr marL="12700" marR="5715" algn="just">
              <a:lnSpc>
                <a:spcPct val="95900"/>
              </a:lnSpc>
              <a:spcBef>
                <a:spcPts val="5"/>
              </a:spcBef>
            </a:pPr>
            <a:r>
              <a:rPr sz="1200" spc="-5" dirty="0">
                <a:latin typeface="Arial MT"/>
                <a:cs typeface="Arial MT"/>
              </a:rPr>
              <a:t>Monitoreo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</a:t>
            </a:r>
            <a:r>
              <a:rPr sz="1200" spc="-5" dirty="0">
                <a:latin typeface="Arial MT"/>
                <a:cs typeface="Arial MT"/>
              </a:rPr>
              <a:t> cumplimiento:</a:t>
            </a:r>
            <a:r>
              <a:rPr sz="1200" dirty="0">
                <a:latin typeface="Arial MT"/>
                <a:cs typeface="Arial MT"/>
              </a:rPr>
              <a:t> OSSIM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ayuda</a:t>
            </a:r>
            <a:r>
              <a:rPr sz="1200" spc="-5" dirty="0">
                <a:latin typeface="Arial MT"/>
                <a:cs typeface="Arial MT"/>
              </a:rPr>
              <a:t> a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los</a:t>
            </a:r>
            <a:r>
              <a:rPr sz="1200" spc="-5" dirty="0">
                <a:latin typeface="Arial MT"/>
                <a:cs typeface="Arial MT"/>
              </a:rPr>
              <a:t> usuarios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monitorear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el </a:t>
            </a:r>
            <a:r>
              <a:rPr sz="1200" spc="-5" dirty="0">
                <a:latin typeface="Arial MT"/>
                <a:cs typeface="Arial MT"/>
              </a:rPr>
              <a:t> cumplimiento </a:t>
            </a:r>
            <a:r>
              <a:rPr sz="1200" dirty="0">
                <a:latin typeface="Arial MT"/>
                <a:cs typeface="Arial MT"/>
              </a:rPr>
              <a:t>de </a:t>
            </a:r>
            <a:r>
              <a:rPr sz="1200" spc="-10" dirty="0">
                <a:latin typeface="Arial MT"/>
                <a:cs typeface="Arial MT"/>
              </a:rPr>
              <a:t>los </a:t>
            </a:r>
            <a:r>
              <a:rPr sz="1200" spc="-5" dirty="0">
                <a:latin typeface="Arial MT"/>
                <a:cs typeface="Arial MT"/>
              </a:rPr>
              <a:t>requisitos </a:t>
            </a:r>
            <a:r>
              <a:rPr sz="120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seguridad </a:t>
            </a:r>
            <a:r>
              <a:rPr sz="1200" dirty="0">
                <a:latin typeface="Arial MT"/>
                <a:cs typeface="Arial MT"/>
              </a:rPr>
              <a:t>y </a:t>
            </a:r>
            <a:r>
              <a:rPr sz="1200" spc="-10" dirty="0">
                <a:latin typeface="Arial MT"/>
                <a:cs typeface="Arial MT"/>
              </a:rPr>
              <a:t>las </a:t>
            </a:r>
            <a:r>
              <a:rPr sz="1200" spc="-5" dirty="0">
                <a:latin typeface="Arial MT"/>
                <a:cs typeface="Arial MT"/>
              </a:rPr>
              <a:t>regulaciones, como </a:t>
            </a:r>
            <a:r>
              <a:rPr sz="1200" dirty="0">
                <a:latin typeface="Arial MT"/>
                <a:cs typeface="Arial MT"/>
              </a:rPr>
              <a:t>PCI-DSS, 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HIPAA</a:t>
            </a:r>
            <a:r>
              <a:rPr sz="1200" spc="-7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y</a:t>
            </a:r>
            <a:r>
              <a:rPr sz="1200" spc="-7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GDPR.</a:t>
            </a:r>
            <a:r>
              <a:rPr sz="1200" spc="-6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La</a:t>
            </a:r>
            <a:r>
              <a:rPr sz="1200" spc="-8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herramienta</a:t>
            </a:r>
            <a:r>
              <a:rPr sz="1200" spc="-8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ayuda</a:t>
            </a:r>
            <a:r>
              <a:rPr sz="1200" spc="-6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</a:t>
            </a:r>
            <a:r>
              <a:rPr sz="1200" spc="-8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los</a:t>
            </a:r>
            <a:r>
              <a:rPr sz="1200" spc="-7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usuarios</a:t>
            </a:r>
            <a:r>
              <a:rPr sz="1200" spc="-7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</a:t>
            </a:r>
            <a:r>
              <a:rPr sz="1200" spc="-8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garantizar</a:t>
            </a:r>
            <a:r>
              <a:rPr sz="1200" spc="-7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que</a:t>
            </a:r>
            <a:r>
              <a:rPr sz="1200" spc="-8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su</a:t>
            </a:r>
            <a:r>
              <a:rPr sz="1200" spc="-8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red</a:t>
            </a:r>
            <a:r>
              <a:rPr sz="1200" spc="-6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cumpla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con </a:t>
            </a:r>
            <a:r>
              <a:rPr sz="1200" spc="-10" dirty="0">
                <a:latin typeface="Arial MT"/>
                <a:cs typeface="Arial MT"/>
              </a:rPr>
              <a:t>las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políticas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y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requisitos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</a:t>
            </a:r>
            <a:r>
              <a:rPr sz="1200" spc="-5" dirty="0">
                <a:latin typeface="Arial MT"/>
                <a:cs typeface="Arial MT"/>
              </a:rPr>
              <a:t> seguridad aplicables.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1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200" b="1" spc="-5" dirty="0">
                <a:latin typeface="Arial"/>
                <a:cs typeface="Arial"/>
              </a:rPr>
              <a:t>7.1.2</a:t>
            </a:r>
            <a:r>
              <a:rPr sz="1200" b="1" spc="52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Ventajas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150">
              <a:latin typeface="Arial"/>
              <a:cs typeface="Arial"/>
            </a:endParaRPr>
          </a:p>
          <a:p>
            <a:pPr marL="12700" marR="5080" algn="just">
              <a:lnSpc>
                <a:spcPct val="95900"/>
              </a:lnSpc>
            </a:pPr>
            <a:r>
              <a:rPr sz="1200" spc="-5" dirty="0">
                <a:latin typeface="Arial MT"/>
                <a:cs typeface="Arial MT"/>
              </a:rPr>
              <a:t>Costo: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Una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las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principales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ventajas</a:t>
            </a:r>
            <a:r>
              <a:rPr sz="1200" spc="-10" dirty="0">
                <a:latin typeface="Arial MT"/>
                <a:cs typeface="Arial MT"/>
              </a:rPr>
              <a:t> de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AlienVault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OSSIM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es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que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es</a:t>
            </a:r>
            <a:r>
              <a:rPr sz="1200" spc="-3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una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solución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gratuita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</a:t>
            </a:r>
            <a:r>
              <a:rPr sz="1200" spc="-3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código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abierto.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Los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usuarios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no</a:t>
            </a:r>
            <a:r>
              <a:rPr sz="1200" spc="-3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tienen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que</a:t>
            </a:r>
            <a:r>
              <a:rPr sz="1200" spc="-3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pagar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licencias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costosas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para </a:t>
            </a:r>
            <a:r>
              <a:rPr sz="1200" spc="-32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utilizar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la</a:t>
            </a:r>
            <a:r>
              <a:rPr sz="1200" spc="-5" dirty="0">
                <a:latin typeface="Arial MT"/>
                <a:cs typeface="Arial MT"/>
              </a:rPr>
              <a:t> herramienta,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lo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que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la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hace</a:t>
            </a:r>
            <a:r>
              <a:rPr sz="1200" spc="-5" dirty="0">
                <a:latin typeface="Arial MT"/>
                <a:cs typeface="Arial MT"/>
              </a:rPr>
              <a:t> atractiva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para</a:t>
            </a:r>
            <a:r>
              <a:rPr sz="1200" spc="-5" dirty="0">
                <a:latin typeface="Arial MT"/>
                <a:cs typeface="Arial MT"/>
              </a:rPr>
              <a:t> organizaciones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con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presupuestos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limitados.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200">
              <a:latin typeface="Arial MT"/>
              <a:cs typeface="Arial MT"/>
            </a:endParaRPr>
          </a:p>
          <a:p>
            <a:pPr marL="12700" marR="8255" algn="just">
              <a:lnSpc>
                <a:spcPts val="1380"/>
              </a:lnSpc>
            </a:pPr>
            <a:r>
              <a:rPr sz="1200" spc="-5" dirty="0">
                <a:latin typeface="Arial MT"/>
                <a:cs typeface="Arial MT"/>
              </a:rPr>
              <a:t>Funcionalidad: </a:t>
            </a:r>
            <a:r>
              <a:rPr sz="1200" dirty="0">
                <a:latin typeface="Arial MT"/>
                <a:cs typeface="Arial MT"/>
              </a:rPr>
              <a:t>A </a:t>
            </a:r>
            <a:r>
              <a:rPr sz="1200" spc="-10" dirty="0">
                <a:latin typeface="Arial MT"/>
                <a:cs typeface="Arial MT"/>
              </a:rPr>
              <a:t>pesar de </a:t>
            </a:r>
            <a:r>
              <a:rPr sz="1200" spc="-5" dirty="0">
                <a:latin typeface="Arial MT"/>
                <a:cs typeface="Arial MT"/>
              </a:rPr>
              <a:t>ser </a:t>
            </a:r>
            <a:r>
              <a:rPr sz="1200" spc="-10" dirty="0">
                <a:latin typeface="Arial MT"/>
                <a:cs typeface="Arial MT"/>
              </a:rPr>
              <a:t>una </a:t>
            </a:r>
            <a:r>
              <a:rPr sz="1200" spc="-5" dirty="0">
                <a:latin typeface="Arial MT"/>
                <a:cs typeface="Arial MT"/>
              </a:rPr>
              <a:t>versión limitada </a:t>
            </a:r>
            <a:r>
              <a:rPr sz="1200" spc="-10" dirty="0">
                <a:latin typeface="Arial MT"/>
                <a:cs typeface="Arial MT"/>
              </a:rPr>
              <a:t>de la </a:t>
            </a:r>
            <a:r>
              <a:rPr sz="1200" spc="-5" dirty="0">
                <a:latin typeface="Arial MT"/>
                <a:cs typeface="Arial MT"/>
              </a:rPr>
              <a:t>versión empresarial USM, </a:t>
            </a:r>
            <a:r>
              <a:rPr sz="1200" dirty="0">
                <a:latin typeface="Arial MT"/>
                <a:cs typeface="Arial MT"/>
              </a:rPr>
              <a:t> OSSIM </a:t>
            </a:r>
            <a:r>
              <a:rPr sz="1200" spc="-10" dirty="0">
                <a:latin typeface="Arial MT"/>
                <a:cs typeface="Arial MT"/>
              </a:rPr>
              <a:t>aún </a:t>
            </a:r>
            <a:r>
              <a:rPr sz="1200" spc="-5" dirty="0">
                <a:latin typeface="Arial MT"/>
                <a:cs typeface="Arial MT"/>
              </a:rPr>
              <a:t>proporciona funciones valiosas </a:t>
            </a:r>
            <a:r>
              <a:rPr sz="1200" spc="-10" dirty="0">
                <a:latin typeface="Arial MT"/>
                <a:cs typeface="Arial MT"/>
              </a:rPr>
              <a:t>para </a:t>
            </a:r>
            <a:r>
              <a:rPr sz="1200" dirty="0">
                <a:latin typeface="Arial MT"/>
                <a:cs typeface="Arial MT"/>
              </a:rPr>
              <a:t>la </a:t>
            </a:r>
            <a:r>
              <a:rPr sz="1200" spc="-5" dirty="0">
                <a:latin typeface="Arial MT"/>
                <a:cs typeface="Arial MT"/>
              </a:rPr>
              <a:t>administración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eventos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 seguridad. </a:t>
            </a:r>
            <a:r>
              <a:rPr sz="1200" spc="-10" dirty="0">
                <a:latin typeface="Arial MT"/>
                <a:cs typeface="Arial MT"/>
              </a:rPr>
              <a:t>La </a:t>
            </a:r>
            <a:r>
              <a:rPr sz="1200" spc="-5" dirty="0">
                <a:latin typeface="Arial MT"/>
                <a:cs typeface="Arial MT"/>
              </a:rPr>
              <a:t>herramienta incluye </a:t>
            </a:r>
            <a:r>
              <a:rPr sz="1200" spc="-10" dirty="0">
                <a:latin typeface="Arial MT"/>
                <a:cs typeface="Arial MT"/>
              </a:rPr>
              <a:t>la </a:t>
            </a:r>
            <a:r>
              <a:rPr sz="1200" spc="-5" dirty="0">
                <a:latin typeface="Arial MT"/>
                <a:cs typeface="Arial MT"/>
              </a:rPr>
              <a:t>detección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intrusiones, </a:t>
            </a:r>
            <a:r>
              <a:rPr sz="1200" spc="-10" dirty="0">
                <a:latin typeface="Arial MT"/>
                <a:cs typeface="Arial MT"/>
              </a:rPr>
              <a:t>el </a:t>
            </a:r>
            <a:r>
              <a:rPr sz="1200" spc="-5" dirty="0">
                <a:latin typeface="Arial MT"/>
                <a:cs typeface="Arial MT"/>
              </a:rPr>
              <a:t>monitoreo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 vulnerabilidades </a:t>
            </a:r>
            <a:r>
              <a:rPr sz="1200" dirty="0">
                <a:latin typeface="Arial MT"/>
                <a:cs typeface="Arial MT"/>
              </a:rPr>
              <a:t>y </a:t>
            </a:r>
            <a:r>
              <a:rPr sz="1200" spc="-10" dirty="0">
                <a:latin typeface="Arial MT"/>
                <a:cs typeface="Arial MT"/>
              </a:rPr>
              <a:t>el </a:t>
            </a:r>
            <a:r>
              <a:rPr sz="1200" spc="-5" dirty="0">
                <a:latin typeface="Arial MT"/>
                <a:cs typeface="Arial MT"/>
              </a:rPr>
              <a:t>análisis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dirty="0">
                <a:latin typeface="Arial MT"/>
                <a:cs typeface="Arial MT"/>
              </a:rPr>
              <a:t>registros. OSSIM </a:t>
            </a:r>
            <a:r>
              <a:rPr sz="1200" spc="-10" dirty="0">
                <a:latin typeface="Arial MT"/>
                <a:cs typeface="Arial MT"/>
              </a:rPr>
              <a:t>también </a:t>
            </a:r>
            <a:r>
              <a:rPr sz="1200" spc="-5" dirty="0">
                <a:latin typeface="Arial MT"/>
                <a:cs typeface="Arial MT"/>
              </a:rPr>
              <a:t>utiliza una amplia </a:t>
            </a:r>
            <a:r>
              <a:rPr sz="1200" spc="-10" dirty="0">
                <a:latin typeface="Arial MT"/>
                <a:cs typeface="Arial MT"/>
              </a:rPr>
              <a:t>gama 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herramientas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seguridad </a:t>
            </a:r>
            <a:r>
              <a:rPr sz="120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código abierto como </a:t>
            </a:r>
            <a:r>
              <a:rPr sz="1200" dirty="0">
                <a:latin typeface="Arial MT"/>
                <a:cs typeface="Arial MT"/>
              </a:rPr>
              <a:t>Snort, </a:t>
            </a:r>
            <a:r>
              <a:rPr sz="1200" spc="-5" dirty="0">
                <a:latin typeface="Arial MT"/>
                <a:cs typeface="Arial MT"/>
              </a:rPr>
              <a:t>Nagios, </a:t>
            </a:r>
            <a:r>
              <a:rPr sz="1200" dirty="0">
                <a:latin typeface="Arial MT"/>
                <a:cs typeface="Arial MT"/>
              </a:rPr>
              <a:t>OSSEC y 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OpenVAS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para proporcionar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una solución </a:t>
            </a:r>
            <a:r>
              <a:rPr sz="1200" spc="-10" dirty="0">
                <a:latin typeface="Arial MT"/>
                <a:cs typeface="Arial MT"/>
              </a:rPr>
              <a:t>de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seguridad </a:t>
            </a:r>
            <a:r>
              <a:rPr sz="1200" spc="-10" dirty="0">
                <a:latin typeface="Arial MT"/>
                <a:cs typeface="Arial MT"/>
              </a:rPr>
              <a:t>integral.</a:t>
            </a:r>
            <a:endParaRPr sz="1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76933" y="1056893"/>
            <a:ext cx="5735955" cy="7220584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63500" marR="56515" algn="just">
              <a:lnSpc>
                <a:spcPct val="95800"/>
              </a:lnSpc>
              <a:spcBef>
                <a:spcPts val="160"/>
              </a:spcBef>
            </a:pPr>
            <a:r>
              <a:rPr sz="1200" spc="-5" dirty="0">
                <a:latin typeface="Arial MT"/>
                <a:cs typeface="Arial MT"/>
              </a:rPr>
              <a:t>Flexibilidad: </a:t>
            </a:r>
            <a:r>
              <a:rPr sz="1200" dirty="0">
                <a:latin typeface="Arial MT"/>
                <a:cs typeface="Arial MT"/>
              </a:rPr>
              <a:t>OSSIM </a:t>
            </a:r>
            <a:r>
              <a:rPr sz="1200" spc="-5" dirty="0">
                <a:latin typeface="Arial MT"/>
                <a:cs typeface="Arial MT"/>
              </a:rPr>
              <a:t>puede ser utilizado </a:t>
            </a:r>
            <a:r>
              <a:rPr sz="1200" spc="-10" dirty="0">
                <a:latin typeface="Arial MT"/>
                <a:cs typeface="Arial MT"/>
              </a:rPr>
              <a:t>en un </a:t>
            </a:r>
            <a:r>
              <a:rPr sz="1200" spc="-5" dirty="0">
                <a:latin typeface="Arial MT"/>
                <a:cs typeface="Arial MT"/>
              </a:rPr>
              <a:t>solo servidor </a:t>
            </a:r>
            <a:r>
              <a:rPr sz="1200" dirty="0">
                <a:latin typeface="Arial MT"/>
                <a:cs typeface="Arial MT"/>
              </a:rPr>
              <a:t>y </a:t>
            </a:r>
            <a:r>
              <a:rPr sz="1200" spc="5" dirty="0">
                <a:latin typeface="Arial MT"/>
                <a:cs typeface="Arial MT"/>
              </a:rPr>
              <a:t>se </a:t>
            </a:r>
            <a:r>
              <a:rPr sz="1200" spc="-5" dirty="0">
                <a:latin typeface="Arial MT"/>
                <a:cs typeface="Arial MT"/>
              </a:rPr>
              <a:t>puede escalar a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medida que </a:t>
            </a:r>
            <a:r>
              <a:rPr sz="1200" spc="-10" dirty="0">
                <a:latin typeface="Arial MT"/>
                <a:cs typeface="Arial MT"/>
              </a:rPr>
              <a:t>las </a:t>
            </a:r>
            <a:r>
              <a:rPr sz="1200" spc="-5" dirty="0">
                <a:latin typeface="Arial MT"/>
                <a:cs typeface="Arial MT"/>
              </a:rPr>
              <a:t>necesidades del negocio cambien. </a:t>
            </a:r>
            <a:r>
              <a:rPr sz="1200" dirty="0">
                <a:latin typeface="Arial MT"/>
                <a:cs typeface="Arial MT"/>
              </a:rPr>
              <a:t>La </a:t>
            </a:r>
            <a:r>
              <a:rPr sz="1200" spc="-5" dirty="0">
                <a:latin typeface="Arial MT"/>
                <a:cs typeface="Arial MT"/>
              </a:rPr>
              <a:t>herramienta </a:t>
            </a:r>
            <a:r>
              <a:rPr sz="1200" spc="-10" dirty="0">
                <a:latin typeface="Arial MT"/>
                <a:cs typeface="Arial MT"/>
              </a:rPr>
              <a:t>es </a:t>
            </a:r>
            <a:r>
              <a:rPr sz="1200" spc="-5" dirty="0">
                <a:latin typeface="Arial MT"/>
                <a:cs typeface="Arial MT"/>
              </a:rPr>
              <a:t>adecuada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para </a:t>
            </a:r>
            <a:r>
              <a:rPr sz="1200" spc="-5" dirty="0">
                <a:latin typeface="Arial MT"/>
                <a:cs typeface="Arial MT"/>
              </a:rPr>
              <a:t>pequeñas empresas </a:t>
            </a:r>
            <a:r>
              <a:rPr sz="1200" dirty="0">
                <a:latin typeface="Arial MT"/>
                <a:cs typeface="Arial MT"/>
              </a:rPr>
              <a:t>y </a:t>
            </a:r>
            <a:r>
              <a:rPr sz="1200" spc="-5" dirty="0">
                <a:latin typeface="Arial MT"/>
                <a:cs typeface="Arial MT"/>
              </a:rPr>
              <a:t>organizaciones </a:t>
            </a:r>
            <a:r>
              <a:rPr sz="1200" dirty="0">
                <a:latin typeface="Arial MT"/>
                <a:cs typeface="Arial MT"/>
              </a:rPr>
              <a:t>con </a:t>
            </a:r>
            <a:r>
              <a:rPr sz="1200" spc="-5" dirty="0">
                <a:latin typeface="Arial MT"/>
                <a:cs typeface="Arial MT"/>
              </a:rPr>
              <a:t>presupuestos limitados que </a:t>
            </a:r>
            <a:r>
              <a:rPr sz="1200" spc="-10" dirty="0">
                <a:latin typeface="Arial MT"/>
                <a:cs typeface="Arial MT"/>
              </a:rPr>
              <a:t>buscan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una </a:t>
            </a:r>
            <a:r>
              <a:rPr sz="1200" spc="-5" dirty="0">
                <a:latin typeface="Arial MT"/>
                <a:cs typeface="Arial MT"/>
              </a:rPr>
              <a:t>solución </a:t>
            </a:r>
            <a:r>
              <a:rPr sz="1200" spc="-10" dirty="0">
                <a:latin typeface="Arial MT"/>
                <a:cs typeface="Arial MT"/>
              </a:rPr>
              <a:t>de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seguridad</a:t>
            </a:r>
            <a:r>
              <a:rPr sz="1200" spc="-5" dirty="0">
                <a:latin typeface="Arial MT"/>
                <a:cs typeface="Arial MT"/>
              </a:rPr>
              <a:t> escalable.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200">
              <a:latin typeface="Arial MT"/>
              <a:cs typeface="Arial MT"/>
            </a:endParaRPr>
          </a:p>
          <a:p>
            <a:pPr marL="63500" marR="56515" algn="just">
              <a:lnSpc>
                <a:spcPts val="1380"/>
              </a:lnSpc>
              <a:spcBef>
                <a:spcPts val="5"/>
              </a:spcBef>
            </a:pPr>
            <a:r>
              <a:rPr sz="1200" spc="-5" dirty="0">
                <a:latin typeface="Arial MT"/>
                <a:cs typeface="Arial MT"/>
              </a:rPr>
              <a:t>Comunidad: Como una solución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código abierto, AlienVault </a:t>
            </a:r>
            <a:r>
              <a:rPr sz="1200" dirty="0">
                <a:latin typeface="Arial MT"/>
                <a:cs typeface="Arial MT"/>
              </a:rPr>
              <a:t>OSSIM </a:t>
            </a:r>
            <a:r>
              <a:rPr sz="1200" spc="-5" dirty="0">
                <a:latin typeface="Arial MT"/>
                <a:cs typeface="Arial MT"/>
              </a:rPr>
              <a:t>cuenta con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una </a:t>
            </a:r>
            <a:r>
              <a:rPr sz="1200" spc="-5" dirty="0">
                <a:latin typeface="Arial MT"/>
                <a:cs typeface="Arial MT"/>
              </a:rPr>
              <a:t>comunidad activa </a:t>
            </a:r>
            <a:r>
              <a:rPr sz="120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usuarios </a:t>
            </a:r>
            <a:r>
              <a:rPr sz="1200" dirty="0">
                <a:latin typeface="Arial MT"/>
                <a:cs typeface="Arial MT"/>
              </a:rPr>
              <a:t>y </a:t>
            </a:r>
            <a:r>
              <a:rPr sz="1200" spc="-5" dirty="0">
                <a:latin typeface="Arial MT"/>
                <a:cs typeface="Arial MT"/>
              </a:rPr>
              <a:t>desarrolladores que proporcionan </a:t>
            </a:r>
            <a:r>
              <a:rPr sz="1200" dirty="0">
                <a:latin typeface="Arial MT"/>
                <a:cs typeface="Arial MT"/>
              </a:rPr>
              <a:t>soporte y 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actualizaciones.</a:t>
            </a:r>
            <a:r>
              <a:rPr sz="1200" spc="-7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Los</a:t>
            </a:r>
            <a:r>
              <a:rPr sz="1200" spc="-7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usuarios</a:t>
            </a:r>
            <a:r>
              <a:rPr sz="1200" spc="-7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pueden</a:t>
            </a:r>
            <a:r>
              <a:rPr sz="1200" spc="-6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participar</a:t>
            </a:r>
            <a:r>
              <a:rPr sz="1200" spc="-7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en</a:t>
            </a:r>
            <a:r>
              <a:rPr sz="1200" spc="-8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foros</a:t>
            </a:r>
            <a:r>
              <a:rPr sz="1200" spc="-7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y</a:t>
            </a:r>
            <a:r>
              <a:rPr sz="1200" spc="-5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comunidades</a:t>
            </a:r>
            <a:r>
              <a:rPr sz="1200" spc="-5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</a:t>
            </a:r>
            <a:r>
              <a:rPr sz="1200" spc="-6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usuarios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para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buscar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ayuda o compartir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sus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experiencias.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100">
              <a:latin typeface="Arial MT"/>
              <a:cs typeface="Arial MT"/>
            </a:endParaRPr>
          </a:p>
          <a:p>
            <a:pPr marL="63500">
              <a:lnSpc>
                <a:spcPct val="100000"/>
              </a:lnSpc>
            </a:pPr>
            <a:r>
              <a:rPr sz="1200" b="1" spc="-5" dirty="0">
                <a:latin typeface="Arial"/>
                <a:cs typeface="Arial"/>
              </a:rPr>
              <a:t>7.1.3</a:t>
            </a:r>
            <a:r>
              <a:rPr sz="1200" b="1" spc="51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Desventajas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0">
              <a:latin typeface="Arial"/>
              <a:cs typeface="Arial"/>
            </a:endParaRPr>
          </a:p>
          <a:p>
            <a:pPr marL="63500" marR="53340" algn="just">
              <a:lnSpc>
                <a:spcPct val="95900"/>
              </a:lnSpc>
              <a:spcBef>
                <a:spcPts val="5"/>
              </a:spcBef>
            </a:pPr>
            <a:r>
              <a:rPr sz="1200" spc="-5" dirty="0">
                <a:latin typeface="Arial MT"/>
                <a:cs typeface="Arial MT"/>
              </a:rPr>
              <a:t>Limitaciones: Aunque </a:t>
            </a:r>
            <a:r>
              <a:rPr sz="1200" dirty="0">
                <a:latin typeface="Arial MT"/>
                <a:cs typeface="Arial MT"/>
              </a:rPr>
              <a:t>OSSIM </a:t>
            </a:r>
            <a:r>
              <a:rPr sz="1200" spc="-10" dirty="0">
                <a:latin typeface="Arial MT"/>
                <a:cs typeface="Arial MT"/>
              </a:rPr>
              <a:t>es una herramienta </a:t>
            </a:r>
            <a:r>
              <a:rPr sz="1200" spc="-5" dirty="0">
                <a:latin typeface="Arial MT"/>
                <a:cs typeface="Arial MT"/>
              </a:rPr>
              <a:t>valiosa, su versión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código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abierto </a:t>
            </a:r>
            <a:r>
              <a:rPr sz="1200" spc="-5" dirty="0">
                <a:latin typeface="Arial MT"/>
                <a:cs typeface="Arial MT"/>
              </a:rPr>
              <a:t>tiene menos funciones </a:t>
            </a:r>
            <a:r>
              <a:rPr sz="1200" spc="-10" dirty="0">
                <a:latin typeface="Arial MT"/>
                <a:cs typeface="Arial MT"/>
              </a:rPr>
              <a:t>que </a:t>
            </a:r>
            <a:r>
              <a:rPr sz="1200" dirty="0">
                <a:latin typeface="Arial MT"/>
                <a:cs typeface="Arial MT"/>
              </a:rPr>
              <a:t>la </a:t>
            </a:r>
            <a:r>
              <a:rPr sz="1200" spc="-5" dirty="0">
                <a:latin typeface="Arial MT"/>
                <a:cs typeface="Arial MT"/>
              </a:rPr>
              <a:t>versión empresarial completa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dirty="0">
                <a:latin typeface="Arial MT"/>
                <a:cs typeface="Arial MT"/>
              </a:rPr>
              <a:t>USM. Esto 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puede </a:t>
            </a:r>
            <a:r>
              <a:rPr sz="1200" spc="-10" dirty="0">
                <a:latin typeface="Arial MT"/>
                <a:cs typeface="Arial MT"/>
              </a:rPr>
              <a:t>limitar la </a:t>
            </a:r>
            <a:r>
              <a:rPr sz="1200" spc="-5" dirty="0">
                <a:latin typeface="Arial MT"/>
                <a:cs typeface="Arial MT"/>
              </a:rPr>
              <a:t>capacidad </a:t>
            </a:r>
            <a:r>
              <a:rPr sz="1200" spc="-10" dirty="0">
                <a:latin typeface="Arial MT"/>
                <a:cs typeface="Arial MT"/>
              </a:rPr>
              <a:t>de los </a:t>
            </a:r>
            <a:r>
              <a:rPr sz="1200" spc="-5" dirty="0">
                <a:latin typeface="Arial MT"/>
                <a:cs typeface="Arial MT"/>
              </a:rPr>
              <a:t>usuarios </a:t>
            </a:r>
            <a:r>
              <a:rPr sz="1200" spc="-10" dirty="0">
                <a:latin typeface="Arial MT"/>
                <a:cs typeface="Arial MT"/>
              </a:rPr>
              <a:t>para </a:t>
            </a:r>
            <a:r>
              <a:rPr sz="1200" spc="-5" dirty="0">
                <a:latin typeface="Arial MT"/>
                <a:cs typeface="Arial MT"/>
              </a:rPr>
              <a:t>personalizar, integrar </a:t>
            </a:r>
            <a:r>
              <a:rPr sz="1200" dirty="0">
                <a:latin typeface="Arial MT"/>
                <a:cs typeface="Arial MT"/>
              </a:rPr>
              <a:t>y </a:t>
            </a:r>
            <a:r>
              <a:rPr sz="1200" spc="-10" dirty="0">
                <a:latin typeface="Arial MT"/>
                <a:cs typeface="Arial MT"/>
              </a:rPr>
              <a:t>escalar la </a:t>
            </a:r>
            <a:r>
              <a:rPr sz="1200" spc="-5" dirty="0">
                <a:latin typeface="Arial MT"/>
                <a:cs typeface="Arial MT"/>
              </a:rPr>
              <a:t> herramienta.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200">
              <a:latin typeface="Arial MT"/>
              <a:cs typeface="Arial MT"/>
            </a:endParaRPr>
          </a:p>
          <a:p>
            <a:pPr marL="63500" marR="57150" algn="just">
              <a:lnSpc>
                <a:spcPts val="1380"/>
              </a:lnSpc>
            </a:pPr>
            <a:r>
              <a:rPr sz="1200" spc="-5" dirty="0">
                <a:latin typeface="Arial MT"/>
                <a:cs typeface="Arial MT"/>
              </a:rPr>
              <a:t>Soporte: El soporte </a:t>
            </a:r>
            <a:r>
              <a:rPr sz="120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AlienVault </a:t>
            </a:r>
            <a:r>
              <a:rPr sz="1200" dirty="0">
                <a:latin typeface="Arial MT"/>
                <a:cs typeface="Arial MT"/>
              </a:rPr>
              <a:t>OSSIM </a:t>
            </a:r>
            <a:r>
              <a:rPr sz="1200" spc="-10" dirty="0">
                <a:latin typeface="Arial MT"/>
                <a:cs typeface="Arial MT"/>
              </a:rPr>
              <a:t>depende de la </a:t>
            </a:r>
            <a:r>
              <a:rPr sz="1200" spc="-5" dirty="0">
                <a:latin typeface="Arial MT"/>
                <a:cs typeface="Arial MT"/>
              </a:rPr>
              <a:t>comunidad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usuarios </a:t>
            </a:r>
            <a:r>
              <a:rPr sz="1200" dirty="0">
                <a:latin typeface="Arial MT"/>
                <a:cs typeface="Arial MT"/>
              </a:rPr>
              <a:t>y 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desarrolladores, </a:t>
            </a:r>
            <a:r>
              <a:rPr sz="1200" spc="-10" dirty="0">
                <a:latin typeface="Arial MT"/>
                <a:cs typeface="Arial MT"/>
              </a:rPr>
              <a:t>lo </a:t>
            </a:r>
            <a:r>
              <a:rPr sz="1200" spc="-5" dirty="0">
                <a:latin typeface="Arial MT"/>
                <a:cs typeface="Arial MT"/>
              </a:rPr>
              <a:t>que puede llevar a </a:t>
            </a:r>
            <a:r>
              <a:rPr sz="1200" spc="-10" dirty="0">
                <a:latin typeface="Arial MT"/>
                <a:cs typeface="Arial MT"/>
              </a:rPr>
              <a:t>una </a:t>
            </a:r>
            <a:r>
              <a:rPr sz="1200" spc="-5" dirty="0">
                <a:latin typeface="Arial MT"/>
                <a:cs typeface="Arial MT"/>
              </a:rPr>
              <a:t>variación </a:t>
            </a:r>
            <a:r>
              <a:rPr sz="1200" spc="-10" dirty="0">
                <a:latin typeface="Arial MT"/>
                <a:cs typeface="Arial MT"/>
              </a:rPr>
              <a:t>en </a:t>
            </a:r>
            <a:r>
              <a:rPr sz="1200" dirty="0">
                <a:latin typeface="Arial MT"/>
                <a:cs typeface="Arial MT"/>
              </a:rPr>
              <a:t>la </a:t>
            </a:r>
            <a:r>
              <a:rPr sz="1200" spc="-5" dirty="0">
                <a:latin typeface="Arial MT"/>
                <a:cs typeface="Arial MT"/>
              </a:rPr>
              <a:t>calidad </a:t>
            </a:r>
            <a:r>
              <a:rPr sz="1200" dirty="0">
                <a:latin typeface="Arial MT"/>
                <a:cs typeface="Arial MT"/>
              </a:rPr>
              <a:t>y </a:t>
            </a:r>
            <a:r>
              <a:rPr sz="1200" spc="-5" dirty="0">
                <a:latin typeface="Arial MT"/>
                <a:cs typeface="Arial MT"/>
              </a:rPr>
              <a:t>disponibilidad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del </a:t>
            </a:r>
            <a:r>
              <a:rPr sz="1200" spc="-5" dirty="0">
                <a:latin typeface="Arial MT"/>
                <a:cs typeface="Arial MT"/>
              </a:rPr>
              <a:t>soporte. </a:t>
            </a:r>
            <a:r>
              <a:rPr sz="1200" spc="-10" dirty="0">
                <a:latin typeface="Arial MT"/>
                <a:cs typeface="Arial MT"/>
              </a:rPr>
              <a:t>Los </a:t>
            </a:r>
            <a:r>
              <a:rPr sz="1200" spc="-5" dirty="0">
                <a:latin typeface="Arial MT"/>
                <a:cs typeface="Arial MT"/>
              </a:rPr>
              <a:t>usuarios pueden tener dificultades </a:t>
            </a:r>
            <a:r>
              <a:rPr sz="1200" spc="-10" dirty="0">
                <a:latin typeface="Arial MT"/>
                <a:cs typeface="Arial MT"/>
              </a:rPr>
              <a:t>para </a:t>
            </a:r>
            <a:r>
              <a:rPr sz="1200" spc="-5" dirty="0">
                <a:latin typeface="Arial MT"/>
                <a:cs typeface="Arial MT"/>
              </a:rPr>
              <a:t>encontrar soluciones a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problemas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específicos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o recibir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ayuda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con problemas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de</a:t>
            </a:r>
            <a:r>
              <a:rPr sz="1200" spc="-5" dirty="0">
                <a:latin typeface="Arial MT"/>
                <a:cs typeface="Arial MT"/>
              </a:rPr>
              <a:t> implementación.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200">
              <a:latin typeface="Arial MT"/>
              <a:cs typeface="Arial MT"/>
            </a:endParaRPr>
          </a:p>
          <a:p>
            <a:pPr marL="63500" marR="55880" algn="just">
              <a:lnSpc>
                <a:spcPts val="1380"/>
              </a:lnSpc>
            </a:pPr>
            <a:r>
              <a:rPr sz="1200" spc="-5" dirty="0">
                <a:latin typeface="Arial MT"/>
                <a:cs typeface="Arial MT"/>
              </a:rPr>
              <a:t>Complejidad: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La</a:t>
            </a:r>
            <a:r>
              <a:rPr sz="1200" spc="-5" dirty="0">
                <a:latin typeface="Arial MT"/>
                <a:cs typeface="Arial MT"/>
              </a:rPr>
              <a:t> implementación</a:t>
            </a:r>
            <a:r>
              <a:rPr sz="1200" dirty="0">
                <a:latin typeface="Arial MT"/>
                <a:cs typeface="Arial MT"/>
              </a:rPr>
              <a:t> y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configuración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OSSIM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puede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resultar </a:t>
            </a:r>
            <a:r>
              <a:rPr sz="1200" spc="-5" dirty="0">
                <a:latin typeface="Arial MT"/>
                <a:cs typeface="Arial MT"/>
              </a:rPr>
              <a:t> complicada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para</a:t>
            </a:r>
            <a:r>
              <a:rPr sz="1200" spc="-5" dirty="0">
                <a:latin typeface="Arial MT"/>
                <a:cs typeface="Arial MT"/>
              </a:rPr>
              <a:t> los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usuarios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que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no</a:t>
            </a:r>
            <a:r>
              <a:rPr sz="1200" spc="-5" dirty="0">
                <a:latin typeface="Arial MT"/>
                <a:cs typeface="Arial MT"/>
              </a:rPr>
              <a:t> tengan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experiencia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en</a:t>
            </a:r>
            <a:r>
              <a:rPr sz="1200" spc="-5" dirty="0">
                <a:latin typeface="Arial MT"/>
                <a:cs typeface="Arial MT"/>
              </a:rPr>
              <a:t> seguridad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la </a:t>
            </a:r>
            <a:r>
              <a:rPr sz="1200" spc="-5" dirty="0">
                <a:latin typeface="Arial MT"/>
                <a:cs typeface="Arial MT"/>
              </a:rPr>
              <a:t> información.</a:t>
            </a:r>
            <a:r>
              <a:rPr sz="1200" dirty="0">
                <a:latin typeface="Arial MT"/>
                <a:cs typeface="Arial MT"/>
              </a:rPr>
              <a:t> Es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posible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que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se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requiera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un</a:t>
            </a:r>
            <a:r>
              <a:rPr sz="1200" spc="-5" dirty="0">
                <a:latin typeface="Arial MT"/>
                <a:cs typeface="Arial MT"/>
              </a:rPr>
              <a:t> conocimiento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técnico</a:t>
            </a:r>
            <a:r>
              <a:rPr sz="1200" dirty="0">
                <a:latin typeface="Arial MT"/>
                <a:cs typeface="Arial MT"/>
              </a:rPr>
              <a:t> sólido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para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configurar</a:t>
            </a:r>
            <a:r>
              <a:rPr sz="1200" dirty="0">
                <a:latin typeface="Arial MT"/>
                <a:cs typeface="Arial MT"/>
              </a:rPr>
              <a:t> y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utilizar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correctamente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la</a:t>
            </a:r>
            <a:r>
              <a:rPr sz="1200" spc="-5" dirty="0">
                <a:latin typeface="Arial MT"/>
                <a:cs typeface="Arial MT"/>
              </a:rPr>
              <a:t> herramienta.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150">
              <a:latin typeface="Arial MT"/>
              <a:cs typeface="Arial MT"/>
            </a:endParaRPr>
          </a:p>
          <a:p>
            <a:pPr marL="63500" marR="56515" algn="just">
              <a:lnSpc>
                <a:spcPct val="95900"/>
              </a:lnSpc>
            </a:pPr>
            <a:r>
              <a:rPr sz="1200" spc="-5" dirty="0">
                <a:latin typeface="Arial MT"/>
                <a:cs typeface="Arial MT"/>
              </a:rPr>
              <a:t>Actualizaciones: </a:t>
            </a:r>
            <a:r>
              <a:rPr sz="1200" spc="-10" dirty="0">
                <a:latin typeface="Arial MT"/>
                <a:cs typeface="Arial MT"/>
              </a:rPr>
              <a:t>Como </a:t>
            </a:r>
            <a:r>
              <a:rPr sz="1200" spc="-5" dirty="0">
                <a:latin typeface="Arial MT"/>
                <a:cs typeface="Arial MT"/>
              </a:rPr>
              <a:t>solución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código abierto, </a:t>
            </a:r>
            <a:r>
              <a:rPr sz="1200" spc="-10" dirty="0">
                <a:latin typeface="Arial MT"/>
                <a:cs typeface="Arial MT"/>
              </a:rPr>
              <a:t>las </a:t>
            </a:r>
            <a:r>
              <a:rPr sz="1200" spc="-5" dirty="0">
                <a:latin typeface="Arial MT"/>
                <a:cs typeface="Arial MT"/>
              </a:rPr>
              <a:t>actualizaciones </a:t>
            </a:r>
            <a:r>
              <a:rPr sz="1200" dirty="0">
                <a:latin typeface="Arial MT"/>
                <a:cs typeface="Arial MT"/>
              </a:rPr>
              <a:t>y </a:t>
            </a:r>
            <a:r>
              <a:rPr sz="1200" spc="-10" dirty="0">
                <a:latin typeface="Arial MT"/>
                <a:cs typeface="Arial MT"/>
              </a:rPr>
              <a:t>parches 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pueden </a:t>
            </a:r>
            <a:r>
              <a:rPr sz="1200" spc="-5" dirty="0">
                <a:latin typeface="Arial MT"/>
                <a:cs typeface="Arial MT"/>
              </a:rPr>
              <a:t>ser menos frecuentes </a:t>
            </a:r>
            <a:r>
              <a:rPr sz="1200" spc="-10" dirty="0">
                <a:latin typeface="Arial MT"/>
                <a:cs typeface="Arial MT"/>
              </a:rPr>
              <a:t>que </a:t>
            </a:r>
            <a:r>
              <a:rPr sz="1200" dirty="0">
                <a:latin typeface="Arial MT"/>
                <a:cs typeface="Arial MT"/>
              </a:rPr>
              <a:t>en </a:t>
            </a:r>
            <a:r>
              <a:rPr sz="1200" spc="-10" dirty="0">
                <a:latin typeface="Arial MT"/>
                <a:cs typeface="Arial MT"/>
              </a:rPr>
              <a:t>una </a:t>
            </a:r>
            <a:r>
              <a:rPr sz="1200" spc="-5" dirty="0">
                <a:latin typeface="Arial MT"/>
                <a:cs typeface="Arial MT"/>
              </a:rPr>
              <a:t>solución comercial </a:t>
            </a:r>
            <a:r>
              <a:rPr sz="1200" dirty="0">
                <a:latin typeface="Arial MT"/>
                <a:cs typeface="Arial MT"/>
              </a:rPr>
              <a:t>con </a:t>
            </a:r>
            <a:r>
              <a:rPr sz="1200" spc="-5" dirty="0">
                <a:latin typeface="Arial MT"/>
                <a:cs typeface="Arial MT"/>
              </a:rPr>
              <a:t>soporte técnico.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Los </a:t>
            </a:r>
            <a:r>
              <a:rPr sz="1200" spc="-5" dirty="0">
                <a:latin typeface="Arial MT"/>
                <a:cs typeface="Arial MT"/>
              </a:rPr>
              <a:t>usuarios pueden tener que esperar más </a:t>
            </a:r>
            <a:r>
              <a:rPr sz="1200" spc="-10" dirty="0">
                <a:latin typeface="Arial MT"/>
                <a:cs typeface="Arial MT"/>
              </a:rPr>
              <a:t>tiempo </a:t>
            </a:r>
            <a:r>
              <a:rPr sz="1200" spc="-5" dirty="0">
                <a:latin typeface="Arial MT"/>
                <a:cs typeface="Arial MT"/>
              </a:rPr>
              <a:t>para recibir actualizaciones </a:t>
            </a:r>
            <a:r>
              <a:rPr sz="1200" dirty="0">
                <a:latin typeface="Arial MT"/>
                <a:cs typeface="Arial MT"/>
              </a:rPr>
              <a:t>y 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parches </a:t>
            </a:r>
            <a:r>
              <a:rPr sz="1200" spc="-5" dirty="0">
                <a:latin typeface="Arial MT"/>
                <a:cs typeface="Arial MT"/>
              </a:rPr>
              <a:t>para </a:t>
            </a:r>
            <a:r>
              <a:rPr sz="1200" dirty="0">
                <a:latin typeface="Arial MT"/>
                <a:cs typeface="Arial MT"/>
              </a:rPr>
              <a:t>OSSIM, </a:t>
            </a:r>
            <a:r>
              <a:rPr sz="1200" spc="-10" dirty="0">
                <a:latin typeface="Arial MT"/>
                <a:cs typeface="Arial MT"/>
              </a:rPr>
              <a:t>lo que puede aumentar el riesgo de </a:t>
            </a:r>
            <a:r>
              <a:rPr sz="1200" spc="-5" dirty="0">
                <a:latin typeface="Arial MT"/>
                <a:cs typeface="Arial MT"/>
              </a:rPr>
              <a:t>vulnerabilidades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 seguridad.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3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050">
              <a:latin typeface="Arial MT"/>
              <a:cs typeface="Arial MT"/>
            </a:endParaRPr>
          </a:p>
          <a:p>
            <a:pPr marL="63500">
              <a:lnSpc>
                <a:spcPct val="100000"/>
              </a:lnSpc>
              <a:tabLst>
                <a:tab pos="429259" algn="l"/>
              </a:tabLst>
            </a:pPr>
            <a:r>
              <a:rPr sz="1200" b="1" spc="-5" dirty="0">
                <a:latin typeface="Arial"/>
                <a:cs typeface="Arial"/>
              </a:rPr>
              <a:t>7.2	WAZUH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200">
              <a:latin typeface="Arial"/>
              <a:cs typeface="Arial"/>
            </a:endParaRPr>
          </a:p>
          <a:p>
            <a:pPr marL="63500" marR="55880" algn="just">
              <a:lnSpc>
                <a:spcPts val="1380"/>
              </a:lnSpc>
            </a:pPr>
            <a:r>
              <a:rPr sz="1200" spc="-10" dirty="0">
                <a:latin typeface="Arial MT"/>
                <a:cs typeface="Arial MT"/>
              </a:rPr>
              <a:t>La </a:t>
            </a:r>
            <a:r>
              <a:rPr sz="1200" spc="-5" dirty="0">
                <a:latin typeface="Arial MT"/>
                <a:cs typeface="Arial MT"/>
              </a:rPr>
              <a:t>plataforma </a:t>
            </a:r>
            <a:r>
              <a:rPr sz="1200" dirty="0">
                <a:latin typeface="Arial MT"/>
                <a:cs typeface="Arial MT"/>
              </a:rPr>
              <a:t>Wazuh</a:t>
            </a:r>
            <a:r>
              <a:rPr sz="1200" baseline="27777" dirty="0">
                <a:latin typeface="Arial MT"/>
                <a:cs typeface="Arial MT"/>
                <a:hlinkClick r:id="rId2" action="ppaction://hlinksldjump"/>
              </a:rPr>
              <a:t>26</a:t>
            </a:r>
            <a:r>
              <a:rPr sz="1200" spc="7" baseline="27777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proporciona funciones </a:t>
            </a:r>
            <a:r>
              <a:rPr sz="120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XDR </a:t>
            </a:r>
            <a:r>
              <a:rPr sz="1200" dirty="0">
                <a:latin typeface="Arial MT"/>
                <a:cs typeface="Arial MT"/>
              </a:rPr>
              <a:t>y SIEM </a:t>
            </a:r>
            <a:r>
              <a:rPr sz="1200" spc="-5" dirty="0">
                <a:latin typeface="Arial MT"/>
                <a:cs typeface="Arial MT"/>
              </a:rPr>
              <a:t>para proteger </a:t>
            </a:r>
            <a:r>
              <a:rPr sz="1200" spc="-10" dirty="0">
                <a:latin typeface="Arial MT"/>
                <a:cs typeface="Arial MT"/>
              </a:rPr>
              <a:t>las 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cargas </a:t>
            </a:r>
            <a:r>
              <a:rPr sz="120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trabajo </a:t>
            </a:r>
            <a:r>
              <a:rPr sz="1200" spc="-10" dirty="0">
                <a:latin typeface="Arial MT"/>
                <a:cs typeface="Arial MT"/>
              </a:rPr>
              <a:t>en </a:t>
            </a:r>
            <a:r>
              <a:rPr sz="1200" dirty="0">
                <a:latin typeface="Arial MT"/>
                <a:cs typeface="Arial MT"/>
              </a:rPr>
              <a:t>la </a:t>
            </a:r>
            <a:r>
              <a:rPr sz="1200" spc="-5" dirty="0">
                <a:latin typeface="Arial MT"/>
                <a:cs typeface="Arial MT"/>
              </a:rPr>
              <a:t>nube, contenedores </a:t>
            </a:r>
            <a:r>
              <a:rPr sz="1200" dirty="0">
                <a:latin typeface="Arial MT"/>
                <a:cs typeface="Arial MT"/>
              </a:rPr>
              <a:t>y </a:t>
            </a:r>
            <a:r>
              <a:rPr sz="1200" spc="-5" dirty="0">
                <a:latin typeface="Arial MT"/>
                <a:cs typeface="Arial MT"/>
              </a:rPr>
              <a:t>servidores. Estas incluyen </a:t>
            </a:r>
            <a:r>
              <a:rPr sz="1200" spc="-10" dirty="0">
                <a:latin typeface="Arial MT"/>
                <a:cs typeface="Arial MT"/>
              </a:rPr>
              <a:t>análisis de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datos de </a:t>
            </a:r>
            <a:r>
              <a:rPr sz="1200" spc="-5" dirty="0">
                <a:latin typeface="Arial MT"/>
                <a:cs typeface="Arial MT"/>
              </a:rPr>
              <a:t>registro, detección </a:t>
            </a:r>
            <a:r>
              <a:rPr sz="120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intrusiones </a:t>
            </a:r>
            <a:r>
              <a:rPr sz="1200" dirty="0">
                <a:latin typeface="Arial MT"/>
                <a:cs typeface="Arial MT"/>
              </a:rPr>
              <a:t>y </a:t>
            </a:r>
            <a:r>
              <a:rPr sz="1200" spc="-5" dirty="0">
                <a:latin typeface="Arial MT"/>
                <a:cs typeface="Arial MT"/>
              </a:rPr>
              <a:t>malware, monitoreo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integridad </a:t>
            </a:r>
            <a:r>
              <a:rPr sz="1200" dirty="0">
                <a:latin typeface="Arial MT"/>
                <a:cs typeface="Arial MT"/>
              </a:rPr>
              <a:t>de 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archivos,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evaluación</a:t>
            </a:r>
            <a:r>
              <a:rPr sz="1200" spc="-3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de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configuración,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detección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de</a:t>
            </a:r>
            <a:r>
              <a:rPr sz="1200" spc="-3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vulnerabilidades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y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soporte</a:t>
            </a:r>
            <a:r>
              <a:rPr sz="1200" spc="-3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para </a:t>
            </a:r>
            <a:r>
              <a:rPr sz="1200" spc="-32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el </a:t>
            </a:r>
            <a:r>
              <a:rPr sz="1200" spc="-5" dirty="0">
                <a:latin typeface="Arial MT"/>
                <a:cs typeface="Arial MT"/>
              </a:rPr>
              <a:t>cumplimiento normativo.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440561" y="8467724"/>
            <a:ext cx="1829435" cy="7620"/>
          </a:xfrm>
          <a:custGeom>
            <a:avLst/>
            <a:gdLst/>
            <a:ahLst/>
            <a:cxnLst/>
            <a:rect l="l" t="t" r="r" b="b"/>
            <a:pathLst>
              <a:path w="1829435" h="7620">
                <a:moveTo>
                  <a:pt x="1829435" y="0"/>
                </a:moveTo>
                <a:lnTo>
                  <a:pt x="0" y="0"/>
                </a:lnTo>
                <a:lnTo>
                  <a:pt x="0" y="7620"/>
                </a:lnTo>
                <a:lnTo>
                  <a:pt x="1829435" y="7620"/>
                </a:lnTo>
                <a:lnTo>
                  <a:pt x="182943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427733" y="8518525"/>
            <a:ext cx="116839" cy="12636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50" spc="-5" dirty="0">
                <a:latin typeface="Arial MT"/>
                <a:cs typeface="Arial MT"/>
              </a:rPr>
              <a:t>26</a:t>
            </a:r>
            <a:endParaRPr sz="650">
              <a:latin typeface="Arial MT"/>
              <a:cs typeface="Arial MT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5" dirty="0"/>
              <a:t>41</a:t>
            </a:fld>
            <a:endParaRPr spc="-5" dirty="0"/>
          </a:p>
        </p:txBody>
      </p:sp>
      <p:sp>
        <p:nvSpPr>
          <p:cNvPr id="5" name="object 5"/>
          <p:cNvSpPr txBox="1"/>
          <p:nvPr/>
        </p:nvSpPr>
        <p:spPr>
          <a:xfrm>
            <a:off x="1616075" y="8521445"/>
            <a:ext cx="545211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" dirty="0">
                <a:latin typeface="Arial MT"/>
                <a:cs typeface="Arial MT"/>
              </a:rPr>
              <a:t>WAZUH.</a:t>
            </a:r>
            <a:r>
              <a:rPr sz="1000" spc="49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Components</a:t>
            </a:r>
            <a:r>
              <a:rPr sz="1000" spc="48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-</a:t>
            </a:r>
            <a:r>
              <a:rPr sz="1000" spc="50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Getting</a:t>
            </a:r>
            <a:r>
              <a:rPr sz="1000" spc="49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started</a:t>
            </a:r>
            <a:r>
              <a:rPr sz="1000" spc="47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with</a:t>
            </a:r>
            <a:r>
              <a:rPr sz="1000" spc="50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Wazuh</a:t>
            </a:r>
            <a:r>
              <a:rPr sz="1000" spc="490" dirty="0">
                <a:latin typeface="Arial MT"/>
                <a:cs typeface="Arial MT"/>
              </a:rPr>
              <a:t> </a:t>
            </a:r>
            <a:r>
              <a:rPr sz="1000" spc="-35" dirty="0">
                <a:latin typeface="Arial MT"/>
                <a:cs typeface="Arial MT"/>
              </a:rPr>
              <a:t>Â·</a:t>
            </a:r>
            <a:r>
              <a:rPr sz="1000" spc="53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Wazuh</a:t>
            </a:r>
            <a:r>
              <a:rPr sz="1000" spc="47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documentation.</a:t>
            </a:r>
            <a:r>
              <a:rPr sz="1000" spc="509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Wazuh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27733" y="8668702"/>
            <a:ext cx="5635625" cy="3225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170"/>
              </a:lnSpc>
              <a:spcBef>
                <a:spcPts val="100"/>
              </a:spcBef>
            </a:pPr>
            <a:r>
              <a:rPr sz="1000" spc="-5" dirty="0">
                <a:latin typeface="Arial MT"/>
                <a:cs typeface="Arial MT"/>
              </a:rPr>
              <a:t>documentation</a:t>
            </a:r>
            <a:r>
              <a:rPr sz="1000" spc="67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[página  </a:t>
            </a:r>
            <a:r>
              <a:rPr sz="1000" spc="12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web].  </a:t>
            </a:r>
            <a:r>
              <a:rPr sz="1000" spc="114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[Consultado</a:t>
            </a:r>
            <a:r>
              <a:rPr sz="1000" spc="67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el</a:t>
            </a:r>
            <a:r>
              <a:rPr sz="1000" spc="690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14,</a:t>
            </a:r>
            <a:r>
              <a:rPr sz="1000" spc="69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mayo,</a:t>
            </a:r>
            <a:r>
              <a:rPr sz="1000" spc="67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2023].  </a:t>
            </a:r>
            <a:r>
              <a:rPr sz="1000" spc="114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Disponible</a:t>
            </a:r>
            <a:r>
              <a:rPr sz="1000" spc="67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en</a:t>
            </a:r>
            <a:r>
              <a:rPr sz="1000" spc="67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Internet: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1170"/>
              </a:lnSpc>
            </a:pPr>
            <a:r>
              <a:rPr sz="1000" spc="-5" dirty="0">
                <a:latin typeface="Arial MT"/>
                <a:cs typeface="Arial MT"/>
              </a:rPr>
              <a:t>&lt;HTTPS://documentation.wazuh.com/current/getting-started/components/index.html&gt;.</a:t>
            </a:r>
            <a:endParaRPr sz="10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27733" y="1232281"/>
            <a:ext cx="5636895" cy="2662555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5080" algn="just">
              <a:lnSpc>
                <a:spcPct val="95800"/>
              </a:lnSpc>
              <a:spcBef>
                <a:spcPts val="160"/>
              </a:spcBef>
            </a:pPr>
            <a:r>
              <a:rPr sz="1200" spc="-10" dirty="0">
                <a:latin typeface="Arial MT"/>
                <a:cs typeface="Arial MT"/>
              </a:rPr>
              <a:t>Los </a:t>
            </a:r>
            <a:r>
              <a:rPr sz="1200" spc="-5" dirty="0">
                <a:latin typeface="Arial MT"/>
                <a:cs typeface="Arial MT"/>
              </a:rPr>
              <a:t>agentes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Wazuh </a:t>
            </a:r>
            <a:r>
              <a:rPr sz="1200" spc="5" dirty="0">
                <a:latin typeface="Arial MT"/>
                <a:cs typeface="Arial MT"/>
              </a:rPr>
              <a:t>se </a:t>
            </a:r>
            <a:r>
              <a:rPr sz="1200" spc="-5" dirty="0">
                <a:latin typeface="Arial MT"/>
                <a:cs typeface="Arial MT"/>
              </a:rPr>
              <a:t>instalan </a:t>
            </a:r>
            <a:r>
              <a:rPr sz="1200" spc="-10" dirty="0">
                <a:latin typeface="Arial MT"/>
                <a:cs typeface="Arial MT"/>
              </a:rPr>
              <a:t>en </a:t>
            </a:r>
            <a:r>
              <a:rPr sz="1200" spc="-5" dirty="0">
                <a:latin typeface="Arial MT"/>
                <a:cs typeface="Arial MT"/>
              </a:rPr>
              <a:t>endpoints </a:t>
            </a:r>
            <a:r>
              <a:rPr sz="1200" dirty="0">
                <a:latin typeface="Arial MT"/>
                <a:cs typeface="Arial MT"/>
              </a:rPr>
              <a:t>como </a:t>
            </a:r>
            <a:r>
              <a:rPr sz="1200" spc="-5" dirty="0">
                <a:latin typeface="Arial MT"/>
                <a:cs typeface="Arial MT"/>
              </a:rPr>
              <a:t>computadoras portátiles,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computadoras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escritorio, servidores, </a:t>
            </a:r>
            <a:r>
              <a:rPr sz="1200" spc="-10" dirty="0">
                <a:latin typeface="Arial MT"/>
                <a:cs typeface="Arial MT"/>
              </a:rPr>
              <a:t>instancias de la nube </a:t>
            </a:r>
            <a:r>
              <a:rPr sz="1200" spc="-5" dirty="0">
                <a:latin typeface="Arial MT"/>
                <a:cs typeface="Arial MT"/>
              </a:rPr>
              <a:t>o </a:t>
            </a:r>
            <a:r>
              <a:rPr sz="1200" spc="-10" dirty="0">
                <a:latin typeface="Arial MT"/>
                <a:cs typeface="Arial MT"/>
              </a:rPr>
              <a:t>máquinas </a:t>
            </a:r>
            <a:r>
              <a:rPr sz="1200" spc="-5" dirty="0">
                <a:latin typeface="Arial MT"/>
                <a:cs typeface="Arial MT"/>
              </a:rPr>
              <a:t>virtuales.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Proporcionan capacidades </a:t>
            </a:r>
            <a:r>
              <a:rPr sz="120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prevención, detección </a:t>
            </a:r>
            <a:r>
              <a:rPr sz="1200" dirty="0">
                <a:latin typeface="Arial MT"/>
                <a:cs typeface="Arial MT"/>
              </a:rPr>
              <a:t>y </a:t>
            </a:r>
            <a:r>
              <a:rPr sz="1200" spc="-5" dirty="0">
                <a:latin typeface="Arial MT"/>
                <a:cs typeface="Arial MT"/>
              </a:rPr>
              <a:t>respuesta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amenazas.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Funcionan </a:t>
            </a:r>
            <a:r>
              <a:rPr sz="1200" dirty="0">
                <a:latin typeface="Arial MT"/>
                <a:cs typeface="Arial MT"/>
              </a:rPr>
              <a:t>en </a:t>
            </a:r>
            <a:r>
              <a:rPr sz="1200" spc="-5" dirty="0">
                <a:latin typeface="Arial MT"/>
                <a:cs typeface="Arial MT"/>
              </a:rPr>
              <a:t>sistemas operativos </a:t>
            </a:r>
            <a:r>
              <a:rPr sz="1200" dirty="0">
                <a:latin typeface="Arial MT"/>
                <a:cs typeface="Arial MT"/>
              </a:rPr>
              <a:t>como </a:t>
            </a:r>
            <a:r>
              <a:rPr sz="1200" spc="-5" dirty="0">
                <a:latin typeface="Arial MT"/>
                <a:cs typeface="Arial MT"/>
              </a:rPr>
              <a:t>Linux, Windows, macOS, </a:t>
            </a:r>
            <a:r>
              <a:rPr sz="1200" spc="-10" dirty="0">
                <a:latin typeface="Arial MT"/>
                <a:cs typeface="Arial MT"/>
              </a:rPr>
              <a:t>Solaris, </a:t>
            </a:r>
            <a:r>
              <a:rPr sz="1200" dirty="0">
                <a:latin typeface="Arial MT"/>
                <a:cs typeface="Arial MT"/>
              </a:rPr>
              <a:t>AIX y 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HP-UX.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Además</a:t>
            </a:r>
            <a:r>
              <a:rPr sz="1200" dirty="0">
                <a:latin typeface="Arial MT"/>
                <a:cs typeface="Arial MT"/>
              </a:rPr>
              <a:t> de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las</a:t>
            </a:r>
            <a:r>
              <a:rPr sz="1200" spc="-5" dirty="0">
                <a:latin typeface="Arial MT"/>
                <a:cs typeface="Arial MT"/>
              </a:rPr>
              <a:t> capacidades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</a:t>
            </a:r>
            <a:r>
              <a:rPr sz="1200" spc="-5" dirty="0">
                <a:latin typeface="Arial MT"/>
                <a:cs typeface="Arial MT"/>
              </a:rPr>
              <a:t> monitoreo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basadas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en</a:t>
            </a:r>
            <a:r>
              <a:rPr sz="1200" spc="-5" dirty="0">
                <a:latin typeface="Arial MT"/>
                <a:cs typeface="Arial MT"/>
              </a:rPr>
              <a:t> agentes,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la 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plataforma</a:t>
            </a:r>
            <a:r>
              <a:rPr sz="1200" spc="-5" dirty="0">
                <a:latin typeface="Arial MT"/>
                <a:cs typeface="Arial MT"/>
              </a:rPr>
              <a:t> Wazuh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puede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monitorear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dispositivos</a:t>
            </a:r>
            <a:r>
              <a:rPr sz="1200" dirty="0">
                <a:latin typeface="Arial MT"/>
                <a:cs typeface="Arial MT"/>
              </a:rPr>
              <a:t> sin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agentes</a:t>
            </a:r>
            <a:r>
              <a:rPr sz="1200" dirty="0">
                <a:latin typeface="Arial MT"/>
                <a:cs typeface="Arial MT"/>
              </a:rPr>
              <a:t> como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firewalls,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switches, routers o IDS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dirty="0">
                <a:latin typeface="Arial MT"/>
                <a:cs typeface="Arial MT"/>
              </a:rPr>
              <a:t>red, </a:t>
            </a:r>
            <a:r>
              <a:rPr sz="1200" spc="-5" dirty="0">
                <a:latin typeface="Arial MT"/>
                <a:cs typeface="Arial MT"/>
              </a:rPr>
              <a:t>entre otros. Por ejemplo, </a:t>
            </a:r>
            <a:r>
              <a:rPr sz="1200" spc="-10" dirty="0">
                <a:latin typeface="Arial MT"/>
                <a:cs typeface="Arial MT"/>
              </a:rPr>
              <a:t>los datos </a:t>
            </a:r>
            <a:r>
              <a:rPr sz="1200" dirty="0">
                <a:latin typeface="Arial MT"/>
                <a:cs typeface="Arial MT"/>
              </a:rPr>
              <a:t>de registro </a:t>
            </a:r>
            <a:r>
              <a:rPr sz="1200" spc="-10" dirty="0">
                <a:latin typeface="Arial MT"/>
                <a:cs typeface="Arial MT"/>
              </a:rPr>
              <a:t>del </a:t>
            </a:r>
            <a:r>
              <a:rPr sz="1200" spc="-5" dirty="0">
                <a:latin typeface="Arial MT"/>
                <a:cs typeface="Arial MT"/>
              </a:rPr>
              <a:t> sistema se pueden recopilar a </a:t>
            </a:r>
            <a:r>
              <a:rPr sz="1200" dirty="0">
                <a:latin typeface="Arial MT"/>
                <a:cs typeface="Arial MT"/>
              </a:rPr>
              <a:t>través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Syslog, </a:t>
            </a:r>
            <a:r>
              <a:rPr sz="1200" dirty="0">
                <a:latin typeface="Arial MT"/>
                <a:cs typeface="Arial MT"/>
              </a:rPr>
              <a:t>y </a:t>
            </a:r>
            <a:r>
              <a:rPr sz="1200" spc="-5" dirty="0">
                <a:latin typeface="Arial MT"/>
                <a:cs typeface="Arial MT"/>
              </a:rPr>
              <a:t>su configuración se puede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monitorear mediante </a:t>
            </a:r>
            <a:r>
              <a:rPr sz="1200" spc="-10" dirty="0">
                <a:latin typeface="Arial MT"/>
                <a:cs typeface="Arial MT"/>
              </a:rPr>
              <a:t>la </a:t>
            </a:r>
            <a:r>
              <a:rPr sz="1200" spc="-5" dirty="0">
                <a:latin typeface="Arial MT"/>
                <a:cs typeface="Arial MT"/>
              </a:rPr>
              <a:t>exploración periódica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sus datos, a través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dirty="0">
                <a:latin typeface="Arial MT"/>
                <a:cs typeface="Arial MT"/>
              </a:rPr>
              <a:t>SSH </a:t>
            </a:r>
            <a:r>
              <a:rPr sz="1200" spc="-5" dirty="0">
                <a:latin typeface="Arial MT"/>
                <a:cs typeface="Arial MT"/>
              </a:rPr>
              <a:t>o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mediante una </a:t>
            </a:r>
            <a:r>
              <a:rPr sz="1200" dirty="0">
                <a:latin typeface="Arial MT"/>
                <a:cs typeface="Arial MT"/>
              </a:rPr>
              <a:t>API.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200">
              <a:latin typeface="Arial MT"/>
              <a:cs typeface="Arial MT"/>
            </a:endParaRPr>
          </a:p>
          <a:p>
            <a:pPr marL="12700" marR="6985" algn="just">
              <a:lnSpc>
                <a:spcPct val="95900"/>
              </a:lnSpc>
            </a:pPr>
            <a:r>
              <a:rPr sz="1200" spc="-5" dirty="0">
                <a:latin typeface="Arial MT"/>
                <a:cs typeface="Arial MT"/>
              </a:rPr>
              <a:t>El servidor analiza </a:t>
            </a:r>
            <a:r>
              <a:rPr sz="1200" spc="-10" dirty="0">
                <a:latin typeface="Arial MT"/>
                <a:cs typeface="Arial MT"/>
              </a:rPr>
              <a:t>los datos </a:t>
            </a:r>
            <a:r>
              <a:rPr sz="1200" spc="-5" dirty="0">
                <a:latin typeface="Arial MT"/>
                <a:cs typeface="Arial MT"/>
              </a:rPr>
              <a:t>recibidos </a:t>
            </a:r>
            <a:r>
              <a:rPr sz="1200" spc="-10" dirty="0">
                <a:latin typeface="Arial MT"/>
                <a:cs typeface="Arial MT"/>
              </a:rPr>
              <a:t>de los </a:t>
            </a:r>
            <a:r>
              <a:rPr sz="1200" spc="-5" dirty="0">
                <a:latin typeface="Arial MT"/>
                <a:cs typeface="Arial MT"/>
              </a:rPr>
              <a:t>agentes, </a:t>
            </a:r>
            <a:r>
              <a:rPr sz="1200" spc="-10" dirty="0">
                <a:latin typeface="Arial MT"/>
                <a:cs typeface="Arial MT"/>
              </a:rPr>
              <a:t>mientras que el </a:t>
            </a:r>
            <a:r>
              <a:rPr sz="1200" spc="-5" dirty="0">
                <a:latin typeface="Arial MT"/>
                <a:cs typeface="Arial MT"/>
              </a:rPr>
              <a:t>indexador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almacena </a:t>
            </a:r>
            <a:r>
              <a:rPr sz="1200" spc="-10" dirty="0">
                <a:latin typeface="Arial MT"/>
                <a:cs typeface="Arial MT"/>
              </a:rPr>
              <a:t>las </a:t>
            </a:r>
            <a:r>
              <a:rPr sz="1200" spc="-5" dirty="0">
                <a:latin typeface="Arial MT"/>
                <a:cs typeface="Arial MT"/>
              </a:rPr>
              <a:t>alertas generadas. El panel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control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Wazuh </a:t>
            </a:r>
            <a:r>
              <a:rPr sz="1200" spc="-10" dirty="0">
                <a:latin typeface="Arial MT"/>
                <a:cs typeface="Arial MT"/>
              </a:rPr>
              <a:t>es la </a:t>
            </a:r>
            <a:r>
              <a:rPr sz="1200" spc="-5" dirty="0">
                <a:latin typeface="Arial MT"/>
                <a:cs typeface="Arial MT"/>
              </a:rPr>
              <a:t>interfaz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 usuario web para </a:t>
            </a:r>
            <a:r>
              <a:rPr sz="1200" spc="-10" dirty="0">
                <a:latin typeface="Arial MT"/>
                <a:cs typeface="Arial MT"/>
              </a:rPr>
              <a:t>la</a:t>
            </a:r>
            <a:r>
              <a:rPr sz="1200" spc="-5" dirty="0">
                <a:latin typeface="Arial MT"/>
                <a:cs typeface="Arial MT"/>
              </a:rPr>
              <a:t> visualización </a:t>
            </a:r>
            <a:r>
              <a:rPr sz="1200" dirty="0">
                <a:latin typeface="Arial MT"/>
                <a:cs typeface="Arial MT"/>
              </a:rPr>
              <a:t>y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análisis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</a:t>
            </a:r>
            <a:r>
              <a:rPr sz="1200" spc="-5" dirty="0">
                <a:latin typeface="Arial MT"/>
                <a:cs typeface="Arial MT"/>
              </a:rPr>
              <a:t> datos,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con paneles</a:t>
            </a:r>
            <a:r>
              <a:rPr sz="1200" dirty="0">
                <a:latin typeface="Arial MT"/>
                <a:cs typeface="Arial MT"/>
              </a:rPr>
              <a:t> de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control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preconfigurados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para</a:t>
            </a:r>
            <a:r>
              <a:rPr sz="1200" spc="-5" dirty="0">
                <a:latin typeface="Arial MT"/>
                <a:cs typeface="Arial MT"/>
              </a:rPr>
              <a:t> eventos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seguridad,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cumplimiento normativo</a:t>
            </a:r>
            <a:r>
              <a:rPr sz="1200" dirty="0">
                <a:latin typeface="Arial MT"/>
                <a:cs typeface="Arial MT"/>
              </a:rPr>
              <a:t> y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más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282696" y="4565650"/>
            <a:ext cx="192595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latin typeface="Arial"/>
                <a:cs typeface="Arial"/>
              </a:rPr>
              <a:t>Ilustración</a:t>
            </a:r>
            <a:r>
              <a:rPr sz="900" b="1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3. Dashboard</a:t>
            </a:r>
            <a:r>
              <a:rPr sz="900" b="1" spc="-10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de</a:t>
            </a:r>
            <a:r>
              <a:rPr sz="900" b="1" spc="-15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Wazuh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27733" y="8150225"/>
            <a:ext cx="562673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Arial MT"/>
                <a:cs typeface="Arial MT"/>
              </a:rPr>
              <a:t>Fuente:</a:t>
            </a:r>
            <a:r>
              <a:rPr sz="1000" spc="-1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Imagen</a:t>
            </a:r>
            <a:r>
              <a:rPr sz="1000" spc="1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tomada</a:t>
            </a:r>
            <a:r>
              <a:rPr sz="1000" spc="1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del</a:t>
            </a:r>
            <a:r>
              <a:rPr sz="1000" spc="1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sitio</a:t>
            </a:r>
            <a:r>
              <a:rPr sz="1000" spc="1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de</a:t>
            </a:r>
            <a:r>
              <a:rPr sz="1000" spc="1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Wazuh,</a:t>
            </a:r>
            <a:r>
              <a:rPr sz="1000" spc="15" dirty="0">
                <a:latin typeface="Arial MT"/>
                <a:cs typeface="Arial MT"/>
              </a:rPr>
              <a:t> </a:t>
            </a:r>
            <a:r>
              <a:rPr sz="1000" spc="-15" dirty="0">
                <a:latin typeface="Arial MT"/>
                <a:cs typeface="Arial MT"/>
              </a:rPr>
              <a:t>se</a:t>
            </a:r>
            <a:r>
              <a:rPr sz="1000" spc="5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puede</a:t>
            </a:r>
            <a:r>
              <a:rPr sz="100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encontrar</a:t>
            </a:r>
            <a:r>
              <a:rPr sz="1000" spc="3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aquí</a:t>
            </a:r>
            <a:r>
              <a:rPr sz="1000" spc="2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HTTPS://wazuh.com/platform/</a:t>
            </a:r>
            <a:endParaRPr sz="1000">
              <a:latin typeface="Arial MT"/>
              <a:cs typeface="Arial MT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60525" y="4847898"/>
            <a:ext cx="5171440" cy="3319725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5" dirty="0"/>
              <a:t>42</a:t>
            </a:fld>
            <a:endParaRPr spc="-5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5" dirty="0"/>
              <a:t>43</a:t>
            </a:fld>
            <a:endParaRPr spc="-5" dirty="0"/>
          </a:p>
        </p:txBody>
      </p:sp>
      <p:sp>
        <p:nvSpPr>
          <p:cNvPr id="2" name="object 2"/>
          <p:cNvSpPr txBox="1"/>
          <p:nvPr/>
        </p:nvSpPr>
        <p:spPr>
          <a:xfrm>
            <a:off x="1427733" y="1056893"/>
            <a:ext cx="5636895" cy="75711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Arial"/>
                <a:cs typeface="Arial"/>
              </a:rPr>
              <a:t>7.2.1</a:t>
            </a:r>
            <a:r>
              <a:rPr sz="1200" b="1" spc="53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Características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0">
              <a:latin typeface="Arial"/>
              <a:cs typeface="Arial"/>
            </a:endParaRPr>
          </a:p>
          <a:p>
            <a:pPr marL="12700" marR="5080" algn="just">
              <a:lnSpc>
                <a:spcPct val="95900"/>
              </a:lnSpc>
            </a:pPr>
            <a:r>
              <a:rPr sz="1200" spc="-5" dirty="0">
                <a:latin typeface="Arial MT"/>
                <a:cs typeface="Arial MT"/>
              </a:rPr>
              <a:t>Análisis </a:t>
            </a:r>
            <a:r>
              <a:rPr sz="1200" spc="-10" dirty="0">
                <a:latin typeface="Arial MT"/>
                <a:cs typeface="Arial MT"/>
              </a:rPr>
              <a:t>de datos </a:t>
            </a:r>
            <a:r>
              <a:rPr sz="120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registro: Wazuh puede recopilar </a:t>
            </a:r>
            <a:r>
              <a:rPr sz="1200" dirty="0">
                <a:latin typeface="Arial MT"/>
                <a:cs typeface="Arial MT"/>
              </a:rPr>
              <a:t>y </a:t>
            </a:r>
            <a:r>
              <a:rPr sz="1200" spc="-10" dirty="0">
                <a:latin typeface="Arial MT"/>
                <a:cs typeface="Arial MT"/>
              </a:rPr>
              <a:t>analizar </a:t>
            </a:r>
            <a:r>
              <a:rPr sz="1200" spc="-5" dirty="0">
                <a:latin typeface="Arial MT"/>
                <a:cs typeface="Arial MT"/>
              </a:rPr>
              <a:t>datos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registro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múltiples fuentes, </a:t>
            </a:r>
            <a:r>
              <a:rPr sz="1200" spc="-10" dirty="0">
                <a:latin typeface="Arial MT"/>
                <a:cs typeface="Arial MT"/>
              </a:rPr>
              <a:t>lo </a:t>
            </a:r>
            <a:r>
              <a:rPr sz="1200" spc="-5" dirty="0">
                <a:latin typeface="Arial MT"/>
                <a:cs typeface="Arial MT"/>
              </a:rPr>
              <a:t>que incluye registros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sistemas operativos, aplicaciones,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bases de </a:t>
            </a:r>
            <a:r>
              <a:rPr sz="1200" spc="-5" dirty="0">
                <a:latin typeface="Arial MT"/>
                <a:cs typeface="Arial MT"/>
              </a:rPr>
              <a:t>datos, dispositivos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dirty="0">
                <a:latin typeface="Arial MT"/>
                <a:cs typeface="Arial MT"/>
              </a:rPr>
              <a:t>red, </a:t>
            </a:r>
            <a:r>
              <a:rPr sz="1200" spc="-5" dirty="0">
                <a:latin typeface="Arial MT"/>
                <a:cs typeface="Arial MT"/>
              </a:rPr>
              <a:t>entre otros. </a:t>
            </a:r>
            <a:r>
              <a:rPr sz="1200" dirty="0">
                <a:latin typeface="Arial MT"/>
                <a:cs typeface="Arial MT"/>
              </a:rPr>
              <a:t>Esto </a:t>
            </a:r>
            <a:r>
              <a:rPr sz="1200" spc="-10" dirty="0">
                <a:latin typeface="Arial MT"/>
                <a:cs typeface="Arial MT"/>
              </a:rPr>
              <a:t>ayuda </a:t>
            </a:r>
            <a:r>
              <a:rPr sz="1200" spc="-5" dirty="0">
                <a:latin typeface="Arial MT"/>
                <a:cs typeface="Arial MT"/>
              </a:rPr>
              <a:t>a </a:t>
            </a:r>
            <a:r>
              <a:rPr sz="1200" spc="-10" dirty="0">
                <a:latin typeface="Arial MT"/>
                <a:cs typeface="Arial MT"/>
              </a:rPr>
              <a:t>identificar </a:t>
            </a:r>
            <a:r>
              <a:rPr sz="1200" spc="-5" dirty="0">
                <a:latin typeface="Arial MT"/>
                <a:cs typeface="Arial MT"/>
              </a:rPr>
              <a:t>patrones </a:t>
            </a:r>
            <a:r>
              <a:rPr sz="1200" dirty="0">
                <a:latin typeface="Arial MT"/>
                <a:cs typeface="Arial MT"/>
              </a:rPr>
              <a:t>y 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anomalías que pueden indicar </a:t>
            </a:r>
            <a:r>
              <a:rPr sz="1200" dirty="0">
                <a:latin typeface="Arial MT"/>
                <a:cs typeface="Arial MT"/>
              </a:rPr>
              <a:t>un </a:t>
            </a:r>
            <a:r>
              <a:rPr sz="1200" spc="-5" dirty="0">
                <a:latin typeface="Arial MT"/>
                <a:cs typeface="Arial MT"/>
              </a:rPr>
              <a:t>comportamiento malintencionado o </a:t>
            </a:r>
            <a:r>
              <a:rPr sz="1200" spc="-10" dirty="0">
                <a:latin typeface="Arial MT"/>
                <a:cs typeface="Arial MT"/>
              </a:rPr>
              <a:t>una </a:t>
            </a:r>
            <a:r>
              <a:rPr sz="1200" spc="-5" dirty="0">
                <a:latin typeface="Arial MT"/>
                <a:cs typeface="Arial MT"/>
              </a:rPr>
              <a:t>posible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violación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</a:t>
            </a:r>
            <a:r>
              <a:rPr sz="1200" spc="-5" dirty="0">
                <a:latin typeface="Arial MT"/>
                <a:cs typeface="Arial MT"/>
              </a:rPr>
              <a:t> seguridad.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150">
              <a:latin typeface="Arial MT"/>
              <a:cs typeface="Arial MT"/>
            </a:endParaRPr>
          </a:p>
          <a:p>
            <a:pPr marL="12700" marR="7620" algn="just">
              <a:lnSpc>
                <a:spcPct val="95900"/>
              </a:lnSpc>
            </a:pPr>
            <a:r>
              <a:rPr sz="1200" spc="-5" dirty="0">
                <a:latin typeface="Arial MT"/>
                <a:cs typeface="Arial MT"/>
              </a:rPr>
              <a:t>Detección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intrusiones </a:t>
            </a:r>
            <a:r>
              <a:rPr sz="1200" dirty="0">
                <a:latin typeface="Arial MT"/>
                <a:cs typeface="Arial MT"/>
              </a:rPr>
              <a:t>y </a:t>
            </a:r>
            <a:r>
              <a:rPr sz="1200" spc="-10" dirty="0">
                <a:latin typeface="Arial MT"/>
                <a:cs typeface="Arial MT"/>
              </a:rPr>
              <a:t>malware: </a:t>
            </a:r>
            <a:r>
              <a:rPr sz="1200" spc="-5" dirty="0">
                <a:latin typeface="Arial MT"/>
                <a:cs typeface="Arial MT"/>
              </a:rPr>
              <a:t>Wazuh </a:t>
            </a:r>
            <a:r>
              <a:rPr sz="1200" spc="-10" dirty="0">
                <a:latin typeface="Arial MT"/>
                <a:cs typeface="Arial MT"/>
              </a:rPr>
              <a:t>utiliza </a:t>
            </a:r>
            <a:r>
              <a:rPr sz="1200" spc="-5" dirty="0">
                <a:latin typeface="Arial MT"/>
                <a:cs typeface="Arial MT"/>
              </a:rPr>
              <a:t>reglas predefinidas </a:t>
            </a:r>
            <a:r>
              <a:rPr sz="1200" dirty="0">
                <a:latin typeface="Arial MT"/>
                <a:cs typeface="Arial MT"/>
              </a:rPr>
              <a:t>y </a:t>
            </a:r>
            <a:r>
              <a:rPr sz="1200" spc="-10" dirty="0">
                <a:latin typeface="Arial MT"/>
                <a:cs typeface="Arial MT"/>
              </a:rPr>
              <a:t>técnicas </a:t>
            </a:r>
            <a:r>
              <a:rPr sz="1200" spc="-5" dirty="0">
                <a:latin typeface="Arial MT"/>
                <a:cs typeface="Arial MT"/>
              </a:rPr>
              <a:t> avanzadas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detección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amenazas </a:t>
            </a:r>
            <a:r>
              <a:rPr sz="1200" spc="-10" dirty="0">
                <a:latin typeface="Arial MT"/>
                <a:cs typeface="Arial MT"/>
              </a:rPr>
              <a:t>para </a:t>
            </a:r>
            <a:r>
              <a:rPr sz="1200" spc="-5" dirty="0">
                <a:latin typeface="Arial MT"/>
                <a:cs typeface="Arial MT"/>
              </a:rPr>
              <a:t>identificar intrusiones </a:t>
            </a:r>
            <a:r>
              <a:rPr sz="1200" dirty="0">
                <a:latin typeface="Arial MT"/>
                <a:cs typeface="Arial MT"/>
              </a:rPr>
              <a:t>y </a:t>
            </a:r>
            <a:r>
              <a:rPr sz="1200" spc="-5" dirty="0">
                <a:latin typeface="Arial MT"/>
                <a:cs typeface="Arial MT"/>
              </a:rPr>
              <a:t>malware. </a:t>
            </a:r>
            <a:r>
              <a:rPr sz="1200" dirty="0">
                <a:latin typeface="Arial MT"/>
                <a:cs typeface="Arial MT"/>
              </a:rPr>
              <a:t>Esto 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incluye </a:t>
            </a:r>
            <a:r>
              <a:rPr sz="1200" spc="-10" dirty="0">
                <a:latin typeface="Arial MT"/>
                <a:cs typeface="Arial MT"/>
              </a:rPr>
              <a:t>la </a:t>
            </a:r>
            <a:r>
              <a:rPr sz="1200" spc="-5" dirty="0">
                <a:latin typeface="Arial MT"/>
                <a:cs typeface="Arial MT"/>
              </a:rPr>
              <a:t>identificación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indicadores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compromiso (IOC), </a:t>
            </a:r>
            <a:r>
              <a:rPr sz="1200" spc="-10" dirty="0">
                <a:latin typeface="Arial MT"/>
                <a:cs typeface="Arial MT"/>
              </a:rPr>
              <a:t>que </a:t>
            </a:r>
            <a:r>
              <a:rPr sz="1200" spc="-5" dirty="0">
                <a:latin typeface="Arial MT"/>
                <a:cs typeface="Arial MT"/>
              </a:rPr>
              <a:t>son </a:t>
            </a:r>
            <a:r>
              <a:rPr sz="1200" spc="-10" dirty="0">
                <a:latin typeface="Arial MT"/>
                <a:cs typeface="Arial MT"/>
              </a:rPr>
              <a:t>pistas que 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indican </a:t>
            </a:r>
            <a:r>
              <a:rPr sz="1200" dirty="0">
                <a:latin typeface="Arial MT"/>
                <a:cs typeface="Arial MT"/>
              </a:rPr>
              <a:t>la </a:t>
            </a:r>
            <a:r>
              <a:rPr sz="1200" spc="-5" dirty="0">
                <a:latin typeface="Arial MT"/>
                <a:cs typeface="Arial MT"/>
              </a:rPr>
              <a:t>presencia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una amenaza </a:t>
            </a:r>
            <a:r>
              <a:rPr sz="1200" spc="-10" dirty="0">
                <a:latin typeface="Arial MT"/>
                <a:cs typeface="Arial MT"/>
              </a:rPr>
              <a:t>conocida. </a:t>
            </a:r>
            <a:r>
              <a:rPr sz="1200" dirty="0">
                <a:latin typeface="Arial MT"/>
                <a:cs typeface="Arial MT"/>
              </a:rPr>
              <a:t>Wazuh </a:t>
            </a:r>
            <a:r>
              <a:rPr sz="1200" spc="-5" dirty="0">
                <a:latin typeface="Arial MT"/>
                <a:cs typeface="Arial MT"/>
              </a:rPr>
              <a:t>también utiliza técnicas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avanzadas</a:t>
            </a:r>
            <a:r>
              <a:rPr sz="1200" dirty="0">
                <a:latin typeface="Arial MT"/>
                <a:cs typeface="Arial MT"/>
              </a:rPr>
              <a:t> de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detección,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como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análisis</a:t>
            </a:r>
            <a:r>
              <a:rPr sz="1200" dirty="0">
                <a:latin typeface="Arial MT"/>
                <a:cs typeface="Arial MT"/>
              </a:rPr>
              <a:t> de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comportamiento,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para</a:t>
            </a:r>
            <a:r>
              <a:rPr sz="1200" spc="-5" dirty="0">
                <a:latin typeface="Arial MT"/>
                <a:cs typeface="Arial MT"/>
              </a:rPr>
              <a:t> identificar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amenazas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desconocidas.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200">
              <a:latin typeface="Arial MT"/>
              <a:cs typeface="Arial MT"/>
            </a:endParaRPr>
          </a:p>
          <a:p>
            <a:pPr marL="12700" marR="8255" algn="just">
              <a:lnSpc>
                <a:spcPts val="1380"/>
              </a:lnSpc>
            </a:pPr>
            <a:r>
              <a:rPr sz="1200" spc="-5" dirty="0">
                <a:latin typeface="Arial MT"/>
                <a:cs typeface="Arial MT"/>
              </a:rPr>
              <a:t>Monitoreo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</a:t>
            </a:r>
            <a:r>
              <a:rPr sz="1200" spc="-5" dirty="0">
                <a:latin typeface="Arial MT"/>
                <a:cs typeface="Arial MT"/>
              </a:rPr>
              <a:t> integridad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</a:t>
            </a:r>
            <a:r>
              <a:rPr sz="1200" spc="-5" dirty="0">
                <a:latin typeface="Arial MT"/>
                <a:cs typeface="Arial MT"/>
              </a:rPr>
              <a:t> archivos: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Wazuh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puede</a:t>
            </a:r>
            <a:r>
              <a:rPr sz="1200" spc="-5" dirty="0">
                <a:latin typeface="Arial MT"/>
                <a:cs typeface="Arial MT"/>
              </a:rPr>
              <a:t> monitorear</a:t>
            </a:r>
            <a:r>
              <a:rPr sz="1200" dirty="0">
                <a:latin typeface="Arial MT"/>
                <a:cs typeface="Arial MT"/>
              </a:rPr>
              <a:t> y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alertar</a:t>
            </a:r>
            <a:r>
              <a:rPr sz="1200" spc="-5" dirty="0">
                <a:latin typeface="Arial MT"/>
                <a:cs typeface="Arial MT"/>
              </a:rPr>
              <a:t> sobre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cambios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en </a:t>
            </a:r>
            <a:r>
              <a:rPr sz="1200" spc="-5" dirty="0">
                <a:latin typeface="Arial MT"/>
                <a:cs typeface="Arial MT"/>
              </a:rPr>
              <a:t>archivos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críticos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del</a:t>
            </a:r>
            <a:r>
              <a:rPr sz="1200" spc="-5" dirty="0">
                <a:latin typeface="Arial MT"/>
                <a:cs typeface="Arial MT"/>
              </a:rPr>
              <a:t> sistema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o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en</a:t>
            </a:r>
            <a:r>
              <a:rPr sz="1200" spc="-5" dirty="0">
                <a:latin typeface="Arial MT"/>
                <a:cs typeface="Arial MT"/>
              </a:rPr>
              <a:t> otros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archivos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importantes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que 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podrían</a:t>
            </a:r>
            <a:r>
              <a:rPr sz="1200" spc="-5" dirty="0">
                <a:latin typeface="Arial MT"/>
                <a:cs typeface="Arial MT"/>
              </a:rPr>
              <a:t> indicar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una violación </a:t>
            </a:r>
            <a:r>
              <a:rPr sz="1200" spc="-10" dirty="0">
                <a:latin typeface="Arial MT"/>
                <a:cs typeface="Arial MT"/>
              </a:rPr>
              <a:t>de</a:t>
            </a:r>
            <a:r>
              <a:rPr sz="1200" spc="-5" dirty="0">
                <a:latin typeface="Arial MT"/>
                <a:cs typeface="Arial MT"/>
              </a:rPr>
              <a:t> seguridad.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200">
              <a:latin typeface="Arial MT"/>
              <a:cs typeface="Arial MT"/>
            </a:endParaRPr>
          </a:p>
          <a:p>
            <a:pPr marL="12700" marR="5715" algn="just">
              <a:lnSpc>
                <a:spcPts val="1380"/>
              </a:lnSpc>
            </a:pPr>
            <a:r>
              <a:rPr sz="1200" spc="-5" dirty="0">
                <a:latin typeface="Arial MT"/>
                <a:cs typeface="Arial MT"/>
              </a:rPr>
              <a:t>Evaluación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configuración: Evalúa </a:t>
            </a:r>
            <a:r>
              <a:rPr sz="1200" spc="-10" dirty="0">
                <a:latin typeface="Arial MT"/>
                <a:cs typeface="Arial MT"/>
              </a:rPr>
              <a:t>la </a:t>
            </a:r>
            <a:r>
              <a:rPr sz="1200" spc="-5" dirty="0">
                <a:latin typeface="Arial MT"/>
                <a:cs typeface="Arial MT"/>
              </a:rPr>
              <a:t>configuración del sistema </a:t>
            </a:r>
            <a:r>
              <a:rPr sz="1200" spc="-10" dirty="0">
                <a:latin typeface="Arial MT"/>
                <a:cs typeface="Arial MT"/>
              </a:rPr>
              <a:t>para </a:t>
            </a:r>
            <a:r>
              <a:rPr sz="1200" spc="-5" dirty="0">
                <a:latin typeface="Arial MT"/>
                <a:cs typeface="Arial MT"/>
              </a:rPr>
              <a:t>identificar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posibles </a:t>
            </a:r>
            <a:r>
              <a:rPr sz="1200" spc="-5" dirty="0">
                <a:latin typeface="Arial MT"/>
                <a:cs typeface="Arial MT"/>
              </a:rPr>
              <a:t>vulnerabilidades </a:t>
            </a:r>
            <a:r>
              <a:rPr sz="1200" dirty="0">
                <a:latin typeface="Arial MT"/>
                <a:cs typeface="Arial MT"/>
              </a:rPr>
              <a:t>y </a:t>
            </a:r>
            <a:r>
              <a:rPr sz="1200" spc="-5" dirty="0">
                <a:latin typeface="Arial MT"/>
                <a:cs typeface="Arial MT"/>
              </a:rPr>
              <a:t>configuraciones incorrectas </a:t>
            </a:r>
            <a:r>
              <a:rPr sz="1200" spc="-10" dirty="0">
                <a:latin typeface="Arial MT"/>
                <a:cs typeface="Arial MT"/>
              </a:rPr>
              <a:t>que </a:t>
            </a:r>
            <a:r>
              <a:rPr sz="1200" spc="-5" dirty="0">
                <a:latin typeface="Arial MT"/>
                <a:cs typeface="Arial MT"/>
              </a:rPr>
              <a:t>puedan </a:t>
            </a:r>
            <a:r>
              <a:rPr sz="1200" spc="-10" dirty="0">
                <a:latin typeface="Arial MT"/>
                <a:cs typeface="Arial MT"/>
              </a:rPr>
              <a:t>poner en riesgo </a:t>
            </a:r>
            <a:r>
              <a:rPr sz="1200" spc="-32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la </a:t>
            </a:r>
            <a:r>
              <a:rPr sz="1200" spc="-5" dirty="0">
                <a:latin typeface="Arial MT"/>
                <a:cs typeface="Arial MT"/>
              </a:rPr>
              <a:t>seguridad.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200">
              <a:latin typeface="Arial MT"/>
              <a:cs typeface="Arial MT"/>
            </a:endParaRPr>
          </a:p>
          <a:p>
            <a:pPr marL="12700" marR="5080" algn="just">
              <a:lnSpc>
                <a:spcPts val="1380"/>
              </a:lnSpc>
            </a:pPr>
            <a:r>
              <a:rPr sz="1200" spc="-5" dirty="0">
                <a:latin typeface="Arial MT"/>
                <a:cs typeface="Arial MT"/>
              </a:rPr>
              <a:t>Detección </a:t>
            </a:r>
            <a:r>
              <a:rPr sz="120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vulnerabilidades:</a:t>
            </a:r>
            <a:r>
              <a:rPr sz="1200" dirty="0">
                <a:latin typeface="Arial MT"/>
                <a:cs typeface="Arial MT"/>
              </a:rPr>
              <a:t> Puede </a:t>
            </a:r>
            <a:r>
              <a:rPr sz="1200" spc="-5" dirty="0">
                <a:latin typeface="Arial MT"/>
                <a:cs typeface="Arial MT"/>
              </a:rPr>
              <a:t>identificar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vulnerabilidades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conocidas</a:t>
            </a:r>
            <a:r>
              <a:rPr sz="1200" dirty="0">
                <a:latin typeface="Arial MT"/>
                <a:cs typeface="Arial MT"/>
              </a:rPr>
              <a:t> en 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sistemas </a:t>
            </a:r>
            <a:r>
              <a:rPr sz="1200" dirty="0">
                <a:latin typeface="Arial MT"/>
                <a:cs typeface="Arial MT"/>
              </a:rPr>
              <a:t>y </a:t>
            </a:r>
            <a:r>
              <a:rPr sz="1200" spc="-5" dirty="0">
                <a:latin typeface="Arial MT"/>
                <a:cs typeface="Arial MT"/>
              </a:rPr>
              <a:t>aplicaciones, </a:t>
            </a:r>
            <a:r>
              <a:rPr sz="1200" spc="-10" dirty="0">
                <a:latin typeface="Arial MT"/>
                <a:cs typeface="Arial MT"/>
              </a:rPr>
              <a:t>lo que </a:t>
            </a:r>
            <a:r>
              <a:rPr sz="1200" spc="-5" dirty="0">
                <a:latin typeface="Arial MT"/>
                <a:cs typeface="Arial MT"/>
              </a:rPr>
              <a:t>permite a </a:t>
            </a:r>
            <a:r>
              <a:rPr sz="1200" spc="-10" dirty="0">
                <a:latin typeface="Arial MT"/>
                <a:cs typeface="Arial MT"/>
              </a:rPr>
              <a:t>los </a:t>
            </a:r>
            <a:r>
              <a:rPr sz="1200" spc="-5" dirty="0">
                <a:latin typeface="Arial MT"/>
                <a:cs typeface="Arial MT"/>
              </a:rPr>
              <a:t>equipos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seguridad </a:t>
            </a:r>
            <a:r>
              <a:rPr sz="1200" dirty="0">
                <a:latin typeface="Arial MT"/>
                <a:cs typeface="Arial MT"/>
              </a:rPr>
              <a:t>corregir </a:t>
            </a:r>
            <a:r>
              <a:rPr sz="1200" spc="-5" dirty="0">
                <a:latin typeface="Arial MT"/>
                <a:cs typeface="Arial MT"/>
              </a:rPr>
              <a:t>estas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vulnerabilidades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antes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que</a:t>
            </a:r>
            <a:r>
              <a:rPr sz="1200" spc="-5" dirty="0">
                <a:latin typeface="Arial MT"/>
                <a:cs typeface="Arial MT"/>
              </a:rPr>
              <a:t> sean explotadas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por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atacantes.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150">
              <a:latin typeface="Arial MT"/>
              <a:cs typeface="Arial MT"/>
            </a:endParaRPr>
          </a:p>
          <a:p>
            <a:pPr marL="12700" marR="5715" algn="just">
              <a:lnSpc>
                <a:spcPct val="95900"/>
              </a:lnSpc>
            </a:pPr>
            <a:r>
              <a:rPr sz="1200" spc="-5" dirty="0">
                <a:latin typeface="Arial MT"/>
                <a:cs typeface="Arial MT"/>
              </a:rPr>
              <a:t>Cumplimiento </a:t>
            </a:r>
            <a:r>
              <a:rPr sz="1200" spc="-10" dirty="0">
                <a:latin typeface="Arial MT"/>
                <a:cs typeface="Arial MT"/>
              </a:rPr>
              <a:t>normativo: </a:t>
            </a:r>
            <a:r>
              <a:rPr sz="1200" spc="-5" dirty="0">
                <a:latin typeface="Arial MT"/>
                <a:cs typeface="Arial MT"/>
              </a:rPr>
              <a:t>Wazuh proporciona </a:t>
            </a:r>
            <a:r>
              <a:rPr sz="1200" spc="-10" dirty="0">
                <a:latin typeface="Arial MT"/>
                <a:cs typeface="Arial MT"/>
              </a:rPr>
              <a:t>reglas </a:t>
            </a:r>
            <a:r>
              <a:rPr sz="1200" dirty="0">
                <a:latin typeface="Arial MT"/>
                <a:cs typeface="Arial MT"/>
              </a:rPr>
              <a:t>y </a:t>
            </a:r>
            <a:r>
              <a:rPr sz="1200" spc="-5" dirty="0">
                <a:latin typeface="Arial MT"/>
                <a:cs typeface="Arial MT"/>
              </a:rPr>
              <a:t>reportes </a:t>
            </a:r>
            <a:r>
              <a:rPr sz="1200" spc="-10" dirty="0">
                <a:latin typeface="Arial MT"/>
                <a:cs typeface="Arial MT"/>
              </a:rPr>
              <a:t>para </a:t>
            </a:r>
            <a:r>
              <a:rPr sz="1200" spc="-5" dirty="0">
                <a:latin typeface="Arial MT"/>
                <a:cs typeface="Arial MT"/>
              </a:rPr>
              <a:t>ayudar a </a:t>
            </a:r>
            <a:r>
              <a:rPr sz="1200" spc="-10" dirty="0">
                <a:latin typeface="Arial MT"/>
                <a:cs typeface="Arial MT"/>
              </a:rPr>
              <a:t>las </a:t>
            </a:r>
            <a:r>
              <a:rPr sz="1200" spc="-5" dirty="0">
                <a:latin typeface="Arial MT"/>
                <a:cs typeface="Arial MT"/>
              </a:rPr>
              <a:t> organizaciones a </a:t>
            </a:r>
            <a:r>
              <a:rPr sz="1200" spc="-10" dirty="0">
                <a:latin typeface="Arial MT"/>
                <a:cs typeface="Arial MT"/>
              </a:rPr>
              <a:t>cumplir </a:t>
            </a:r>
            <a:r>
              <a:rPr sz="1200" spc="-5" dirty="0">
                <a:latin typeface="Arial MT"/>
                <a:cs typeface="Arial MT"/>
              </a:rPr>
              <a:t>con </a:t>
            </a:r>
            <a:r>
              <a:rPr sz="1200" spc="-10" dirty="0">
                <a:latin typeface="Arial MT"/>
                <a:cs typeface="Arial MT"/>
              </a:rPr>
              <a:t>los requisitos de </a:t>
            </a:r>
            <a:r>
              <a:rPr sz="1200" spc="-5" dirty="0">
                <a:latin typeface="Arial MT"/>
                <a:cs typeface="Arial MT"/>
              </a:rPr>
              <a:t>cumplimiento </a:t>
            </a:r>
            <a:r>
              <a:rPr sz="1200" spc="-10" dirty="0">
                <a:latin typeface="Arial MT"/>
                <a:cs typeface="Arial MT"/>
              </a:rPr>
              <a:t>normativo, </a:t>
            </a:r>
            <a:r>
              <a:rPr sz="1200" dirty="0">
                <a:latin typeface="Arial MT"/>
                <a:cs typeface="Arial MT"/>
              </a:rPr>
              <a:t>como </a:t>
            </a:r>
            <a:r>
              <a:rPr sz="1200" spc="-5" dirty="0">
                <a:latin typeface="Arial MT"/>
                <a:cs typeface="Arial MT"/>
              </a:rPr>
              <a:t>PCI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DSS,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GDPR,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CIS,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HIPAA,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NIST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800-53,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entre otros.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200">
              <a:latin typeface="Arial MT"/>
              <a:cs typeface="Arial MT"/>
            </a:endParaRPr>
          </a:p>
          <a:p>
            <a:pPr marL="12700" marR="6985" algn="just">
              <a:lnSpc>
                <a:spcPts val="1380"/>
              </a:lnSpc>
            </a:pPr>
            <a:r>
              <a:rPr sz="1200" spc="-5" dirty="0">
                <a:latin typeface="Arial MT"/>
                <a:cs typeface="Arial MT"/>
              </a:rPr>
              <a:t>Recopilación </a:t>
            </a:r>
            <a:r>
              <a:rPr sz="1200" dirty="0">
                <a:latin typeface="Arial MT"/>
                <a:cs typeface="Arial MT"/>
              </a:rPr>
              <a:t>y </a:t>
            </a:r>
            <a:r>
              <a:rPr sz="1200" spc="-10" dirty="0">
                <a:latin typeface="Arial MT"/>
                <a:cs typeface="Arial MT"/>
              </a:rPr>
              <a:t>análisis de datos de </a:t>
            </a:r>
            <a:r>
              <a:rPr sz="1200" spc="-5" dirty="0">
                <a:latin typeface="Arial MT"/>
                <a:cs typeface="Arial MT"/>
              </a:rPr>
              <a:t>eventos </a:t>
            </a:r>
            <a:r>
              <a:rPr sz="1200" spc="-10" dirty="0">
                <a:latin typeface="Arial MT"/>
                <a:cs typeface="Arial MT"/>
              </a:rPr>
              <a:t>en la </a:t>
            </a:r>
            <a:r>
              <a:rPr sz="1200" spc="-5" dirty="0">
                <a:latin typeface="Arial MT"/>
                <a:cs typeface="Arial MT"/>
              </a:rPr>
              <a:t>nube: </a:t>
            </a:r>
            <a:r>
              <a:rPr sz="1200" spc="-10" dirty="0">
                <a:latin typeface="Arial MT"/>
                <a:cs typeface="Arial MT"/>
              </a:rPr>
              <a:t>Puede </a:t>
            </a:r>
            <a:r>
              <a:rPr sz="1200" spc="-5" dirty="0">
                <a:latin typeface="Arial MT"/>
                <a:cs typeface="Arial MT"/>
              </a:rPr>
              <a:t>recopilar </a:t>
            </a:r>
            <a:r>
              <a:rPr sz="1200" dirty="0">
                <a:latin typeface="Arial MT"/>
                <a:cs typeface="Arial MT"/>
              </a:rPr>
              <a:t>y </a:t>
            </a:r>
            <a:r>
              <a:rPr sz="1200" spc="-10" dirty="0">
                <a:latin typeface="Arial MT"/>
                <a:cs typeface="Arial MT"/>
              </a:rPr>
              <a:t>analizar 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datos de </a:t>
            </a:r>
            <a:r>
              <a:rPr sz="1200" spc="-5" dirty="0">
                <a:latin typeface="Arial MT"/>
                <a:cs typeface="Arial MT"/>
              </a:rPr>
              <a:t>eventos </a:t>
            </a:r>
            <a:r>
              <a:rPr sz="120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infraestructura </a:t>
            </a:r>
            <a:r>
              <a:rPr sz="1200" dirty="0">
                <a:latin typeface="Arial MT"/>
                <a:cs typeface="Arial MT"/>
              </a:rPr>
              <a:t>en </a:t>
            </a:r>
            <a:r>
              <a:rPr sz="1200" spc="-10" dirty="0">
                <a:latin typeface="Arial MT"/>
                <a:cs typeface="Arial MT"/>
              </a:rPr>
              <a:t>la </a:t>
            </a:r>
            <a:r>
              <a:rPr sz="1200" spc="-5" dirty="0">
                <a:latin typeface="Arial MT"/>
                <a:cs typeface="Arial MT"/>
              </a:rPr>
              <a:t>nube, </a:t>
            </a:r>
            <a:r>
              <a:rPr sz="1200" spc="-10" dirty="0">
                <a:latin typeface="Arial MT"/>
                <a:cs typeface="Arial MT"/>
              </a:rPr>
              <a:t>lo </a:t>
            </a:r>
            <a:r>
              <a:rPr sz="1200" spc="-5" dirty="0">
                <a:latin typeface="Arial MT"/>
                <a:cs typeface="Arial MT"/>
              </a:rPr>
              <a:t>que incluye servicios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Amazon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Web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Services,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Google Cloud Platform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y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Microsoft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Azure.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200">
              <a:latin typeface="Arial MT"/>
              <a:cs typeface="Arial MT"/>
            </a:endParaRPr>
          </a:p>
          <a:p>
            <a:pPr marL="12700" marR="6985" algn="just">
              <a:lnSpc>
                <a:spcPts val="1380"/>
              </a:lnSpc>
            </a:pPr>
            <a:r>
              <a:rPr sz="1200" spc="-5" dirty="0">
                <a:latin typeface="Arial MT"/>
                <a:cs typeface="Arial MT"/>
              </a:rPr>
              <a:t>Escalabilidad: Wazuh </a:t>
            </a:r>
            <a:r>
              <a:rPr sz="1200" spc="-10" dirty="0">
                <a:latin typeface="Arial MT"/>
                <a:cs typeface="Arial MT"/>
              </a:rPr>
              <a:t>es </a:t>
            </a:r>
            <a:r>
              <a:rPr sz="1200" spc="-5" dirty="0">
                <a:latin typeface="Arial MT"/>
                <a:cs typeface="Arial MT"/>
              </a:rPr>
              <a:t>altamente escalable </a:t>
            </a:r>
            <a:r>
              <a:rPr sz="1200" dirty="0">
                <a:latin typeface="Arial MT"/>
                <a:cs typeface="Arial MT"/>
              </a:rPr>
              <a:t>y </a:t>
            </a:r>
            <a:r>
              <a:rPr sz="1200" spc="-5" dirty="0">
                <a:latin typeface="Arial MT"/>
                <a:cs typeface="Arial MT"/>
              </a:rPr>
              <a:t>puede procesar datos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cientos o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miles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agentes.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Además,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se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puede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configurar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como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un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clúster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para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aumentar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aún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más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la</a:t>
            </a:r>
            <a:r>
              <a:rPr sz="1200" spc="-5" dirty="0">
                <a:latin typeface="Arial MT"/>
                <a:cs typeface="Arial MT"/>
              </a:rPr>
              <a:t> capacidad.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200">
              <a:latin typeface="Arial MT"/>
              <a:cs typeface="Arial MT"/>
            </a:endParaRPr>
          </a:p>
          <a:p>
            <a:pPr marL="12700" marR="5080" algn="just">
              <a:lnSpc>
                <a:spcPts val="1380"/>
              </a:lnSpc>
            </a:pPr>
            <a:r>
              <a:rPr sz="1200" spc="-5" dirty="0">
                <a:latin typeface="Arial MT"/>
                <a:cs typeface="Arial MT"/>
              </a:rPr>
              <a:t>Interfaz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usuario </a:t>
            </a:r>
            <a:r>
              <a:rPr sz="1200" spc="-10" dirty="0">
                <a:latin typeface="Arial MT"/>
                <a:cs typeface="Arial MT"/>
              </a:rPr>
              <a:t>web: </a:t>
            </a:r>
            <a:r>
              <a:rPr sz="1200" spc="-5" dirty="0">
                <a:latin typeface="Arial MT"/>
                <a:cs typeface="Arial MT"/>
              </a:rPr>
              <a:t>Proporciona </a:t>
            </a:r>
            <a:r>
              <a:rPr sz="1200" spc="-10" dirty="0">
                <a:latin typeface="Arial MT"/>
                <a:cs typeface="Arial MT"/>
              </a:rPr>
              <a:t>una </a:t>
            </a:r>
            <a:r>
              <a:rPr sz="1200" spc="-5" dirty="0">
                <a:latin typeface="Arial MT"/>
                <a:cs typeface="Arial MT"/>
              </a:rPr>
              <a:t>interfaz </a:t>
            </a:r>
            <a:r>
              <a:rPr sz="120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usuario web </a:t>
            </a:r>
            <a:r>
              <a:rPr sz="1200" spc="-10" dirty="0">
                <a:latin typeface="Arial MT"/>
                <a:cs typeface="Arial MT"/>
              </a:rPr>
              <a:t>que </a:t>
            </a:r>
            <a:r>
              <a:rPr sz="1200" dirty="0">
                <a:latin typeface="Arial MT"/>
                <a:cs typeface="Arial MT"/>
              </a:rPr>
              <a:t>permite </a:t>
            </a:r>
            <a:r>
              <a:rPr sz="1200" spc="-5" dirty="0">
                <a:latin typeface="Arial MT"/>
                <a:cs typeface="Arial MT"/>
              </a:rPr>
              <a:t>a </a:t>
            </a:r>
            <a:r>
              <a:rPr sz="1200" spc="-10" dirty="0">
                <a:latin typeface="Arial MT"/>
                <a:cs typeface="Arial MT"/>
              </a:rPr>
              <a:t>los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equipos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seguridad visualizar </a:t>
            </a:r>
            <a:r>
              <a:rPr sz="1200" dirty="0">
                <a:latin typeface="Arial MT"/>
                <a:cs typeface="Arial MT"/>
              </a:rPr>
              <a:t>y </a:t>
            </a:r>
            <a:r>
              <a:rPr sz="1200" spc="-5" dirty="0">
                <a:latin typeface="Arial MT"/>
                <a:cs typeface="Arial MT"/>
              </a:rPr>
              <a:t>analizar datos </a:t>
            </a:r>
            <a:r>
              <a:rPr sz="1200" spc="-10" dirty="0">
                <a:latin typeface="Arial MT"/>
                <a:cs typeface="Arial MT"/>
              </a:rPr>
              <a:t>de</a:t>
            </a:r>
            <a:r>
              <a:rPr sz="1200" spc="-5" dirty="0">
                <a:latin typeface="Arial MT"/>
                <a:cs typeface="Arial MT"/>
              </a:rPr>
              <a:t> amenazas. </a:t>
            </a:r>
            <a:r>
              <a:rPr sz="1200" dirty="0">
                <a:latin typeface="Arial MT"/>
                <a:cs typeface="Arial MT"/>
              </a:rPr>
              <a:t>La </a:t>
            </a:r>
            <a:r>
              <a:rPr sz="1200" spc="-5" dirty="0">
                <a:latin typeface="Arial MT"/>
                <a:cs typeface="Arial MT"/>
              </a:rPr>
              <a:t>interfaz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 usuario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incluye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paneles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</a:t>
            </a:r>
            <a:r>
              <a:rPr sz="1200" spc="-5" dirty="0">
                <a:latin typeface="Arial MT"/>
                <a:cs typeface="Arial MT"/>
              </a:rPr>
              <a:t> control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preconfigurados</a:t>
            </a:r>
            <a:r>
              <a:rPr sz="1200" dirty="0">
                <a:latin typeface="Arial MT"/>
                <a:cs typeface="Arial MT"/>
              </a:rPr>
              <a:t> y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personalizables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para 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diferentes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tipos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</a:t>
            </a:r>
            <a:r>
              <a:rPr sz="1200" spc="-5" dirty="0">
                <a:latin typeface="Arial MT"/>
                <a:cs typeface="Arial MT"/>
              </a:rPr>
              <a:t> eventos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de</a:t>
            </a:r>
            <a:r>
              <a:rPr sz="1200" spc="-5" dirty="0">
                <a:latin typeface="Arial MT"/>
                <a:cs typeface="Arial MT"/>
              </a:rPr>
              <a:t> seguridad.</a:t>
            </a:r>
            <a:endParaRPr sz="1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40561" y="8467724"/>
            <a:ext cx="1829435" cy="7620"/>
          </a:xfrm>
          <a:custGeom>
            <a:avLst/>
            <a:gdLst/>
            <a:ahLst/>
            <a:cxnLst/>
            <a:rect l="l" t="t" r="r" b="b"/>
            <a:pathLst>
              <a:path w="1829435" h="7620">
                <a:moveTo>
                  <a:pt x="1829435" y="0"/>
                </a:moveTo>
                <a:lnTo>
                  <a:pt x="0" y="0"/>
                </a:lnTo>
                <a:lnTo>
                  <a:pt x="0" y="7620"/>
                </a:lnTo>
                <a:lnTo>
                  <a:pt x="1829435" y="7620"/>
                </a:lnTo>
                <a:lnTo>
                  <a:pt x="182943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275333" y="1056893"/>
            <a:ext cx="5941060" cy="7934959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65100" marR="158750" algn="just">
              <a:lnSpc>
                <a:spcPct val="95800"/>
              </a:lnSpc>
              <a:spcBef>
                <a:spcPts val="160"/>
              </a:spcBef>
            </a:pPr>
            <a:r>
              <a:rPr sz="1200" spc="-5" dirty="0">
                <a:latin typeface="Arial MT"/>
                <a:cs typeface="Arial MT"/>
              </a:rPr>
              <a:t>Monitoreo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</a:t>
            </a:r>
            <a:r>
              <a:rPr sz="1200" spc="-5" dirty="0">
                <a:latin typeface="Arial MT"/>
                <a:cs typeface="Arial MT"/>
              </a:rPr>
              <a:t> dispositivos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sin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agentes: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Wazuh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también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puede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monitorear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dispositivos </a:t>
            </a:r>
            <a:r>
              <a:rPr sz="1200" dirty="0">
                <a:latin typeface="Arial MT"/>
                <a:cs typeface="Arial MT"/>
              </a:rPr>
              <a:t>sin </a:t>
            </a:r>
            <a:r>
              <a:rPr sz="1200" spc="-5" dirty="0">
                <a:latin typeface="Arial MT"/>
                <a:cs typeface="Arial MT"/>
              </a:rPr>
              <a:t>agentes, como firewalls, switches, routers </a:t>
            </a:r>
            <a:r>
              <a:rPr sz="1200" dirty="0">
                <a:latin typeface="Arial MT"/>
                <a:cs typeface="Arial MT"/>
              </a:rPr>
              <a:t>y </a:t>
            </a:r>
            <a:r>
              <a:rPr sz="1200" spc="-5" dirty="0">
                <a:latin typeface="Arial MT"/>
                <a:cs typeface="Arial MT"/>
              </a:rPr>
              <a:t>otros dispositivos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red.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Esto</a:t>
            </a:r>
            <a:r>
              <a:rPr sz="1200" spc="-3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se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logra</a:t>
            </a:r>
            <a:r>
              <a:rPr sz="1200" spc="-3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través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la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recopilación</a:t>
            </a:r>
            <a:r>
              <a:rPr sz="1200" spc="-3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registros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de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eventos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y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la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evaluación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la</a:t>
            </a:r>
            <a:r>
              <a:rPr sz="1200" spc="-5" dirty="0">
                <a:latin typeface="Arial MT"/>
                <a:cs typeface="Arial MT"/>
              </a:rPr>
              <a:t> configuración </a:t>
            </a:r>
            <a:r>
              <a:rPr sz="1200" spc="-10" dirty="0">
                <a:latin typeface="Arial MT"/>
                <a:cs typeface="Arial MT"/>
              </a:rPr>
              <a:t>de</a:t>
            </a:r>
            <a:r>
              <a:rPr sz="1200" spc="-5" dirty="0">
                <a:latin typeface="Arial MT"/>
                <a:cs typeface="Arial MT"/>
              </a:rPr>
              <a:t> estos</a:t>
            </a:r>
            <a:r>
              <a:rPr sz="1200" spc="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dispositivos.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3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050">
              <a:latin typeface="Arial MT"/>
              <a:cs typeface="Arial MT"/>
            </a:endParaRPr>
          </a:p>
          <a:p>
            <a:pPr marL="622300" lvl="2" indent="-457834">
              <a:lnSpc>
                <a:spcPct val="100000"/>
              </a:lnSpc>
              <a:buFont typeface="Arial"/>
              <a:buAutoNum type="arabicPeriod" startAt="2"/>
              <a:tabLst>
                <a:tab pos="622935" algn="l"/>
              </a:tabLst>
            </a:pPr>
            <a:r>
              <a:rPr sz="1200" b="1" spc="-5" dirty="0">
                <a:latin typeface="Arial"/>
                <a:cs typeface="Arial"/>
              </a:rPr>
              <a:t>Ventajas</a:t>
            </a:r>
            <a:endParaRPr sz="1200">
              <a:latin typeface="Arial"/>
              <a:cs typeface="Arial"/>
            </a:endParaRPr>
          </a:p>
          <a:p>
            <a:pPr lvl="2">
              <a:lnSpc>
                <a:spcPct val="100000"/>
              </a:lnSpc>
              <a:buFont typeface="Arial"/>
              <a:buAutoNum type="arabicPeriod" startAt="2"/>
            </a:pPr>
            <a:endParaRPr sz="1200">
              <a:latin typeface="Arial"/>
              <a:cs typeface="Arial"/>
            </a:endParaRPr>
          </a:p>
          <a:p>
            <a:pPr marL="165100" marR="157480" algn="just">
              <a:lnSpc>
                <a:spcPct val="95900"/>
              </a:lnSpc>
            </a:pPr>
            <a:r>
              <a:rPr sz="1200" spc="-5" dirty="0">
                <a:latin typeface="Arial MT"/>
                <a:cs typeface="Arial MT"/>
              </a:rPr>
              <a:t>Wazuh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es</a:t>
            </a:r>
            <a:r>
              <a:rPr sz="1200" spc="-5" dirty="0">
                <a:latin typeface="Arial MT"/>
                <a:cs typeface="Arial MT"/>
              </a:rPr>
              <a:t> una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plataforma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altamente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escalable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que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5" dirty="0">
                <a:latin typeface="Arial MT"/>
                <a:cs typeface="Arial MT"/>
              </a:rPr>
              <a:t>se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puede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adaptar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las </a:t>
            </a:r>
            <a:r>
              <a:rPr sz="1200" spc="-5" dirty="0">
                <a:latin typeface="Arial MT"/>
                <a:cs typeface="Arial MT"/>
              </a:rPr>
              <a:t> necesidades</a:t>
            </a:r>
            <a:r>
              <a:rPr sz="1200" spc="-7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de</a:t>
            </a:r>
            <a:r>
              <a:rPr sz="1200" spc="-8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cualquier</a:t>
            </a:r>
            <a:r>
              <a:rPr sz="1200" spc="-5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organización.</a:t>
            </a:r>
            <a:r>
              <a:rPr sz="1200" spc="-6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La</a:t>
            </a:r>
            <a:r>
              <a:rPr sz="1200" spc="-8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plataforma</a:t>
            </a:r>
            <a:r>
              <a:rPr sz="1200" spc="-8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es</a:t>
            </a:r>
            <a:r>
              <a:rPr sz="1200" spc="-7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capaz</a:t>
            </a:r>
            <a:r>
              <a:rPr sz="1200" spc="-5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</a:t>
            </a:r>
            <a:r>
              <a:rPr sz="1200" spc="-7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manejar</a:t>
            </a:r>
            <a:r>
              <a:rPr sz="1200" spc="-5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grandes </a:t>
            </a:r>
            <a:r>
              <a:rPr sz="1200" spc="-32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cantidades </a:t>
            </a:r>
            <a:r>
              <a:rPr sz="1200" dirty="0">
                <a:latin typeface="Arial MT"/>
                <a:cs typeface="Arial MT"/>
              </a:rPr>
              <a:t>de </a:t>
            </a:r>
            <a:r>
              <a:rPr sz="1200" spc="-10" dirty="0">
                <a:latin typeface="Arial MT"/>
                <a:cs typeface="Arial MT"/>
              </a:rPr>
              <a:t>datos </a:t>
            </a:r>
            <a:r>
              <a:rPr sz="1200" dirty="0">
                <a:latin typeface="Arial MT"/>
                <a:cs typeface="Arial MT"/>
              </a:rPr>
              <a:t>y </a:t>
            </a:r>
            <a:r>
              <a:rPr sz="1200" spc="-5" dirty="0">
                <a:latin typeface="Arial MT"/>
                <a:cs typeface="Arial MT"/>
              </a:rPr>
              <a:t>puede </a:t>
            </a:r>
            <a:r>
              <a:rPr sz="1200" dirty="0">
                <a:latin typeface="Arial MT"/>
                <a:cs typeface="Arial MT"/>
              </a:rPr>
              <a:t>agregar </a:t>
            </a:r>
            <a:r>
              <a:rPr sz="1200" spc="-5" dirty="0">
                <a:latin typeface="Arial MT"/>
                <a:cs typeface="Arial MT"/>
              </a:rPr>
              <a:t>o </a:t>
            </a:r>
            <a:r>
              <a:rPr sz="1200" spc="-10" dirty="0">
                <a:latin typeface="Arial MT"/>
                <a:cs typeface="Arial MT"/>
              </a:rPr>
              <a:t>quitar </a:t>
            </a:r>
            <a:r>
              <a:rPr sz="1200" spc="-5" dirty="0">
                <a:latin typeface="Arial MT"/>
                <a:cs typeface="Arial MT"/>
              </a:rPr>
              <a:t>nodos </a:t>
            </a:r>
            <a:r>
              <a:rPr sz="1200" dirty="0">
                <a:latin typeface="Arial MT"/>
                <a:cs typeface="Arial MT"/>
              </a:rPr>
              <a:t>según </a:t>
            </a:r>
            <a:r>
              <a:rPr sz="1200" spc="-5" dirty="0">
                <a:latin typeface="Arial MT"/>
                <a:cs typeface="Arial MT"/>
              </a:rPr>
              <a:t>sea necesario. </a:t>
            </a:r>
            <a:r>
              <a:rPr sz="1200" dirty="0">
                <a:latin typeface="Arial MT"/>
                <a:cs typeface="Arial MT"/>
              </a:rPr>
              <a:t>Esto 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significa </a:t>
            </a:r>
            <a:r>
              <a:rPr sz="1200" spc="-10" dirty="0">
                <a:latin typeface="Arial MT"/>
                <a:cs typeface="Arial MT"/>
              </a:rPr>
              <a:t>que </a:t>
            </a:r>
            <a:r>
              <a:rPr sz="1200" spc="-5" dirty="0">
                <a:latin typeface="Arial MT"/>
                <a:cs typeface="Arial MT"/>
              </a:rPr>
              <a:t>las organizaciones pueden ampliar </a:t>
            </a:r>
            <a:r>
              <a:rPr sz="1200" dirty="0">
                <a:latin typeface="Arial MT"/>
                <a:cs typeface="Arial MT"/>
              </a:rPr>
              <a:t>y </a:t>
            </a:r>
            <a:r>
              <a:rPr sz="1200" spc="-5" dirty="0">
                <a:latin typeface="Arial MT"/>
                <a:cs typeface="Arial MT"/>
              </a:rPr>
              <a:t>modificar su uso </a:t>
            </a:r>
            <a:r>
              <a:rPr sz="120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Wazuh a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medida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que cambian sus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necesidades</a:t>
            </a:r>
            <a:r>
              <a:rPr sz="1200" spc="2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seguridad</a:t>
            </a:r>
            <a:r>
              <a:rPr sz="1200" baseline="27777" dirty="0">
                <a:latin typeface="Arial MT"/>
                <a:cs typeface="Arial MT"/>
                <a:hlinkClick r:id="rId2" action="ppaction://hlinksldjump"/>
              </a:rPr>
              <a:t>27</a:t>
            </a:r>
            <a:r>
              <a:rPr sz="1200" dirty="0">
                <a:latin typeface="Arial MT"/>
                <a:cs typeface="Arial MT"/>
              </a:rPr>
              <a:t>.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150">
              <a:latin typeface="Arial MT"/>
              <a:cs typeface="Arial MT"/>
            </a:endParaRPr>
          </a:p>
          <a:p>
            <a:pPr marL="165100" marR="156845" algn="just">
              <a:lnSpc>
                <a:spcPct val="95900"/>
              </a:lnSpc>
            </a:pPr>
            <a:r>
              <a:rPr sz="1200" dirty="0">
                <a:latin typeface="Arial MT"/>
                <a:cs typeface="Arial MT"/>
              </a:rPr>
              <a:t>Otra </a:t>
            </a:r>
            <a:r>
              <a:rPr sz="1200" spc="-10" dirty="0">
                <a:latin typeface="Arial MT"/>
                <a:cs typeface="Arial MT"/>
              </a:rPr>
              <a:t>ventaja </a:t>
            </a:r>
            <a:r>
              <a:rPr sz="1200" spc="-5" dirty="0">
                <a:latin typeface="Arial MT"/>
                <a:cs typeface="Arial MT"/>
              </a:rPr>
              <a:t>clave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Wazuh </a:t>
            </a:r>
            <a:r>
              <a:rPr sz="1200" spc="-10" dirty="0">
                <a:latin typeface="Arial MT"/>
                <a:cs typeface="Arial MT"/>
              </a:rPr>
              <a:t>es </a:t>
            </a:r>
            <a:r>
              <a:rPr sz="1200" spc="-5" dirty="0">
                <a:latin typeface="Arial MT"/>
                <a:cs typeface="Arial MT"/>
              </a:rPr>
              <a:t>su capacidad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integración con </a:t>
            </a:r>
            <a:r>
              <a:rPr sz="1200" spc="-10" dirty="0">
                <a:latin typeface="Arial MT"/>
                <a:cs typeface="Arial MT"/>
              </a:rPr>
              <a:t>una </a:t>
            </a:r>
            <a:r>
              <a:rPr sz="1200" spc="-5" dirty="0">
                <a:latin typeface="Arial MT"/>
                <a:cs typeface="Arial MT"/>
              </a:rPr>
              <a:t>variedad </a:t>
            </a:r>
            <a:r>
              <a:rPr sz="1200" dirty="0">
                <a:latin typeface="Arial MT"/>
                <a:cs typeface="Arial MT"/>
              </a:rPr>
              <a:t>de 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tecnologías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</a:t>
            </a:r>
            <a:r>
              <a:rPr sz="1200" spc="-5" dirty="0">
                <a:latin typeface="Arial MT"/>
                <a:cs typeface="Arial MT"/>
              </a:rPr>
              <a:t> seguridad.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La</a:t>
            </a:r>
            <a:r>
              <a:rPr sz="1200" spc="-5" dirty="0">
                <a:latin typeface="Arial MT"/>
                <a:cs typeface="Arial MT"/>
              </a:rPr>
              <a:t> plataforma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puede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conectarse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con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sistemas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 detección </a:t>
            </a:r>
            <a:r>
              <a:rPr sz="120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intrusiones, firewalls </a:t>
            </a:r>
            <a:r>
              <a:rPr sz="1200" dirty="0">
                <a:latin typeface="Arial MT"/>
                <a:cs typeface="Arial MT"/>
              </a:rPr>
              <a:t>y </a:t>
            </a:r>
            <a:r>
              <a:rPr sz="1200" spc="-5" dirty="0">
                <a:latin typeface="Arial MT"/>
                <a:cs typeface="Arial MT"/>
              </a:rPr>
              <a:t>herramientas </a:t>
            </a:r>
            <a:r>
              <a:rPr sz="120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análisis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vulnerabilidades. </a:t>
            </a:r>
            <a:r>
              <a:rPr sz="1200" dirty="0">
                <a:latin typeface="Arial MT"/>
                <a:cs typeface="Arial MT"/>
              </a:rPr>
              <a:t> Esto </a:t>
            </a:r>
            <a:r>
              <a:rPr sz="1200" spc="-5" dirty="0">
                <a:latin typeface="Arial MT"/>
                <a:cs typeface="Arial MT"/>
              </a:rPr>
              <a:t>permite a las organizaciones consolidar sus herramientas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seguridad </a:t>
            </a:r>
            <a:r>
              <a:rPr sz="1200" dirty="0">
                <a:latin typeface="Arial MT"/>
                <a:cs typeface="Arial MT"/>
              </a:rPr>
              <a:t>y 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simplificar </a:t>
            </a:r>
            <a:r>
              <a:rPr sz="1200" spc="-10" dirty="0">
                <a:latin typeface="Arial MT"/>
                <a:cs typeface="Arial MT"/>
              </a:rPr>
              <a:t>la </a:t>
            </a:r>
            <a:r>
              <a:rPr sz="1200" spc="-5" dirty="0">
                <a:latin typeface="Arial MT"/>
                <a:cs typeface="Arial MT"/>
              </a:rPr>
              <a:t>gestión. Es compatible </a:t>
            </a:r>
            <a:r>
              <a:rPr sz="1200" dirty="0">
                <a:latin typeface="Arial MT"/>
                <a:cs typeface="Arial MT"/>
              </a:rPr>
              <a:t>con </a:t>
            </a:r>
            <a:r>
              <a:rPr sz="1200" spc="-5" dirty="0">
                <a:latin typeface="Arial MT"/>
                <a:cs typeface="Arial MT"/>
              </a:rPr>
              <a:t>varios sistemas operativos, </a:t>
            </a:r>
            <a:r>
              <a:rPr sz="1200" spc="-10" dirty="0">
                <a:latin typeface="Arial MT"/>
                <a:cs typeface="Arial MT"/>
              </a:rPr>
              <a:t>lo que </a:t>
            </a:r>
            <a:r>
              <a:rPr sz="1200" spc="-5" dirty="0">
                <a:latin typeface="Arial MT"/>
                <a:cs typeface="Arial MT"/>
              </a:rPr>
              <a:t>significa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que</a:t>
            </a:r>
            <a:r>
              <a:rPr sz="1200" spc="-5" dirty="0">
                <a:latin typeface="Arial MT"/>
                <a:cs typeface="Arial MT"/>
              </a:rPr>
              <a:t> se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puede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utilizar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para</a:t>
            </a:r>
            <a:r>
              <a:rPr sz="1200" spc="-5" dirty="0">
                <a:latin typeface="Arial MT"/>
                <a:cs typeface="Arial MT"/>
              </a:rPr>
              <a:t> proteger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una</a:t>
            </a:r>
            <a:r>
              <a:rPr sz="1200" spc="-5" dirty="0">
                <a:latin typeface="Arial MT"/>
                <a:cs typeface="Arial MT"/>
              </a:rPr>
              <a:t> amplia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gama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</a:t>
            </a:r>
            <a:r>
              <a:rPr sz="1200" spc="-5" dirty="0">
                <a:latin typeface="Arial MT"/>
                <a:cs typeface="Arial MT"/>
              </a:rPr>
              <a:t> dispositivos,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desde </a:t>
            </a:r>
            <a:r>
              <a:rPr sz="1200" spc="-5" dirty="0">
                <a:latin typeface="Arial MT"/>
                <a:cs typeface="Arial MT"/>
              </a:rPr>
              <a:t> servidores</a:t>
            </a:r>
            <a:r>
              <a:rPr sz="1200" spc="-3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hasta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dispositivos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IoT.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Esto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aumenta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la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versatilidad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</a:t>
            </a:r>
            <a:r>
              <a:rPr sz="1200" spc="-4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la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plataforma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y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su </a:t>
            </a:r>
            <a:r>
              <a:rPr sz="1200" spc="-32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capacidad </a:t>
            </a:r>
            <a:r>
              <a:rPr sz="1200" spc="-10" dirty="0">
                <a:latin typeface="Arial MT"/>
                <a:cs typeface="Arial MT"/>
              </a:rPr>
              <a:t>para</a:t>
            </a:r>
            <a:r>
              <a:rPr sz="1200" spc="-5" dirty="0">
                <a:latin typeface="Arial MT"/>
                <a:cs typeface="Arial MT"/>
              </a:rPr>
              <a:t> proteger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toda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la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infraestructura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la</a:t>
            </a:r>
            <a:r>
              <a:rPr sz="1200" spc="-5" dirty="0">
                <a:latin typeface="Arial MT"/>
                <a:cs typeface="Arial MT"/>
              </a:rPr>
              <a:t> organización.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200">
              <a:latin typeface="Arial MT"/>
              <a:cs typeface="Arial MT"/>
            </a:endParaRPr>
          </a:p>
          <a:p>
            <a:pPr marL="165100" marR="159385" algn="just">
              <a:lnSpc>
                <a:spcPts val="1380"/>
              </a:lnSpc>
            </a:pPr>
            <a:r>
              <a:rPr sz="1200" spc="-5" dirty="0">
                <a:latin typeface="Arial MT"/>
                <a:cs typeface="Arial MT"/>
              </a:rPr>
              <a:t>Wazuh también automatiza </a:t>
            </a:r>
            <a:r>
              <a:rPr sz="1200" spc="-10" dirty="0">
                <a:latin typeface="Arial MT"/>
                <a:cs typeface="Arial MT"/>
              </a:rPr>
              <a:t>muchos procesos </a:t>
            </a:r>
            <a:r>
              <a:rPr sz="120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seguridad, </a:t>
            </a:r>
            <a:r>
              <a:rPr sz="1200" spc="-10" dirty="0">
                <a:latin typeface="Arial MT"/>
                <a:cs typeface="Arial MT"/>
              </a:rPr>
              <a:t>lo que </a:t>
            </a:r>
            <a:r>
              <a:rPr sz="1200" spc="-5" dirty="0">
                <a:latin typeface="Arial MT"/>
                <a:cs typeface="Arial MT"/>
              </a:rPr>
              <a:t>permite a </a:t>
            </a:r>
            <a:r>
              <a:rPr sz="1200" spc="-10" dirty="0">
                <a:latin typeface="Arial MT"/>
                <a:cs typeface="Arial MT"/>
              </a:rPr>
              <a:t>las </a:t>
            </a:r>
            <a:r>
              <a:rPr sz="1200" spc="-5" dirty="0">
                <a:latin typeface="Arial MT"/>
                <a:cs typeface="Arial MT"/>
              </a:rPr>
              <a:t> organizaciones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detectar</a:t>
            </a:r>
            <a:r>
              <a:rPr sz="1200" dirty="0">
                <a:latin typeface="Arial MT"/>
                <a:cs typeface="Arial MT"/>
              </a:rPr>
              <a:t> y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responder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las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amenazas</a:t>
            </a:r>
            <a:r>
              <a:rPr sz="1200" spc="-5" dirty="0">
                <a:latin typeface="Arial MT"/>
                <a:cs typeface="Arial MT"/>
              </a:rPr>
              <a:t> más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rápidamente.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La 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plataforma </a:t>
            </a:r>
            <a:r>
              <a:rPr sz="1200" spc="-5" dirty="0">
                <a:latin typeface="Arial MT"/>
                <a:cs typeface="Arial MT"/>
              </a:rPr>
              <a:t>puede enviar </a:t>
            </a:r>
            <a:r>
              <a:rPr sz="1200" spc="-10" dirty="0">
                <a:latin typeface="Arial MT"/>
                <a:cs typeface="Arial MT"/>
              </a:rPr>
              <a:t>alertas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y </a:t>
            </a:r>
            <a:r>
              <a:rPr sz="1200" spc="-5" dirty="0">
                <a:latin typeface="Arial MT"/>
                <a:cs typeface="Arial MT"/>
              </a:rPr>
              <a:t>notificaciones automáticas, </a:t>
            </a:r>
            <a:r>
              <a:rPr sz="1200" spc="-10" dirty="0">
                <a:latin typeface="Arial MT"/>
                <a:cs typeface="Arial MT"/>
              </a:rPr>
              <a:t>lo </a:t>
            </a:r>
            <a:r>
              <a:rPr sz="1200" spc="-5" dirty="0">
                <a:latin typeface="Arial MT"/>
                <a:cs typeface="Arial MT"/>
              </a:rPr>
              <a:t>que </a:t>
            </a:r>
            <a:r>
              <a:rPr sz="1200" spc="-10" dirty="0">
                <a:latin typeface="Arial MT"/>
                <a:cs typeface="Arial MT"/>
              </a:rPr>
              <a:t>reduce la </a:t>
            </a:r>
            <a:r>
              <a:rPr sz="1200" spc="-5" dirty="0">
                <a:latin typeface="Arial MT"/>
                <a:cs typeface="Arial MT"/>
              </a:rPr>
              <a:t> necesidad </a:t>
            </a:r>
            <a:r>
              <a:rPr sz="1200" spc="-10" dirty="0">
                <a:latin typeface="Arial MT"/>
                <a:cs typeface="Arial MT"/>
              </a:rPr>
              <a:t>de</a:t>
            </a:r>
            <a:r>
              <a:rPr sz="1200" spc="-5" dirty="0">
                <a:latin typeface="Arial MT"/>
                <a:cs typeface="Arial MT"/>
              </a:rPr>
              <a:t> intervención</a:t>
            </a:r>
            <a:r>
              <a:rPr sz="1200" dirty="0">
                <a:latin typeface="Arial MT"/>
                <a:cs typeface="Arial MT"/>
              </a:rPr>
              <a:t> manual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y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mejora</a:t>
            </a:r>
            <a:r>
              <a:rPr sz="1200" dirty="0">
                <a:latin typeface="Arial MT"/>
                <a:cs typeface="Arial MT"/>
              </a:rPr>
              <a:t> el</a:t>
            </a:r>
            <a:r>
              <a:rPr sz="1200" spc="-5" dirty="0">
                <a:latin typeface="Arial MT"/>
                <a:cs typeface="Arial MT"/>
              </a:rPr>
              <a:t> tiempo </a:t>
            </a:r>
            <a:r>
              <a:rPr sz="1200" spc="-10" dirty="0">
                <a:latin typeface="Arial MT"/>
                <a:cs typeface="Arial MT"/>
              </a:rPr>
              <a:t>de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respuesta.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200">
              <a:latin typeface="Arial MT"/>
              <a:cs typeface="Arial MT"/>
            </a:endParaRPr>
          </a:p>
          <a:p>
            <a:pPr marL="165100" marR="160655" algn="just">
              <a:lnSpc>
                <a:spcPts val="1380"/>
              </a:lnSpc>
            </a:pPr>
            <a:r>
              <a:rPr sz="1200" spc="-5" dirty="0">
                <a:latin typeface="Arial MT"/>
                <a:cs typeface="Arial MT"/>
              </a:rPr>
              <a:t>Por </a:t>
            </a:r>
            <a:r>
              <a:rPr sz="1200" spc="-10" dirty="0">
                <a:latin typeface="Arial MT"/>
                <a:cs typeface="Arial MT"/>
              </a:rPr>
              <a:t>último, </a:t>
            </a:r>
            <a:r>
              <a:rPr sz="1200" spc="-5" dirty="0">
                <a:latin typeface="Arial MT"/>
                <a:cs typeface="Arial MT"/>
              </a:rPr>
              <a:t>Wazuh </a:t>
            </a:r>
            <a:r>
              <a:rPr sz="1200" spc="-10" dirty="0">
                <a:latin typeface="Arial MT"/>
                <a:cs typeface="Arial MT"/>
              </a:rPr>
              <a:t>es </a:t>
            </a:r>
            <a:r>
              <a:rPr sz="1200" spc="-5" dirty="0">
                <a:latin typeface="Arial MT"/>
                <a:cs typeface="Arial MT"/>
              </a:rPr>
              <a:t>una solución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seguridad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código abierto, </a:t>
            </a:r>
            <a:r>
              <a:rPr sz="1200" spc="-10" dirty="0">
                <a:latin typeface="Arial MT"/>
                <a:cs typeface="Arial MT"/>
              </a:rPr>
              <a:t>lo </a:t>
            </a:r>
            <a:r>
              <a:rPr sz="1200" spc="-5" dirty="0">
                <a:latin typeface="Arial MT"/>
                <a:cs typeface="Arial MT"/>
              </a:rPr>
              <a:t>que significa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que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es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de</a:t>
            </a:r>
            <a:r>
              <a:rPr sz="1200" spc="-5" dirty="0">
                <a:latin typeface="Arial MT"/>
                <a:cs typeface="Arial MT"/>
              </a:rPr>
              <a:t> libre acceso,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modificable </a:t>
            </a:r>
            <a:r>
              <a:rPr sz="1200" dirty="0">
                <a:latin typeface="Arial MT"/>
                <a:cs typeface="Arial MT"/>
              </a:rPr>
              <a:t>y</a:t>
            </a:r>
            <a:r>
              <a:rPr sz="1200" spc="2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se puede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usar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sin</a:t>
            </a:r>
            <a:r>
              <a:rPr sz="1200" spc="-5" dirty="0">
                <a:latin typeface="Arial MT"/>
                <a:cs typeface="Arial MT"/>
              </a:rPr>
              <a:t> costo alguno.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100">
              <a:latin typeface="Arial MT"/>
              <a:cs typeface="Arial MT"/>
            </a:endParaRPr>
          </a:p>
          <a:p>
            <a:pPr marL="622300" lvl="2" indent="-457834">
              <a:lnSpc>
                <a:spcPct val="100000"/>
              </a:lnSpc>
              <a:spcBef>
                <a:spcPts val="5"/>
              </a:spcBef>
              <a:buFont typeface="Arial"/>
              <a:buAutoNum type="arabicPeriod" startAt="3"/>
              <a:tabLst>
                <a:tab pos="622935" algn="l"/>
              </a:tabLst>
            </a:pPr>
            <a:r>
              <a:rPr sz="1200" b="1" spc="-5" dirty="0">
                <a:latin typeface="Arial"/>
                <a:cs typeface="Arial"/>
              </a:rPr>
              <a:t>Desventajas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150">
              <a:latin typeface="Arial"/>
              <a:cs typeface="Arial"/>
            </a:endParaRPr>
          </a:p>
          <a:p>
            <a:pPr marL="165100" marR="156210" algn="just">
              <a:lnSpc>
                <a:spcPct val="95900"/>
              </a:lnSpc>
            </a:pPr>
            <a:r>
              <a:rPr sz="1200" spc="-5" dirty="0">
                <a:latin typeface="Arial MT"/>
                <a:cs typeface="Arial MT"/>
              </a:rPr>
              <a:t>Aunque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Wazuh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tiene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muchas</a:t>
            </a:r>
            <a:r>
              <a:rPr sz="1200" spc="-5" dirty="0">
                <a:latin typeface="Arial MT"/>
                <a:cs typeface="Arial MT"/>
              </a:rPr>
              <a:t> ventajas,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también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hay</a:t>
            </a:r>
            <a:r>
              <a:rPr sz="1200" spc="-5" dirty="0">
                <a:latin typeface="Arial MT"/>
                <a:cs typeface="Arial MT"/>
              </a:rPr>
              <a:t> algunas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desventajas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considerar. En </a:t>
            </a:r>
            <a:r>
              <a:rPr sz="1200" spc="-10" dirty="0">
                <a:latin typeface="Arial MT"/>
                <a:cs typeface="Arial MT"/>
              </a:rPr>
              <a:t>primer </a:t>
            </a:r>
            <a:r>
              <a:rPr sz="1200" spc="-5" dirty="0">
                <a:latin typeface="Arial MT"/>
                <a:cs typeface="Arial MT"/>
              </a:rPr>
              <a:t>lugar, </a:t>
            </a:r>
            <a:r>
              <a:rPr sz="1200" spc="-10" dirty="0">
                <a:latin typeface="Arial MT"/>
                <a:cs typeface="Arial MT"/>
              </a:rPr>
              <a:t>la </a:t>
            </a:r>
            <a:r>
              <a:rPr sz="1200" spc="-5" dirty="0">
                <a:latin typeface="Arial MT"/>
                <a:cs typeface="Arial MT"/>
              </a:rPr>
              <a:t>configuración inicial puede ser compleja, </a:t>
            </a:r>
            <a:r>
              <a:rPr sz="1200" spc="-10" dirty="0">
                <a:latin typeface="Arial MT"/>
                <a:cs typeface="Arial MT"/>
              </a:rPr>
              <a:t>lo que </a:t>
            </a:r>
            <a:r>
              <a:rPr sz="1200" spc="-5" dirty="0">
                <a:latin typeface="Arial MT"/>
                <a:cs typeface="Arial MT"/>
              </a:rPr>
              <a:t> puede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ser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un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problema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para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las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organizaciones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con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recursos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limitados.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Además,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se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requieren conocimientos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técnicos especializados </a:t>
            </a:r>
            <a:r>
              <a:rPr sz="1200" dirty="0">
                <a:latin typeface="Arial MT"/>
                <a:cs typeface="Arial MT"/>
              </a:rPr>
              <a:t>en </a:t>
            </a:r>
            <a:r>
              <a:rPr sz="1200" spc="-5" dirty="0">
                <a:latin typeface="Arial MT"/>
                <a:cs typeface="Arial MT"/>
              </a:rPr>
              <a:t>seguridad informática </a:t>
            </a:r>
            <a:r>
              <a:rPr sz="1200" spc="-10" dirty="0">
                <a:latin typeface="Arial MT"/>
                <a:cs typeface="Arial MT"/>
              </a:rPr>
              <a:t>para 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implementar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y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mantener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Wazuh </a:t>
            </a:r>
            <a:r>
              <a:rPr sz="1200" dirty="0">
                <a:latin typeface="Arial MT"/>
                <a:cs typeface="Arial MT"/>
              </a:rPr>
              <a:t>de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manera</a:t>
            </a:r>
            <a:r>
              <a:rPr sz="1200" spc="-5" dirty="0">
                <a:latin typeface="Arial MT"/>
                <a:cs typeface="Arial MT"/>
              </a:rPr>
              <a:t> efectiva.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200">
              <a:latin typeface="Arial MT"/>
              <a:cs typeface="Arial MT"/>
            </a:endParaRPr>
          </a:p>
          <a:p>
            <a:pPr marL="165100" marR="161290" algn="just">
              <a:lnSpc>
                <a:spcPts val="1380"/>
              </a:lnSpc>
            </a:pPr>
            <a:r>
              <a:rPr sz="1200" spc="-5" dirty="0">
                <a:latin typeface="Arial MT"/>
                <a:cs typeface="Arial MT"/>
              </a:rPr>
              <a:t>Además, a medida </a:t>
            </a:r>
            <a:r>
              <a:rPr sz="1200" spc="-10" dirty="0">
                <a:latin typeface="Arial MT"/>
                <a:cs typeface="Arial MT"/>
              </a:rPr>
              <a:t>que </a:t>
            </a:r>
            <a:r>
              <a:rPr sz="1200" spc="-5" dirty="0">
                <a:latin typeface="Arial MT"/>
                <a:cs typeface="Arial MT"/>
              </a:rPr>
              <a:t>aumenta </a:t>
            </a:r>
            <a:r>
              <a:rPr sz="1200" spc="-10" dirty="0">
                <a:latin typeface="Arial MT"/>
                <a:cs typeface="Arial MT"/>
              </a:rPr>
              <a:t>el </a:t>
            </a:r>
            <a:r>
              <a:rPr sz="1200" spc="-5" dirty="0">
                <a:latin typeface="Arial MT"/>
                <a:cs typeface="Arial MT"/>
              </a:rPr>
              <a:t>número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agentes monitoreados </a:t>
            </a:r>
            <a:r>
              <a:rPr sz="1200" spc="-10" dirty="0">
                <a:latin typeface="Arial MT"/>
                <a:cs typeface="Arial MT"/>
              </a:rPr>
              <a:t>por </a:t>
            </a:r>
            <a:r>
              <a:rPr sz="1200" spc="-5" dirty="0">
                <a:latin typeface="Arial MT"/>
                <a:cs typeface="Arial MT"/>
              </a:rPr>
              <a:t>Wazuh,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pueden</a:t>
            </a:r>
            <a:r>
              <a:rPr sz="1200" spc="46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surgir</a:t>
            </a:r>
            <a:r>
              <a:rPr sz="1200" spc="49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problemas</a:t>
            </a:r>
            <a:r>
              <a:rPr sz="1200" spc="47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de</a:t>
            </a:r>
            <a:r>
              <a:rPr sz="1200" spc="46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escalabilidad,</a:t>
            </a:r>
            <a:r>
              <a:rPr sz="1200" spc="48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lo</a:t>
            </a:r>
            <a:r>
              <a:rPr sz="1200" spc="484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que</a:t>
            </a:r>
            <a:r>
              <a:rPr sz="1200" spc="47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significa</a:t>
            </a:r>
            <a:r>
              <a:rPr sz="1200" spc="46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que</a:t>
            </a:r>
            <a:r>
              <a:rPr sz="1200" spc="47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pueden</a:t>
            </a:r>
            <a:r>
              <a:rPr sz="1200" spc="47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ser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Arial MT"/>
              <a:cs typeface="Arial MT"/>
            </a:endParaRPr>
          </a:p>
          <a:p>
            <a:pPr marL="165100" marR="160655">
              <a:lnSpc>
                <a:spcPts val="1160"/>
              </a:lnSpc>
              <a:tabLst>
                <a:tab pos="631825" algn="l"/>
                <a:tab pos="1273175" algn="l"/>
                <a:tab pos="1793239" algn="l"/>
                <a:tab pos="2630805" algn="l"/>
                <a:tab pos="2892425" algn="l"/>
                <a:tab pos="3229610" algn="l"/>
                <a:tab pos="3736975" algn="l"/>
                <a:tab pos="4251960" algn="l"/>
                <a:tab pos="5005705" algn="l"/>
                <a:tab pos="5307965" algn="l"/>
              </a:tabLst>
            </a:pPr>
            <a:r>
              <a:rPr sz="975" baseline="29914" dirty="0">
                <a:latin typeface="Arial MT"/>
                <a:cs typeface="Arial MT"/>
              </a:rPr>
              <a:t>27</a:t>
            </a:r>
            <a:r>
              <a:rPr sz="975" spc="30" baseline="29914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MORALES,</a:t>
            </a:r>
            <a:r>
              <a:rPr sz="1000" spc="10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Frank.</a:t>
            </a:r>
            <a:r>
              <a:rPr sz="1000" spc="11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Servidor</a:t>
            </a:r>
            <a:r>
              <a:rPr sz="1000" spc="114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Wazuh</a:t>
            </a:r>
            <a:r>
              <a:rPr sz="1000" spc="11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(SIEM)</a:t>
            </a:r>
            <a:r>
              <a:rPr sz="1000" spc="9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|</a:t>
            </a:r>
            <a:r>
              <a:rPr sz="1000" spc="11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Sysadmins</a:t>
            </a:r>
            <a:r>
              <a:rPr sz="1000" spc="11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de</a:t>
            </a:r>
            <a:r>
              <a:rPr sz="1000" spc="11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Cuba.</a:t>
            </a:r>
            <a:r>
              <a:rPr sz="1000" spc="10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Sysadmins</a:t>
            </a:r>
            <a:r>
              <a:rPr sz="1000" spc="9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de</a:t>
            </a:r>
            <a:r>
              <a:rPr sz="1000" spc="11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Cuba</a:t>
            </a:r>
            <a:r>
              <a:rPr sz="1000" spc="9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[página </a:t>
            </a:r>
            <a:r>
              <a:rPr sz="1000" spc="-26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we</a:t>
            </a:r>
            <a:r>
              <a:rPr sz="1000" dirty="0">
                <a:latin typeface="Arial MT"/>
                <a:cs typeface="Arial MT"/>
              </a:rPr>
              <a:t>b].	</a:t>
            </a:r>
            <a:r>
              <a:rPr sz="1000" spc="5" dirty="0">
                <a:latin typeface="Arial MT"/>
                <a:cs typeface="Arial MT"/>
              </a:rPr>
              <a:t>(</a:t>
            </a:r>
            <a:r>
              <a:rPr sz="1000" spc="-20" dirty="0">
                <a:latin typeface="Arial MT"/>
                <a:cs typeface="Arial MT"/>
              </a:rPr>
              <a:t>f</a:t>
            </a:r>
            <a:r>
              <a:rPr sz="1000" spc="-5" dirty="0">
                <a:latin typeface="Arial MT"/>
                <a:cs typeface="Arial MT"/>
              </a:rPr>
              <a:t>eb</a:t>
            </a:r>
            <a:r>
              <a:rPr sz="1000" spc="5" dirty="0">
                <a:latin typeface="Arial MT"/>
                <a:cs typeface="Arial MT"/>
              </a:rPr>
              <a:t>r</a:t>
            </a:r>
            <a:r>
              <a:rPr sz="1000" spc="-25" dirty="0">
                <a:latin typeface="Arial MT"/>
                <a:cs typeface="Arial MT"/>
              </a:rPr>
              <a:t>e</a:t>
            </a:r>
            <a:r>
              <a:rPr sz="1000" spc="5" dirty="0">
                <a:latin typeface="Arial MT"/>
                <a:cs typeface="Arial MT"/>
              </a:rPr>
              <a:t>r</a:t>
            </a:r>
            <a:r>
              <a:rPr sz="1000" spc="-5" dirty="0">
                <a:latin typeface="Arial MT"/>
                <a:cs typeface="Arial MT"/>
              </a:rPr>
              <a:t>o</a:t>
            </a:r>
            <a:r>
              <a:rPr sz="1000" dirty="0">
                <a:latin typeface="Arial MT"/>
                <a:cs typeface="Arial MT"/>
              </a:rPr>
              <a:t>,	</a:t>
            </a:r>
            <a:r>
              <a:rPr sz="1000" spc="-25" dirty="0">
                <a:latin typeface="Arial MT"/>
                <a:cs typeface="Arial MT"/>
              </a:rPr>
              <a:t>2</a:t>
            </a:r>
            <a:r>
              <a:rPr sz="1000" spc="-5" dirty="0">
                <a:latin typeface="Arial MT"/>
                <a:cs typeface="Arial MT"/>
              </a:rPr>
              <a:t>022</a:t>
            </a:r>
            <a:r>
              <a:rPr sz="1000" spc="5" dirty="0">
                <a:latin typeface="Arial MT"/>
                <a:cs typeface="Arial MT"/>
              </a:rPr>
              <a:t>)</a:t>
            </a:r>
            <a:r>
              <a:rPr sz="1000" dirty="0">
                <a:latin typeface="Arial MT"/>
                <a:cs typeface="Arial MT"/>
              </a:rPr>
              <a:t>.	[Co</a:t>
            </a:r>
            <a:r>
              <a:rPr sz="1000" spc="-5" dirty="0">
                <a:latin typeface="Arial MT"/>
                <a:cs typeface="Arial MT"/>
              </a:rPr>
              <a:t>nsu</a:t>
            </a:r>
            <a:r>
              <a:rPr sz="1000" dirty="0">
                <a:latin typeface="Arial MT"/>
                <a:cs typeface="Arial MT"/>
              </a:rPr>
              <a:t>l</a:t>
            </a:r>
            <a:r>
              <a:rPr sz="1000" spc="-20" dirty="0">
                <a:latin typeface="Arial MT"/>
                <a:cs typeface="Arial MT"/>
              </a:rPr>
              <a:t>t</a:t>
            </a:r>
            <a:r>
              <a:rPr sz="1000" spc="-5" dirty="0">
                <a:latin typeface="Arial MT"/>
                <a:cs typeface="Arial MT"/>
              </a:rPr>
              <a:t>ado</a:t>
            </a:r>
            <a:r>
              <a:rPr sz="1000" dirty="0">
                <a:latin typeface="Arial MT"/>
                <a:cs typeface="Arial MT"/>
              </a:rPr>
              <a:t>	</a:t>
            </a:r>
            <a:r>
              <a:rPr sz="1000" spc="-5" dirty="0">
                <a:latin typeface="Arial MT"/>
                <a:cs typeface="Arial MT"/>
              </a:rPr>
              <a:t>el</a:t>
            </a:r>
            <a:r>
              <a:rPr sz="1000" dirty="0">
                <a:latin typeface="Arial MT"/>
                <a:cs typeface="Arial MT"/>
              </a:rPr>
              <a:t>	</a:t>
            </a:r>
            <a:r>
              <a:rPr sz="1000" spc="-5" dirty="0">
                <a:latin typeface="Arial MT"/>
                <a:cs typeface="Arial MT"/>
              </a:rPr>
              <a:t>14</a:t>
            </a:r>
            <a:r>
              <a:rPr sz="1000" dirty="0">
                <a:latin typeface="Arial MT"/>
                <a:cs typeface="Arial MT"/>
              </a:rPr>
              <a:t>,	</a:t>
            </a:r>
            <a:r>
              <a:rPr sz="1000" spc="5" dirty="0">
                <a:latin typeface="Arial MT"/>
                <a:cs typeface="Arial MT"/>
              </a:rPr>
              <a:t>m</a:t>
            </a:r>
            <a:r>
              <a:rPr sz="1000" spc="-5" dirty="0">
                <a:latin typeface="Arial MT"/>
                <a:cs typeface="Arial MT"/>
              </a:rPr>
              <a:t>ayo</a:t>
            </a:r>
            <a:r>
              <a:rPr sz="1000" dirty="0">
                <a:latin typeface="Arial MT"/>
                <a:cs typeface="Arial MT"/>
              </a:rPr>
              <a:t>,	</a:t>
            </a:r>
            <a:r>
              <a:rPr sz="1000" spc="-5" dirty="0">
                <a:latin typeface="Arial MT"/>
                <a:cs typeface="Arial MT"/>
              </a:rPr>
              <a:t>2023</a:t>
            </a:r>
            <a:r>
              <a:rPr sz="1000" dirty="0">
                <a:latin typeface="Arial MT"/>
                <a:cs typeface="Arial MT"/>
              </a:rPr>
              <a:t>].	</a:t>
            </a:r>
            <a:r>
              <a:rPr sz="1000" spc="-5" dirty="0">
                <a:latin typeface="Arial MT"/>
                <a:cs typeface="Arial MT"/>
              </a:rPr>
              <a:t>D</a:t>
            </a:r>
            <a:r>
              <a:rPr sz="1000" spc="-10" dirty="0">
                <a:latin typeface="Arial MT"/>
                <a:cs typeface="Arial MT"/>
              </a:rPr>
              <a:t>i</a:t>
            </a:r>
            <a:r>
              <a:rPr sz="1000" spc="-5" dirty="0">
                <a:latin typeface="Arial MT"/>
                <a:cs typeface="Arial MT"/>
              </a:rPr>
              <a:t>sponible</a:t>
            </a:r>
            <a:r>
              <a:rPr sz="1000" dirty="0">
                <a:latin typeface="Arial MT"/>
                <a:cs typeface="Arial MT"/>
              </a:rPr>
              <a:t>	</a:t>
            </a:r>
            <a:r>
              <a:rPr sz="1000" spc="-5" dirty="0">
                <a:latin typeface="Arial MT"/>
                <a:cs typeface="Arial MT"/>
              </a:rPr>
              <a:t>en</a:t>
            </a:r>
            <a:r>
              <a:rPr sz="1000" dirty="0">
                <a:latin typeface="Arial MT"/>
                <a:cs typeface="Arial MT"/>
              </a:rPr>
              <a:t>	I</a:t>
            </a:r>
            <a:r>
              <a:rPr sz="1000" spc="5" dirty="0">
                <a:latin typeface="Arial MT"/>
                <a:cs typeface="Arial MT"/>
              </a:rPr>
              <a:t>n</a:t>
            </a:r>
            <a:r>
              <a:rPr sz="1000" dirty="0">
                <a:latin typeface="Arial MT"/>
                <a:cs typeface="Arial MT"/>
              </a:rPr>
              <a:t>t</a:t>
            </a:r>
            <a:r>
              <a:rPr sz="1000" spc="5" dirty="0">
                <a:latin typeface="Arial MT"/>
                <a:cs typeface="Arial MT"/>
              </a:rPr>
              <a:t>er</a:t>
            </a:r>
            <a:r>
              <a:rPr sz="1000" spc="-5" dirty="0">
                <a:latin typeface="Arial MT"/>
                <a:cs typeface="Arial MT"/>
              </a:rPr>
              <a:t>ne</a:t>
            </a:r>
            <a:r>
              <a:rPr sz="1000" spc="-40" dirty="0">
                <a:latin typeface="Arial MT"/>
                <a:cs typeface="Arial MT"/>
              </a:rPr>
              <a:t>t</a:t>
            </a:r>
            <a:r>
              <a:rPr sz="1000" dirty="0">
                <a:latin typeface="Arial MT"/>
                <a:cs typeface="Arial MT"/>
              </a:rPr>
              <a:t>:</a:t>
            </a:r>
            <a:endParaRPr sz="1000">
              <a:latin typeface="Arial MT"/>
              <a:cs typeface="Arial MT"/>
            </a:endParaRPr>
          </a:p>
          <a:p>
            <a:pPr marL="165100">
              <a:lnSpc>
                <a:spcPts val="1105"/>
              </a:lnSpc>
            </a:pPr>
            <a:r>
              <a:rPr sz="1000" spc="-5" dirty="0">
                <a:latin typeface="Arial MT"/>
                <a:cs typeface="Arial MT"/>
              </a:rPr>
              <a:t>&lt;HTTPS:/</a:t>
            </a:r>
            <a:r>
              <a:rPr sz="1000" spc="-5" dirty="0">
                <a:latin typeface="Arial MT"/>
                <a:cs typeface="Arial MT"/>
                <a:hlinkClick r:id="rId3"/>
              </a:rPr>
              <a:t>/www.sysa</a:t>
            </a:r>
            <a:r>
              <a:rPr sz="1000" spc="-5" dirty="0">
                <a:latin typeface="Arial MT"/>
                <a:cs typeface="Arial MT"/>
              </a:rPr>
              <a:t>d</a:t>
            </a:r>
            <a:r>
              <a:rPr sz="1000" spc="-5" dirty="0">
                <a:latin typeface="Arial MT"/>
                <a:cs typeface="Arial MT"/>
                <a:hlinkClick r:id="rId3"/>
              </a:rPr>
              <a:t>minsdecuba.com/2022/02/servidor-wazuh-siem/&gt;.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5" dirty="0"/>
              <a:t>44</a:t>
            </a:fld>
            <a:endParaRPr spc="-5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76933" y="1056893"/>
            <a:ext cx="5738495" cy="2838450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63500" marR="59055" algn="just">
              <a:lnSpc>
                <a:spcPct val="95800"/>
              </a:lnSpc>
              <a:spcBef>
                <a:spcPts val="160"/>
              </a:spcBef>
            </a:pPr>
            <a:r>
              <a:rPr sz="1200" spc="-5" dirty="0">
                <a:latin typeface="Arial MT"/>
                <a:cs typeface="Arial MT"/>
              </a:rPr>
              <a:t>necesarios</a:t>
            </a:r>
            <a:r>
              <a:rPr sz="1200" spc="-5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clústeres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</a:t>
            </a:r>
            <a:r>
              <a:rPr sz="1200" spc="-6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servidores</a:t>
            </a:r>
            <a:r>
              <a:rPr sz="1200" spc="-4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adicionales.</a:t>
            </a:r>
            <a:r>
              <a:rPr sz="1200" spc="-4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Finalmente,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Wazuh,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como</a:t>
            </a:r>
            <a:r>
              <a:rPr sz="1200" spc="-6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cualquier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solución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seguridad, puede generar </a:t>
            </a:r>
            <a:r>
              <a:rPr sz="1200" spc="-10" dirty="0">
                <a:latin typeface="Arial MT"/>
                <a:cs typeface="Arial MT"/>
              </a:rPr>
              <a:t>falsos positivos, lo </a:t>
            </a:r>
            <a:r>
              <a:rPr sz="1200" spc="-5" dirty="0">
                <a:latin typeface="Arial MT"/>
                <a:cs typeface="Arial MT"/>
              </a:rPr>
              <a:t>que puede resultar </a:t>
            </a:r>
            <a:r>
              <a:rPr sz="1200" spc="-10" dirty="0">
                <a:latin typeface="Arial MT"/>
                <a:cs typeface="Arial MT"/>
              </a:rPr>
              <a:t>en 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alertas</a:t>
            </a:r>
            <a:r>
              <a:rPr sz="1200" spc="3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innecesarias </a:t>
            </a:r>
            <a:r>
              <a:rPr sz="1200" dirty="0">
                <a:latin typeface="Arial MT"/>
                <a:cs typeface="Arial MT"/>
              </a:rPr>
              <a:t>y </a:t>
            </a:r>
            <a:r>
              <a:rPr sz="1200" spc="-5" dirty="0">
                <a:latin typeface="Arial MT"/>
                <a:cs typeface="Arial MT"/>
              </a:rPr>
              <a:t>tiempo desperdiciado </a:t>
            </a:r>
            <a:r>
              <a:rPr sz="1200" spc="-10" dirty="0">
                <a:latin typeface="Arial MT"/>
                <a:cs typeface="Arial MT"/>
              </a:rPr>
              <a:t>en la </a:t>
            </a:r>
            <a:r>
              <a:rPr sz="1200" spc="-5" dirty="0">
                <a:latin typeface="Arial MT"/>
                <a:cs typeface="Arial MT"/>
              </a:rPr>
              <a:t>investigación </a:t>
            </a:r>
            <a:r>
              <a:rPr sz="120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incidentes </a:t>
            </a:r>
            <a:r>
              <a:rPr sz="1200" spc="-10" dirty="0">
                <a:latin typeface="Arial MT"/>
                <a:cs typeface="Arial MT"/>
              </a:rPr>
              <a:t>que 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no</a:t>
            </a:r>
            <a:r>
              <a:rPr sz="1200" spc="-5" dirty="0">
                <a:latin typeface="Arial MT"/>
                <a:cs typeface="Arial MT"/>
              </a:rPr>
              <a:t> representan </a:t>
            </a:r>
            <a:r>
              <a:rPr sz="1200" spc="-10" dirty="0">
                <a:latin typeface="Arial MT"/>
                <a:cs typeface="Arial MT"/>
              </a:rPr>
              <a:t>una</a:t>
            </a:r>
            <a:r>
              <a:rPr sz="1200" spc="-5" dirty="0">
                <a:latin typeface="Arial MT"/>
                <a:cs typeface="Arial MT"/>
              </a:rPr>
              <a:t> amenaza real.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3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050">
              <a:latin typeface="Arial MT"/>
              <a:cs typeface="Arial MT"/>
            </a:endParaRPr>
          </a:p>
          <a:p>
            <a:pPr marL="63500">
              <a:lnSpc>
                <a:spcPct val="100000"/>
              </a:lnSpc>
              <a:tabLst>
                <a:tab pos="429259" algn="l"/>
              </a:tabLst>
            </a:pPr>
            <a:r>
              <a:rPr sz="1200" b="1" spc="-5" dirty="0">
                <a:latin typeface="Arial"/>
                <a:cs typeface="Arial"/>
              </a:rPr>
              <a:t>7.3	</a:t>
            </a:r>
            <a:r>
              <a:rPr sz="1200" b="1" dirty="0">
                <a:latin typeface="Arial"/>
                <a:cs typeface="Arial"/>
              </a:rPr>
              <a:t>OSSEC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0">
              <a:latin typeface="Arial"/>
              <a:cs typeface="Arial"/>
            </a:endParaRPr>
          </a:p>
          <a:p>
            <a:pPr marL="63500" marR="55880" algn="just">
              <a:lnSpc>
                <a:spcPct val="95900"/>
              </a:lnSpc>
            </a:pPr>
            <a:r>
              <a:rPr sz="1200" spc="-5" dirty="0">
                <a:latin typeface="Arial MT"/>
                <a:cs typeface="Arial MT"/>
              </a:rPr>
              <a:t>OSSEC</a:t>
            </a:r>
            <a:r>
              <a:rPr sz="1200" spc="-7" baseline="27777" dirty="0">
                <a:latin typeface="Arial MT"/>
                <a:cs typeface="Arial MT"/>
                <a:hlinkClick r:id="rId2" action="ppaction://hlinksldjump"/>
              </a:rPr>
              <a:t>28</a:t>
            </a:r>
            <a:r>
              <a:rPr sz="1200" spc="52" baseline="27777" dirty="0">
                <a:latin typeface="Arial MT"/>
                <a:cs typeface="Arial MT"/>
                <a:hlinkClick r:id="rId2" action="ppaction://hlinksldjump"/>
              </a:rPr>
              <a:t> </a:t>
            </a:r>
            <a:r>
              <a:rPr sz="1200" spc="-10" dirty="0">
                <a:latin typeface="Arial MT"/>
                <a:cs typeface="Arial MT"/>
              </a:rPr>
              <a:t>es</a:t>
            </a:r>
            <a:r>
              <a:rPr sz="1200" spc="-7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un</a:t>
            </a:r>
            <a:r>
              <a:rPr sz="1200" spc="-7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SIEM</a:t>
            </a:r>
            <a:r>
              <a:rPr sz="1200" spc="-7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</a:t>
            </a:r>
            <a:r>
              <a:rPr sz="1200" spc="-7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código</a:t>
            </a:r>
            <a:r>
              <a:rPr sz="1200" spc="-8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abierto</a:t>
            </a:r>
            <a:r>
              <a:rPr sz="1200" spc="-5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que</a:t>
            </a:r>
            <a:r>
              <a:rPr sz="1200" spc="-8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se</a:t>
            </a:r>
            <a:r>
              <a:rPr sz="1200" spc="-5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enfoca</a:t>
            </a:r>
            <a:r>
              <a:rPr sz="1200" spc="-6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en</a:t>
            </a:r>
            <a:r>
              <a:rPr sz="1200" spc="-7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la</a:t>
            </a:r>
            <a:r>
              <a:rPr sz="1200" spc="-8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detección</a:t>
            </a:r>
            <a:r>
              <a:rPr sz="1200" spc="-6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</a:t>
            </a:r>
            <a:r>
              <a:rPr sz="1200" spc="-7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intrusiones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y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la</a:t>
            </a:r>
            <a:r>
              <a:rPr sz="1200" spc="-4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gestión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la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seguridad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los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sistemas.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Su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capacidad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para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detectar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intrusiones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y</a:t>
            </a:r>
            <a:r>
              <a:rPr sz="1200" spc="3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anomalías</a:t>
            </a:r>
            <a:r>
              <a:rPr sz="1200" spc="3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en</a:t>
            </a:r>
            <a:r>
              <a:rPr sz="1200" spc="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tiempo</a:t>
            </a:r>
            <a:r>
              <a:rPr sz="1200" spc="2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real</a:t>
            </a:r>
            <a:r>
              <a:rPr sz="1200" spc="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mediante</a:t>
            </a:r>
            <a:r>
              <a:rPr sz="1200" spc="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la</a:t>
            </a:r>
            <a:r>
              <a:rPr sz="1200" spc="2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monitorización</a:t>
            </a:r>
            <a:r>
              <a:rPr sz="1200" spc="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de</a:t>
            </a:r>
            <a:r>
              <a:rPr sz="1200" spc="2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los</a:t>
            </a:r>
            <a:r>
              <a:rPr sz="1200" spc="3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registros</a:t>
            </a:r>
            <a:r>
              <a:rPr sz="1200" spc="5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del</a:t>
            </a:r>
            <a:r>
              <a:rPr sz="1200" spc="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sistema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y </a:t>
            </a:r>
            <a:r>
              <a:rPr sz="1200" spc="-5" dirty="0">
                <a:latin typeface="Arial MT"/>
                <a:cs typeface="Arial MT"/>
              </a:rPr>
              <a:t>otros </a:t>
            </a:r>
            <a:r>
              <a:rPr sz="1200" spc="-10" dirty="0">
                <a:latin typeface="Arial MT"/>
                <a:cs typeface="Arial MT"/>
              </a:rPr>
              <a:t>datos </a:t>
            </a:r>
            <a:r>
              <a:rPr sz="1200" spc="-5" dirty="0">
                <a:latin typeface="Arial MT"/>
                <a:cs typeface="Arial MT"/>
              </a:rPr>
              <a:t>relevantes </a:t>
            </a:r>
            <a:r>
              <a:rPr sz="1200" spc="-10" dirty="0">
                <a:latin typeface="Arial MT"/>
                <a:cs typeface="Arial MT"/>
              </a:rPr>
              <a:t>lo </a:t>
            </a:r>
            <a:r>
              <a:rPr sz="1200" spc="-5" dirty="0">
                <a:latin typeface="Arial MT"/>
                <a:cs typeface="Arial MT"/>
              </a:rPr>
              <a:t>convierte </a:t>
            </a:r>
            <a:r>
              <a:rPr sz="1200" spc="-10" dirty="0">
                <a:latin typeface="Arial MT"/>
                <a:cs typeface="Arial MT"/>
              </a:rPr>
              <a:t>en </a:t>
            </a:r>
            <a:r>
              <a:rPr sz="1200" spc="-5" dirty="0">
                <a:latin typeface="Arial MT"/>
                <a:cs typeface="Arial MT"/>
              </a:rPr>
              <a:t>una solución escalable </a:t>
            </a:r>
            <a:r>
              <a:rPr sz="1200" dirty="0">
                <a:latin typeface="Arial MT"/>
                <a:cs typeface="Arial MT"/>
              </a:rPr>
              <a:t>y </a:t>
            </a:r>
            <a:r>
              <a:rPr sz="1200" spc="-5" dirty="0">
                <a:latin typeface="Arial MT"/>
                <a:cs typeface="Arial MT"/>
              </a:rPr>
              <a:t>adaptable que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puede ser utilizada </a:t>
            </a:r>
            <a:r>
              <a:rPr sz="1200" dirty="0">
                <a:latin typeface="Arial MT"/>
                <a:cs typeface="Arial MT"/>
              </a:rPr>
              <a:t>en </a:t>
            </a:r>
            <a:r>
              <a:rPr sz="1200" spc="-5" dirty="0">
                <a:latin typeface="Arial MT"/>
                <a:cs typeface="Arial MT"/>
              </a:rPr>
              <a:t>entornos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empresariales </a:t>
            </a:r>
            <a:r>
              <a:rPr sz="1200" dirty="0">
                <a:latin typeface="Arial MT"/>
                <a:cs typeface="Arial MT"/>
              </a:rPr>
              <a:t>y </a:t>
            </a:r>
            <a:r>
              <a:rPr sz="1200" spc="-5" dirty="0">
                <a:latin typeface="Arial MT"/>
                <a:cs typeface="Arial MT"/>
              </a:rPr>
              <a:t>pequeñas empresas.</a:t>
            </a:r>
            <a:r>
              <a:rPr sz="1200" dirty="0">
                <a:latin typeface="Arial MT"/>
                <a:cs typeface="Arial MT"/>
              </a:rPr>
              <a:t> OSSEC 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también </a:t>
            </a:r>
            <a:r>
              <a:rPr sz="1200" spc="-5" dirty="0">
                <a:latin typeface="Arial MT"/>
                <a:cs typeface="Arial MT"/>
              </a:rPr>
              <a:t>ofrece opciones </a:t>
            </a:r>
            <a:r>
              <a:rPr sz="120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personalización </a:t>
            </a:r>
            <a:r>
              <a:rPr sz="1200" dirty="0">
                <a:latin typeface="Arial MT"/>
                <a:cs typeface="Arial MT"/>
              </a:rPr>
              <a:t>y </a:t>
            </a:r>
            <a:r>
              <a:rPr sz="1200" spc="-5" dirty="0">
                <a:latin typeface="Arial MT"/>
                <a:cs typeface="Arial MT"/>
              </a:rPr>
              <a:t>configuración para </a:t>
            </a:r>
            <a:r>
              <a:rPr sz="1200" dirty="0">
                <a:latin typeface="Arial MT"/>
                <a:cs typeface="Arial MT"/>
              </a:rPr>
              <a:t>adaptarse </a:t>
            </a:r>
            <a:r>
              <a:rPr sz="1200" spc="-5" dirty="0">
                <a:latin typeface="Arial MT"/>
                <a:cs typeface="Arial MT"/>
              </a:rPr>
              <a:t>a las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necesidades </a:t>
            </a:r>
            <a:r>
              <a:rPr sz="120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cada organización, </a:t>
            </a:r>
            <a:r>
              <a:rPr sz="1200" dirty="0">
                <a:latin typeface="Arial MT"/>
                <a:cs typeface="Arial MT"/>
              </a:rPr>
              <a:t>y </a:t>
            </a:r>
            <a:r>
              <a:rPr sz="1200" spc="-10" dirty="0">
                <a:latin typeface="Arial MT"/>
                <a:cs typeface="Arial MT"/>
              </a:rPr>
              <a:t>es </a:t>
            </a:r>
            <a:r>
              <a:rPr sz="1200" spc="-5" dirty="0">
                <a:latin typeface="Arial MT"/>
                <a:cs typeface="Arial MT"/>
              </a:rPr>
              <a:t>compatible con una amplia variedad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 sistemas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operativos,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lo</a:t>
            </a:r>
            <a:r>
              <a:rPr sz="1200" spc="-5" dirty="0">
                <a:latin typeface="Arial MT"/>
                <a:cs typeface="Arial MT"/>
              </a:rPr>
              <a:t> que permite su uso </a:t>
            </a:r>
            <a:r>
              <a:rPr sz="1200" spc="-10" dirty="0">
                <a:latin typeface="Arial MT"/>
                <a:cs typeface="Arial MT"/>
              </a:rPr>
              <a:t>en</a:t>
            </a:r>
            <a:r>
              <a:rPr sz="1200" spc="-5" dirty="0">
                <a:latin typeface="Arial MT"/>
                <a:cs typeface="Arial MT"/>
              </a:rPr>
              <a:t> entornos</a:t>
            </a:r>
            <a:r>
              <a:rPr sz="1200" spc="4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híbridos.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351276" y="4214748"/>
            <a:ext cx="179197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latin typeface="Arial"/>
                <a:cs typeface="Arial"/>
              </a:rPr>
              <a:t>Ilustración</a:t>
            </a:r>
            <a:r>
              <a:rPr sz="900" b="1" spc="-10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4.</a:t>
            </a:r>
            <a:r>
              <a:rPr sz="900" b="1" spc="-15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Dashboard</a:t>
            </a:r>
            <a:r>
              <a:rPr sz="900" b="1" spc="5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OSSEC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27733" y="7637144"/>
            <a:ext cx="4015104" cy="5257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Arial MT"/>
                <a:cs typeface="Arial MT"/>
              </a:rPr>
              <a:t>Fuente:</a:t>
            </a:r>
            <a:r>
              <a:rPr sz="1000" spc="-1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Imagen</a:t>
            </a:r>
            <a:r>
              <a:rPr sz="1000" spc="1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tomada</a:t>
            </a:r>
            <a:r>
              <a:rPr sz="1000" spc="1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de</a:t>
            </a:r>
            <a:r>
              <a:rPr sz="1000" spc="4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Splunk</a:t>
            </a:r>
            <a:r>
              <a:rPr sz="1000" spc="1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HTTPS://apps.splunk.com/app/300/</a:t>
            </a:r>
            <a:endParaRPr sz="10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200" b="1" spc="-5" dirty="0">
                <a:latin typeface="Arial"/>
                <a:cs typeface="Arial"/>
              </a:rPr>
              <a:t>7.3.1</a:t>
            </a:r>
            <a:r>
              <a:rPr sz="1200" b="1" spc="53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Características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440561" y="8467724"/>
            <a:ext cx="1829435" cy="7620"/>
          </a:xfrm>
          <a:custGeom>
            <a:avLst/>
            <a:gdLst/>
            <a:ahLst/>
            <a:cxnLst/>
            <a:rect l="l" t="t" r="r" b="b"/>
            <a:pathLst>
              <a:path w="1829435" h="7620">
                <a:moveTo>
                  <a:pt x="1829435" y="0"/>
                </a:moveTo>
                <a:lnTo>
                  <a:pt x="0" y="0"/>
                </a:lnTo>
                <a:lnTo>
                  <a:pt x="0" y="7620"/>
                </a:lnTo>
                <a:lnTo>
                  <a:pt x="1829435" y="7620"/>
                </a:lnTo>
                <a:lnTo>
                  <a:pt x="182943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427733" y="8521445"/>
            <a:ext cx="5640070" cy="469900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2700" marR="5080" algn="just">
              <a:lnSpc>
                <a:spcPct val="95800"/>
              </a:lnSpc>
              <a:spcBef>
                <a:spcPts val="150"/>
              </a:spcBef>
            </a:pPr>
            <a:r>
              <a:rPr sz="975" baseline="29914" dirty="0">
                <a:latin typeface="Arial MT"/>
                <a:cs typeface="Arial MT"/>
              </a:rPr>
              <a:t>28 </a:t>
            </a:r>
            <a:r>
              <a:rPr sz="1000" spc="-5" dirty="0">
                <a:latin typeface="Arial MT"/>
                <a:cs typeface="Arial MT"/>
              </a:rPr>
              <a:t>OSSEC FOUNDATION. </a:t>
            </a:r>
            <a:r>
              <a:rPr sz="1000" dirty="0">
                <a:latin typeface="Arial MT"/>
                <a:cs typeface="Arial MT"/>
              </a:rPr>
              <a:t>Getting started </a:t>
            </a:r>
            <a:r>
              <a:rPr sz="1000" spc="-5" dirty="0">
                <a:latin typeface="Arial MT"/>
                <a:cs typeface="Arial MT"/>
              </a:rPr>
              <a:t>with OSSEC </a:t>
            </a:r>
            <a:r>
              <a:rPr sz="1000" dirty="0">
                <a:latin typeface="Arial MT"/>
                <a:cs typeface="Arial MT"/>
              </a:rPr>
              <a:t>— </a:t>
            </a:r>
            <a:r>
              <a:rPr sz="1000" spc="-5" dirty="0">
                <a:latin typeface="Arial MT"/>
                <a:cs typeface="Arial MT"/>
              </a:rPr>
              <a:t>OSSEC. OSSEC </a:t>
            </a:r>
            <a:r>
              <a:rPr sz="1000" dirty="0">
                <a:latin typeface="Arial MT"/>
                <a:cs typeface="Arial MT"/>
              </a:rPr>
              <a:t>- World's Most </a:t>
            </a:r>
            <a:r>
              <a:rPr sz="1000" spc="-5" dirty="0">
                <a:latin typeface="Arial MT"/>
                <a:cs typeface="Arial MT"/>
              </a:rPr>
              <a:t>Widely </a:t>
            </a:r>
            <a:r>
              <a:rPr sz="100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Used</a:t>
            </a:r>
            <a:r>
              <a:rPr sz="1000" dirty="0">
                <a:latin typeface="Arial MT"/>
                <a:cs typeface="Arial MT"/>
              </a:rPr>
              <a:t> Host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Intrusion</a:t>
            </a:r>
            <a:r>
              <a:rPr sz="100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Detection</a:t>
            </a:r>
            <a:r>
              <a:rPr sz="100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System</a:t>
            </a:r>
            <a:r>
              <a:rPr sz="1000" dirty="0">
                <a:latin typeface="Arial MT"/>
                <a:cs typeface="Arial MT"/>
              </a:rPr>
              <a:t> -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HIDS</a:t>
            </a:r>
            <a:r>
              <a:rPr sz="1000" dirty="0">
                <a:latin typeface="Arial MT"/>
                <a:cs typeface="Arial MT"/>
              </a:rPr>
              <a:t> [página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web].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[Consultado el</a:t>
            </a:r>
            <a:r>
              <a:rPr sz="1000" dirty="0">
                <a:latin typeface="Arial MT"/>
                <a:cs typeface="Arial MT"/>
              </a:rPr>
              <a:t> 14,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mayo,</a:t>
            </a:r>
            <a:r>
              <a:rPr sz="1000" spc="-5" dirty="0">
                <a:latin typeface="Arial MT"/>
                <a:cs typeface="Arial MT"/>
              </a:rPr>
              <a:t> 2023]. </a:t>
            </a:r>
            <a:r>
              <a:rPr sz="100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Disponible</a:t>
            </a:r>
            <a:r>
              <a:rPr sz="1000" spc="4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en</a:t>
            </a:r>
            <a:r>
              <a:rPr sz="1000" spc="4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Internet:</a:t>
            </a:r>
            <a:r>
              <a:rPr sz="1000" spc="4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&lt;HTTPS:/</a:t>
            </a:r>
            <a:r>
              <a:rPr sz="1000" spc="-5" dirty="0">
                <a:latin typeface="Arial MT"/>
                <a:cs typeface="Arial MT"/>
                <a:hlinkClick r:id="rId3"/>
              </a:rPr>
              <a:t>/www.ossec.</a:t>
            </a:r>
            <a:r>
              <a:rPr sz="1000" spc="-5" dirty="0">
                <a:latin typeface="Arial MT"/>
                <a:cs typeface="Arial MT"/>
              </a:rPr>
              <a:t>n</a:t>
            </a:r>
            <a:r>
              <a:rPr sz="1000" spc="-5" dirty="0">
                <a:latin typeface="Arial MT"/>
                <a:cs typeface="Arial MT"/>
                <a:hlinkClick r:id="rId3"/>
              </a:rPr>
              <a:t>et/docs/docs/manual/non-technical-overview.html&gt;</a:t>
            </a:r>
            <a:r>
              <a:rPr sz="1000" spc="-5" dirty="0">
                <a:latin typeface="Arial MT"/>
                <a:cs typeface="Arial MT"/>
              </a:rPr>
              <a:t>.</a:t>
            </a:r>
            <a:endParaRPr sz="1000">
              <a:latin typeface="Arial MT"/>
              <a:cs typeface="Arial MT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40180" y="4493259"/>
            <a:ext cx="5612130" cy="3155061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5" dirty="0"/>
              <a:t>45</a:t>
            </a:fld>
            <a:endParaRPr spc="-5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5" dirty="0"/>
              <a:t>46</a:t>
            </a:fld>
            <a:endParaRPr spc="-5" dirty="0"/>
          </a:p>
        </p:txBody>
      </p:sp>
      <p:sp>
        <p:nvSpPr>
          <p:cNvPr id="2" name="object 2"/>
          <p:cNvSpPr txBox="1"/>
          <p:nvPr/>
        </p:nvSpPr>
        <p:spPr>
          <a:xfrm>
            <a:off x="1427733" y="1056893"/>
            <a:ext cx="5636895" cy="7922259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5715" algn="just">
              <a:lnSpc>
                <a:spcPct val="95800"/>
              </a:lnSpc>
              <a:spcBef>
                <a:spcPts val="160"/>
              </a:spcBef>
            </a:pPr>
            <a:r>
              <a:rPr sz="1200" spc="-10" dirty="0">
                <a:latin typeface="Arial MT"/>
                <a:cs typeface="Arial MT"/>
              </a:rPr>
              <a:t>La </a:t>
            </a:r>
            <a:r>
              <a:rPr sz="1200" spc="-5" dirty="0">
                <a:latin typeface="Arial MT"/>
                <a:cs typeface="Arial MT"/>
              </a:rPr>
              <a:t>verificación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integridad </a:t>
            </a:r>
            <a:r>
              <a:rPr sz="120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archivos, </a:t>
            </a:r>
            <a:r>
              <a:rPr sz="1200" spc="-10" dirty="0">
                <a:latin typeface="Arial MT"/>
                <a:cs typeface="Arial MT"/>
              </a:rPr>
              <a:t>también </a:t>
            </a:r>
            <a:r>
              <a:rPr sz="1200" spc="-5" dirty="0">
                <a:latin typeface="Arial MT"/>
                <a:cs typeface="Arial MT"/>
              </a:rPr>
              <a:t>conocida como </a:t>
            </a:r>
            <a:r>
              <a:rPr sz="1200" dirty="0">
                <a:latin typeface="Arial MT"/>
                <a:cs typeface="Arial MT"/>
              </a:rPr>
              <a:t>FIM, </a:t>
            </a:r>
            <a:r>
              <a:rPr sz="1200" spc="-5" dirty="0">
                <a:latin typeface="Arial MT"/>
                <a:cs typeface="Arial MT"/>
              </a:rPr>
              <a:t>tiene como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objetivo detectar cualquier cambio </a:t>
            </a:r>
            <a:r>
              <a:rPr sz="1200" dirty="0">
                <a:latin typeface="Arial MT"/>
                <a:cs typeface="Arial MT"/>
              </a:rPr>
              <a:t>en </a:t>
            </a:r>
            <a:r>
              <a:rPr sz="1200" spc="-10" dirty="0">
                <a:latin typeface="Arial MT"/>
                <a:cs typeface="Arial MT"/>
              </a:rPr>
              <a:t>los </a:t>
            </a:r>
            <a:r>
              <a:rPr sz="1200" spc="-5" dirty="0">
                <a:latin typeface="Arial MT"/>
                <a:cs typeface="Arial MT"/>
              </a:rPr>
              <a:t>sistemas que pueda ser resultado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dirty="0">
                <a:latin typeface="Arial MT"/>
                <a:cs typeface="Arial MT"/>
              </a:rPr>
              <a:t>un 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ataque, mal uso o error. </a:t>
            </a:r>
            <a:r>
              <a:rPr sz="1200" dirty="0">
                <a:latin typeface="Arial MT"/>
                <a:cs typeface="Arial MT"/>
              </a:rPr>
              <a:t>OSSEC </a:t>
            </a:r>
            <a:r>
              <a:rPr sz="1200" spc="-10" dirty="0">
                <a:latin typeface="Arial MT"/>
                <a:cs typeface="Arial MT"/>
              </a:rPr>
              <a:t>monitorea los </a:t>
            </a:r>
            <a:r>
              <a:rPr sz="1200" spc="-5" dirty="0">
                <a:latin typeface="Arial MT"/>
                <a:cs typeface="Arial MT"/>
              </a:rPr>
              <a:t>archivos, directorios </a:t>
            </a:r>
            <a:r>
              <a:rPr sz="1200" dirty="0">
                <a:latin typeface="Arial MT"/>
                <a:cs typeface="Arial MT"/>
              </a:rPr>
              <a:t>y </a:t>
            </a:r>
            <a:r>
              <a:rPr sz="1200" spc="-5" dirty="0">
                <a:latin typeface="Arial MT"/>
                <a:cs typeface="Arial MT"/>
              </a:rPr>
              <a:t>registros </a:t>
            </a:r>
            <a:r>
              <a:rPr sz="1200" dirty="0">
                <a:latin typeface="Arial MT"/>
                <a:cs typeface="Arial MT"/>
              </a:rPr>
              <a:t>y 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alerta </a:t>
            </a:r>
            <a:r>
              <a:rPr sz="1200" spc="-10" dirty="0">
                <a:latin typeface="Arial MT"/>
                <a:cs typeface="Arial MT"/>
              </a:rPr>
              <a:t>al </a:t>
            </a:r>
            <a:r>
              <a:rPr sz="1200" spc="-5" dirty="0">
                <a:latin typeface="Arial MT"/>
                <a:cs typeface="Arial MT"/>
              </a:rPr>
              <a:t>usuario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cualquier cambio. </a:t>
            </a:r>
            <a:r>
              <a:rPr sz="1200" dirty="0">
                <a:latin typeface="Arial MT"/>
                <a:cs typeface="Arial MT"/>
              </a:rPr>
              <a:t>Esto </a:t>
            </a:r>
            <a:r>
              <a:rPr sz="1200" spc="-10" dirty="0">
                <a:latin typeface="Arial MT"/>
                <a:cs typeface="Arial MT"/>
              </a:rPr>
              <a:t>cumple </a:t>
            </a:r>
            <a:r>
              <a:rPr sz="1200" spc="-5" dirty="0">
                <a:latin typeface="Arial MT"/>
                <a:cs typeface="Arial MT"/>
              </a:rPr>
              <a:t>con las secciones </a:t>
            </a:r>
            <a:r>
              <a:rPr sz="1200" spc="-10" dirty="0">
                <a:latin typeface="Arial MT"/>
                <a:cs typeface="Arial MT"/>
              </a:rPr>
              <a:t>11.5 </a:t>
            </a:r>
            <a:r>
              <a:rPr sz="1200" dirty="0">
                <a:latin typeface="Arial MT"/>
                <a:cs typeface="Arial MT"/>
              </a:rPr>
              <a:t>y </a:t>
            </a:r>
            <a:r>
              <a:rPr sz="1200" spc="-10" dirty="0">
                <a:latin typeface="Arial MT"/>
                <a:cs typeface="Arial MT"/>
              </a:rPr>
              <a:t>10.5.5 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PCI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DSS.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200">
              <a:latin typeface="Arial MT"/>
              <a:cs typeface="Arial MT"/>
            </a:endParaRPr>
          </a:p>
          <a:p>
            <a:pPr marL="12700" marR="8255" algn="just">
              <a:lnSpc>
                <a:spcPts val="1380"/>
              </a:lnSpc>
              <a:spcBef>
                <a:spcPts val="5"/>
              </a:spcBef>
            </a:pPr>
            <a:r>
              <a:rPr sz="1200" spc="-5" dirty="0">
                <a:latin typeface="Arial MT"/>
                <a:cs typeface="Arial MT"/>
              </a:rPr>
              <a:t>El monitoreo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registros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dirty="0">
                <a:latin typeface="Arial MT"/>
                <a:cs typeface="Arial MT"/>
              </a:rPr>
              <a:t>OSSEC </a:t>
            </a:r>
            <a:r>
              <a:rPr sz="1200" spc="-5" dirty="0">
                <a:latin typeface="Arial MT"/>
                <a:cs typeface="Arial MT"/>
              </a:rPr>
              <a:t>permite recopilar, </a:t>
            </a:r>
            <a:r>
              <a:rPr sz="1200" spc="-10" dirty="0">
                <a:latin typeface="Arial MT"/>
                <a:cs typeface="Arial MT"/>
              </a:rPr>
              <a:t>analizar </a:t>
            </a:r>
            <a:r>
              <a:rPr sz="1200" dirty="0">
                <a:latin typeface="Arial MT"/>
                <a:cs typeface="Arial MT"/>
              </a:rPr>
              <a:t>y </a:t>
            </a:r>
            <a:r>
              <a:rPr sz="1200" spc="-5" dirty="0">
                <a:latin typeface="Arial MT"/>
                <a:cs typeface="Arial MT"/>
              </a:rPr>
              <a:t>correlacionar </a:t>
            </a:r>
            <a:r>
              <a:rPr sz="1200" spc="-10" dirty="0">
                <a:latin typeface="Arial MT"/>
                <a:cs typeface="Arial MT"/>
              </a:rPr>
              <a:t>los 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eventos </a:t>
            </a:r>
            <a:r>
              <a:rPr sz="1200" spc="-5" dirty="0">
                <a:latin typeface="Arial MT"/>
                <a:cs typeface="Arial MT"/>
              </a:rPr>
              <a:t>generados </a:t>
            </a:r>
            <a:r>
              <a:rPr sz="1200" spc="-10" dirty="0">
                <a:latin typeface="Arial MT"/>
                <a:cs typeface="Arial MT"/>
              </a:rPr>
              <a:t>por </a:t>
            </a:r>
            <a:r>
              <a:rPr sz="1200" spc="-5" dirty="0">
                <a:latin typeface="Arial MT"/>
                <a:cs typeface="Arial MT"/>
              </a:rPr>
              <a:t>los sistemas operativos, aplicaciones </a:t>
            </a:r>
            <a:r>
              <a:rPr sz="1200" dirty="0">
                <a:latin typeface="Arial MT"/>
                <a:cs typeface="Arial MT"/>
              </a:rPr>
              <a:t>y </a:t>
            </a:r>
            <a:r>
              <a:rPr sz="1200" spc="-5" dirty="0">
                <a:latin typeface="Arial MT"/>
                <a:cs typeface="Arial MT"/>
              </a:rPr>
              <a:t>dispositivos </a:t>
            </a:r>
            <a:r>
              <a:rPr sz="1200" spc="-10" dirty="0">
                <a:latin typeface="Arial MT"/>
                <a:cs typeface="Arial MT"/>
              </a:rPr>
              <a:t>en la 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red. De </a:t>
            </a:r>
            <a:r>
              <a:rPr sz="1200" spc="-5" dirty="0">
                <a:latin typeface="Arial MT"/>
                <a:cs typeface="Arial MT"/>
              </a:rPr>
              <a:t>esta manera, </a:t>
            </a:r>
            <a:r>
              <a:rPr sz="1200" spc="-10" dirty="0">
                <a:latin typeface="Arial MT"/>
                <a:cs typeface="Arial MT"/>
              </a:rPr>
              <a:t>el </a:t>
            </a:r>
            <a:r>
              <a:rPr sz="1200" spc="-5" dirty="0">
                <a:latin typeface="Arial MT"/>
                <a:cs typeface="Arial MT"/>
              </a:rPr>
              <a:t>usuario </a:t>
            </a:r>
            <a:r>
              <a:rPr sz="1200" spc="-10" dirty="0">
                <a:latin typeface="Arial MT"/>
                <a:cs typeface="Arial MT"/>
              </a:rPr>
              <a:t>es </a:t>
            </a:r>
            <a:r>
              <a:rPr sz="1200" spc="-5" dirty="0">
                <a:latin typeface="Arial MT"/>
                <a:cs typeface="Arial MT"/>
              </a:rPr>
              <a:t>notificado si algo sospechoso ocurre, como </a:t>
            </a:r>
            <a:r>
              <a:rPr sz="1200" spc="-10" dirty="0">
                <a:latin typeface="Arial MT"/>
                <a:cs typeface="Arial MT"/>
              </a:rPr>
              <a:t>un </a:t>
            </a:r>
            <a:r>
              <a:rPr sz="1200" spc="-5" dirty="0">
                <a:latin typeface="Arial MT"/>
                <a:cs typeface="Arial MT"/>
              </a:rPr>
              <a:t> ataque,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uso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indebido o errores.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Esto </a:t>
            </a:r>
            <a:r>
              <a:rPr sz="1200" spc="-5" dirty="0">
                <a:latin typeface="Arial MT"/>
                <a:cs typeface="Arial MT"/>
              </a:rPr>
              <a:t>satisface </a:t>
            </a:r>
            <a:r>
              <a:rPr sz="1200" spc="-10" dirty="0">
                <a:latin typeface="Arial MT"/>
                <a:cs typeface="Arial MT"/>
              </a:rPr>
              <a:t>la</a:t>
            </a:r>
            <a:r>
              <a:rPr sz="1200" spc="-5" dirty="0">
                <a:latin typeface="Arial MT"/>
                <a:cs typeface="Arial MT"/>
              </a:rPr>
              <a:t> sección </a:t>
            </a:r>
            <a:r>
              <a:rPr sz="1200" dirty="0">
                <a:latin typeface="Arial MT"/>
                <a:cs typeface="Arial MT"/>
              </a:rPr>
              <a:t>10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</a:t>
            </a:r>
            <a:r>
              <a:rPr sz="1200" spc="-5" dirty="0">
                <a:latin typeface="Arial MT"/>
                <a:cs typeface="Arial MT"/>
              </a:rPr>
              <a:t> PCI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DSS.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150">
              <a:latin typeface="Arial MT"/>
              <a:cs typeface="Arial MT"/>
            </a:endParaRPr>
          </a:p>
          <a:p>
            <a:pPr marL="12700" marR="7620" algn="just">
              <a:lnSpc>
                <a:spcPts val="1380"/>
              </a:lnSpc>
            </a:pPr>
            <a:r>
              <a:rPr sz="1200" dirty="0">
                <a:latin typeface="Arial MT"/>
                <a:cs typeface="Arial MT"/>
              </a:rPr>
              <a:t>OSSEC </a:t>
            </a:r>
            <a:r>
              <a:rPr sz="1200" spc="-10" dirty="0">
                <a:latin typeface="Arial MT"/>
                <a:cs typeface="Arial MT"/>
              </a:rPr>
              <a:t>también cuenta </a:t>
            </a:r>
            <a:r>
              <a:rPr sz="1200" dirty="0">
                <a:latin typeface="Arial MT"/>
                <a:cs typeface="Arial MT"/>
              </a:rPr>
              <a:t>con </a:t>
            </a:r>
            <a:r>
              <a:rPr sz="1200" spc="-5" dirty="0">
                <a:latin typeface="Arial MT"/>
                <a:cs typeface="Arial MT"/>
              </a:rPr>
              <a:t>detección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rootkits </a:t>
            </a:r>
            <a:r>
              <a:rPr sz="1200" spc="-10" dirty="0">
                <a:latin typeface="Arial MT"/>
                <a:cs typeface="Arial MT"/>
              </a:rPr>
              <a:t>para </a:t>
            </a:r>
            <a:r>
              <a:rPr sz="1200" spc="-5" dirty="0">
                <a:latin typeface="Arial MT"/>
                <a:cs typeface="Arial MT"/>
              </a:rPr>
              <a:t>notificar </a:t>
            </a:r>
            <a:r>
              <a:rPr sz="1200" spc="-10" dirty="0">
                <a:latin typeface="Arial MT"/>
                <a:cs typeface="Arial MT"/>
              </a:rPr>
              <a:t>al </a:t>
            </a:r>
            <a:r>
              <a:rPr sz="1200" spc="-5" dirty="0">
                <a:latin typeface="Arial MT"/>
                <a:cs typeface="Arial MT"/>
              </a:rPr>
              <a:t>usuario si </a:t>
            </a:r>
            <a:r>
              <a:rPr sz="1200" spc="-10" dirty="0">
                <a:latin typeface="Arial MT"/>
                <a:cs typeface="Arial MT"/>
              </a:rPr>
              <a:t>el </a:t>
            </a:r>
            <a:r>
              <a:rPr sz="1200" spc="-5" dirty="0">
                <a:latin typeface="Arial MT"/>
                <a:cs typeface="Arial MT"/>
              </a:rPr>
              <a:t> sistema </a:t>
            </a:r>
            <a:r>
              <a:rPr sz="1200" spc="-10" dirty="0">
                <a:latin typeface="Arial MT"/>
                <a:cs typeface="Arial MT"/>
              </a:rPr>
              <a:t>ha </a:t>
            </a:r>
            <a:r>
              <a:rPr sz="1200" spc="-5" dirty="0">
                <a:latin typeface="Arial MT"/>
                <a:cs typeface="Arial MT"/>
              </a:rPr>
              <a:t>sido modificado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dirty="0">
                <a:latin typeface="Arial MT"/>
                <a:cs typeface="Arial MT"/>
              </a:rPr>
              <a:t>manera </a:t>
            </a:r>
            <a:r>
              <a:rPr sz="1200" spc="-5" dirty="0">
                <a:latin typeface="Arial MT"/>
                <a:cs typeface="Arial MT"/>
              </a:rPr>
              <a:t>común a </a:t>
            </a:r>
            <a:r>
              <a:rPr sz="1200" spc="-10" dirty="0">
                <a:latin typeface="Arial MT"/>
                <a:cs typeface="Arial MT"/>
              </a:rPr>
              <a:t>los </a:t>
            </a:r>
            <a:r>
              <a:rPr sz="1200" spc="-5" dirty="0">
                <a:latin typeface="Arial MT"/>
                <a:cs typeface="Arial MT"/>
              </a:rPr>
              <a:t>rootkits utilizados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por los </a:t>
            </a:r>
            <a:r>
              <a:rPr sz="1200" spc="-5" dirty="0">
                <a:latin typeface="Arial MT"/>
                <a:cs typeface="Arial MT"/>
              </a:rPr>
              <a:t> hackers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criminales.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200">
              <a:latin typeface="Arial MT"/>
              <a:cs typeface="Arial MT"/>
            </a:endParaRPr>
          </a:p>
          <a:p>
            <a:pPr marL="12700" marR="9525" algn="just">
              <a:lnSpc>
                <a:spcPts val="1380"/>
              </a:lnSpc>
            </a:pPr>
            <a:r>
              <a:rPr sz="1200" spc="-5" dirty="0">
                <a:latin typeface="Arial MT"/>
                <a:cs typeface="Arial MT"/>
              </a:rPr>
              <a:t>Finalmente, </a:t>
            </a:r>
            <a:r>
              <a:rPr sz="1200" spc="-10" dirty="0">
                <a:latin typeface="Arial MT"/>
                <a:cs typeface="Arial MT"/>
              </a:rPr>
              <a:t>la </a:t>
            </a:r>
            <a:r>
              <a:rPr sz="1200" spc="-5" dirty="0">
                <a:latin typeface="Arial MT"/>
                <a:cs typeface="Arial MT"/>
              </a:rPr>
              <a:t>respuesta activa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dirty="0">
                <a:latin typeface="Arial MT"/>
                <a:cs typeface="Arial MT"/>
              </a:rPr>
              <a:t>OSSEC </a:t>
            </a:r>
            <a:r>
              <a:rPr sz="1200" spc="-5" dirty="0">
                <a:latin typeface="Arial MT"/>
                <a:cs typeface="Arial MT"/>
              </a:rPr>
              <a:t>toma medidas </a:t>
            </a:r>
            <a:r>
              <a:rPr sz="1200" spc="-10" dirty="0">
                <a:latin typeface="Arial MT"/>
                <a:cs typeface="Arial MT"/>
              </a:rPr>
              <a:t>inmediatas al </a:t>
            </a:r>
            <a:r>
              <a:rPr sz="1200" spc="-5" dirty="0">
                <a:latin typeface="Arial MT"/>
                <a:cs typeface="Arial MT"/>
              </a:rPr>
              <a:t>activarse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alertas </a:t>
            </a:r>
            <a:r>
              <a:rPr sz="1200" spc="-5" dirty="0">
                <a:latin typeface="Arial MT"/>
                <a:cs typeface="Arial MT"/>
              </a:rPr>
              <a:t>específicas, </a:t>
            </a:r>
            <a:r>
              <a:rPr sz="1200" spc="-10" dirty="0">
                <a:latin typeface="Arial MT"/>
                <a:cs typeface="Arial MT"/>
              </a:rPr>
              <a:t>lo </a:t>
            </a:r>
            <a:r>
              <a:rPr sz="1200" spc="-5" dirty="0">
                <a:latin typeface="Arial MT"/>
                <a:cs typeface="Arial MT"/>
              </a:rPr>
              <a:t>que puede prevenir </a:t>
            </a:r>
            <a:r>
              <a:rPr sz="1200" spc="-10" dirty="0">
                <a:latin typeface="Arial MT"/>
                <a:cs typeface="Arial MT"/>
              </a:rPr>
              <a:t>la </a:t>
            </a:r>
            <a:r>
              <a:rPr sz="1200" spc="-5" dirty="0">
                <a:latin typeface="Arial MT"/>
                <a:cs typeface="Arial MT"/>
              </a:rPr>
              <a:t>propagación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incidentes antes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que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un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administrador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pueda intervenir.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100">
              <a:latin typeface="Arial MT"/>
              <a:cs typeface="Arial MT"/>
            </a:endParaRPr>
          </a:p>
          <a:p>
            <a:pPr marL="469900" lvl="2" indent="-457834">
              <a:lnSpc>
                <a:spcPct val="100000"/>
              </a:lnSpc>
              <a:spcBef>
                <a:spcPts val="5"/>
              </a:spcBef>
              <a:buFont typeface="Arial"/>
              <a:buAutoNum type="arabicPeriod" startAt="2"/>
              <a:tabLst>
                <a:tab pos="470534" algn="l"/>
              </a:tabLst>
            </a:pPr>
            <a:r>
              <a:rPr sz="1200" b="1" spc="-5" dirty="0">
                <a:latin typeface="Arial"/>
                <a:cs typeface="Arial"/>
              </a:rPr>
              <a:t>Ventajas</a:t>
            </a:r>
            <a:endParaRPr sz="1200">
              <a:latin typeface="Arial"/>
              <a:cs typeface="Arial"/>
            </a:endParaRPr>
          </a:p>
          <a:p>
            <a:pPr lvl="2">
              <a:lnSpc>
                <a:spcPct val="100000"/>
              </a:lnSpc>
              <a:buFont typeface="Arial"/>
              <a:buAutoNum type="arabicPeriod" startAt="2"/>
            </a:pPr>
            <a:endParaRPr sz="1200">
              <a:latin typeface="Arial"/>
              <a:cs typeface="Arial"/>
            </a:endParaRPr>
          </a:p>
          <a:p>
            <a:pPr marL="12700" marR="5080" algn="just">
              <a:lnSpc>
                <a:spcPct val="95900"/>
              </a:lnSpc>
            </a:pPr>
            <a:r>
              <a:rPr sz="1200" dirty="0">
                <a:latin typeface="Arial MT"/>
                <a:cs typeface="Arial MT"/>
              </a:rPr>
              <a:t>OSSEC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ayuda</a:t>
            </a:r>
            <a:r>
              <a:rPr sz="1200" spc="-5" dirty="0">
                <a:latin typeface="Arial MT"/>
                <a:cs typeface="Arial MT"/>
              </a:rPr>
              <a:t> a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los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clientes</a:t>
            </a:r>
            <a:r>
              <a:rPr sz="1200" spc="-5" dirty="0">
                <a:latin typeface="Arial MT"/>
                <a:cs typeface="Arial MT"/>
              </a:rPr>
              <a:t> a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cumplir</a:t>
            </a:r>
            <a:r>
              <a:rPr sz="1200" spc="-5" dirty="0">
                <a:latin typeface="Arial MT"/>
                <a:cs typeface="Arial MT"/>
              </a:rPr>
              <a:t> con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los</a:t>
            </a:r>
            <a:r>
              <a:rPr sz="1200" spc="-5" dirty="0">
                <a:latin typeface="Arial MT"/>
                <a:cs typeface="Arial MT"/>
              </a:rPr>
              <a:t> requisitos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específicos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cumplimiento, </a:t>
            </a:r>
            <a:r>
              <a:rPr sz="1200" spc="-5" dirty="0">
                <a:latin typeface="Arial MT"/>
                <a:cs typeface="Arial MT"/>
              </a:rPr>
              <a:t>como PCI e HIPAA, </a:t>
            </a:r>
            <a:r>
              <a:rPr sz="1200" spc="-10" dirty="0">
                <a:latin typeface="Arial MT"/>
                <a:cs typeface="Arial MT"/>
              </a:rPr>
              <a:t>mediante la </a:t>
            </a:r>
            <a:r>
              <a:rPr sz="1200" spc="-5" dirty="0">
                <a:latin typeface="Arial MT"/>
                <a:cs typeface="Arial MT"/>
              </a:rPr>
              <a:t>detección </a:t>
            </a:r>
            <a:r>
              <a:rPr sz="1200" dirty="0">
                <a:latin typeface="Arial MT"/>
                <a:cs typeface="Arial MT"/>
              </a:rPr>
              <a:t>y </a:t>
            </a:r>
            <a:r>
              <a:rPr sz="1200" spc="-5" dirty="0">
                <a:latin typeface="Arial MT"/>
                <a:cs typeface="Arial MT"/>
              </a:rPr>
              <a:t>alerta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modificaciones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no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autorizadas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en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el</a:t>
            </a:r>
            <a:r>
              <a:rPr sz="1200" spc="-3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sistema</a:t>
            </a:r>
            <a:r>
              <a:rPr sz="1200" spc="-3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archivos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y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comportamientos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maliciosos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en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archivos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</a:t>
            </a:r>
            <a:r>
              <a:rPr sz="1200" spc="-5" dirty="0">
                <a:latin typeface="Arial MT"/>
                <a:cs typeface="Arial MT"/>
              </a:rPr>
              <a:t> registro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</a:t>
            </a:r>
            <a:r>
              <a:rPr sz="1200" spc="-5" dirty="0">
                <a:latin typeface="Arial MT"/>
                <a:cs typeface="Arial MT"/>
              </a:rPr>
              <a:t> aplicaciones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comerciales</a:t>
            </a:r>
            <a:r>
              <a:rPr sz="1200" dirty="0">
                <a:latin typeface="Arial MT"/>
                <a:cs typeface="Arial MT"/>
              </a:rPr>
              <a:t> y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personalizadas.</a:t>
            </a:r>
            <a:r>
              <a:rPr sz="1200" dirty="0">
                <a:latin typeface="Arial MT"/>
                <a:cs typeface="Arial MT"/>
              </a:rPr>
              <a:t> OSSEC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es </a:t>
            </a:r>
            <a:r>
              <a:rPr sz="1200" spc="-5" dirty="0">
                <a:latin typeface="Arial MT"/>
                <a:cs typeface="Arial MT"/>
              </a:rPr>
              <a:t> multiplataforma, permitiendo a </a:t>
            </a:r>
            <a:r>
              <a:rPr sz="1200" spc="-10" dirty="0">
                <a:latin typeface="Arial MT"/>
                <a:cs typeface="Arial MT"/>
              </a:rPr>
              <a:t>los clientes </a:t>
            </a:r>
            <a:r>
              <a:rPr sz="1200" spc="-5" dirty="0">
                <a:latin typeface="Arial MT"/>
                <a:cs typeface="Arial MT"/>
              </a:rPr>
              <a:t>implementar </a:t>
            </a:r>
            <a:r>
              <a:rPr sz="1200" spc="-10" dirty="0">
                <a:latin typeface="Arial MT"/>
                <a:cs typeface="Arial MT"/>
              </a:rPr>
              <a:t>un </a:t>
            </a:r>
            <a:r>
              <a:rPr sz="1200" spc="-5" dirty="0">
                <a:latin typeface="Arial MT"/>
                <a:cs typeface="Arial MT"/>
              </a:rPr>
              <a:t>sistema </a:t>
            </a:r>
            <a:r>
              <a:rPr sz="1200" spc="-10" dirty="0">
                <a:latin typeface="Arial MT"/>
                <a:cs typeface="Arial MT"/>
              </a:rPr>
              <a:t>de detección de 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intrusos </a:t>
            </a:r>
            <a:r>
              <a:rPr sz="1200" spc="-5" dirty="0">
                <a:latin typeface="Arial MT"/>
                <a:cs typeface="Arial MT"/>
              </a:rPr>
              <a:t>basado </a:t>
            </a:r>
            <a:r>
              <a:rPr sz="1200" dirty="0">
                <a:latin typeface="Arial MT"/>
                <a:cs typeface="Arial MT"/>
              </a:rPr>
              <a:t>en </a:t>
            </a:r>
            <a:r>
              <a:rPr sz="1200" spc="-5" dirty="0">
                <a:latin typeface="Arial MT"/>
                <a:cs typeface="Arial MT"/>
              </a:rPr>
              <a:t>host </a:t>
            </a:r>
            <a:r>
              <a:rPr sz="1200" dirty="0">
                <a:latin typeface="Arial MT"/>
                <a:cs typeface="Arial MT"/>
              </a:rPr>
              <a:t>en </a:t>
            </a:r>
            <a:r>
              <a:rPr sz="1200" spc="-5" dirty="0">
                <a:latin typeface="Arial MT"/>
                <a:cs typeface="Arial MT"/>
              </a:rPr>
              <a:t>Linux, Solaris, Windows </a:t>
            </a:r>
            <a:r>
              <a:rPr sz="1200" dirty="0">
                <a:latin typeface="Arial MT"/>
                <a:cs typeface="Arial MT"/>
              </a:rPr>
              <a:t>y Mac OS X. </a:t>
            </a:r>
            <a:r>
              <a:rPr sz="1200" spc="-10" dirty="0">
                <a:latin typeface="Arial MT"/>
                <a:cs typeface="Arial MT"/>
              </a:rPr>
              <a:t>Las </a:t>
            </a:r>
            <a:r>
              <a:rPr sz="1200" dirty="0">
                <a:latin typeface="Arial MT"/>
                <a:cs typeface="Arial MT"/>
              </a:rPr>
              <a:t>alertas </a:t>
            </a:r>
            <a:r>
              <a:rPr sz="1200" spc="-10" dirty="0">
                <a:latin typeface="Arial MT"/>
                <a:cs typeface="Arial MT"/>
              </a:rPr>
              <a:t>en 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tiempo</a:t>
            </a:r>
            <a:r>
              <a:rPr sz="1200" spc="-5" dirty="0">
                <a:latin typeface="Arial MT"/>
                <a:cs typeface="Arial MT"/>
              </a:rPr>
              <a:t> real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son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configurables,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lo</a:t>
            </a:r>
            <a:r>
              <a:rPr sz="1200" spc="-5" dirty="0">
                <a:latin typeface="Arial MT"/>
                <a:cs typeface="Arial MT"/>
              </a:rPr>
              <a:t> que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permite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10" dirty="0">
                <a:latin typeface="Arial MT"/>
                <a:cs typeface="Arial MT"/>
              </a:rPr>
              <a:t>los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clientes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enfocarse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en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los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incidentes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críticos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y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priorizarlos.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150">
              <a:latin typeface="Arial MT"/>
              <a:cs typeface="Arial MT"/>
            </a:endParaRPr>
          </a:p>
          <a:p>
            <a:pPr marL="12700" marR="5715" algn="just">
              <a:lnSpc>
                <a:spcPct val="95900"/>
              </a:lnSpc>
            </a:pPr>
            <a:r>
              <a:rPr sz="1200" spc="-5" dirty="0">
                <a:latin typeface="Arial MT"/>
                <a:cs typeface="Arial MT"/>
              </a:rPr>
              <a:t>Además, </a:t>
            </a:r>
            <a:r>
              <a:rPr sz="1200" dirty="0">
                <a:latin typeface="Arial MT"/>
                <a:cs typeface="Arial MT"/>
              </a:rPr>
              <a:t>OSSEC se </a:t>
            </a:r>
            <a:r>
              <a:rPr sz="1200" spc="-5" dirty="0">
                <a:latin typeface="Arial MT"/>
                <a:cs typeface="Arial MT"/>
              </a:rPr>
              <a:t>integra con </a:t>
            </a:r>
            <a:r>
              <a:rPr sz="1200" spc="-10" dirty="0">
                <a:latin typeface="Arial MT"/>
                <a:cs typeface="Arial MT"/>
              </a:rPr>
              <a:t>la </a:t>
            </a:r>
            <a:r>
              <a:rPr sz="1200" spc="-5" dirty="0">
                <a:latin typeface="Arial MT"/>
                <a:cs typeface="Arial MT"/>
              </a:rPr>
              <a:t>infraestructura actual del cliente </a:t>
            </a:r>
            <a:r>
              <a:rPr sz="1200" dirty="0">
                <a:latin typeface="Arial MT"/>
                <a:cs typeface="Arial MT"/>
              </a:rPr>
              <a:t>y </a:t>
            </a:r>
            <a:r>
              <a:rPr sz="1200" spc="-5" dirty="0">
                <a:latin typeface="Arial MT"/>
                <a:cs typeface="Arial MT"/>
              </a:rPr>
              <a:t>proporciona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un </a:t>
            </a:r>
            <a:r>
              <a:rPr sz="1200" spc="-5" dirty="0">
                <a:latin typeface="Arial MT"/>
                <a:cs typeface="Arial MT"/>
              </a:rPr>
              <a:t>servidor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administración centralizada para administrar políticas </a:t>
            </a:r>
            <a:r>
              <a:rPr sz="1200" spc="-10" dirty="0">
                <a:latin typeface="Arial MT"/>
                <a:cs typeface="Arial MT"/>
              </a:rPr>
              <a:t>en </a:t>
            </a:r>
            <a:r>
              <a:rPr sz="1200" spc="-5" dirty="0">
                <a:latin typeface="Arial MT"/>
                <a:cs typeface="Arial MT"/>
              </a:rPr>
              <a:t>múltiples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sistemas operativos. </a:t>
            </a:r>
            <a:r>
              <a:rPr sz="1200" dirty="0">
                <a:latin typeface="Arial MT"/>
                <a:cs typeface="Arial MT"/>
              </a:rPr>
              <a:t>OSSEC </a:t>
            </a:r>
            <a:r>
              <a:rPr sz="1200" spc="-5" dirty="0">
                <a:latin typeface="Arial MT"/>
                <a:cs typeface="Arial MT"/>
              </a:rPr>
              <a:t>ofrece tanto </a:t>
            </a:r>
            <a:r>
              <a:rPr sz="1200" spc="-10" dirty="0">
                <a:latin typeface="Arial MT"/>
                <a:cs typeface="Arial MT"/>
              </a:rPr>
              <a:t>la </a:t>
            </a:r>
            <a:r>
              <a:rPr sz="1200" spc="-5" dirty="0">
                <a:latin typeface="Arial MT"/>
                <a:cs typeface="Arial MT"/>
              </a:rPr>
              <a:t>supervisión basada </a:t>
            </a:r>
            <a:r>
              <a:rPr sz="1200" dirty="0">
                <a:latin typeface="Arial MT"/>
                <a:cs typeface="Arial MT"/>
              </a:rPr>
              <a:t>en </a:t>
            </a:r>
            <a:r>
              <a:rPr sz="1200" spc="-5" dirty="0">
                <a:latin typeface="Arial MT"/>
                <a:cs typeface="Arial MT"/>
              </a:rPr>
              <a:t>agentes como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sin agentes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sistemas </a:t>
            </a:r>
            <a:r>
              <a:rPr sz="1200" dirty="0">
                <a:latin typeface="Arial MT"/>
                <a:cs typeface="Arial MT"/>
              </a:rPr>
              <a:t>y </a:t>
            </a:r>
            <a:r>
              <a:rPr sz="1200" spc="-5" dirty="0">
                <a:latin typeface="Arial MT"/>
                <a:cs typeface="Arial MT"/>
              </a:rPr>
              <a:t>componentes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red, </a:t>
            </a:r>
            <a:r>
              <a:rPr sz="1200" spc="-10" dirty="0">
                <a:latin typeface="Arial MT"/>
                <a:cs typeface="Arial MT"/>
              </a:rPr>
              <a:t>lo que </a:t>
            </a:r>
            <a:r>
              <a:rPr sz="1200" spc="-5" dirty="0">
                <a:latin typeface="Arial MT"/>
                <a:cs typeface="Arial MT"/>
              </a:rPr>
              <a:t>permite a </a:t>
            </a:r>
            <a:r>
              <a:rPr sz="1200" spc="-10" dirty="0">
                <a:latin typeface="Arial MT"/>
                <a:cs typeface="Arial MT"/>
              </a:rPr>
              <a:t>los </a:t>
            </a:r>
            <a:r>
              <a:rPr sz="1200" spc="-5" dirty="0">
                <a:latin typeface="Arial MT"/>
                <a:cs typeface="Arial MT"/>
              </a:rPr>
              <a:t>clientes con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restricciones</a:t>
            </a:r>
            <a:r>
              <a:rPr sz="1200" spc="3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</a:t>
            </a:r>
            <a:r>
              <a:rPr sz="1200" spc="4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instalación</a:t>
            </a:r>
            <a:r>
              <a:rPr sz="1200" spc="2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</a:t>
            </a:r>
            <a:r>
              <a:rPr sz="1200" spc="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software</a:t>
            </a:r>
            <a:r>
              <a:rPr sz="1200" spc="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cumplir</a:t>
            </a:r>
            <a:r>
              <a:rPr sz="1200" spc="3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con</a:t>
            </a:r>
            <a:r>
              <a:rPr sz="1200" spc="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sus</a:t>
            </a:r>
            <a:r>
              <a:rPr sz="1200" spc="5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necesidades</a:t>
            </a:r>
            <a:r>
              <a:rPr sz="1200" spc="3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de</a:t>
            </a:r>
            <a:r>
              <a:rPr sz="1200" spc="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seguridad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y </a:t>
            </a:r>
            <a:r>
              <a:rPr sz="1200" spc="-5" dirty="0">
                <a:latin typeface="Arial MT"/>
                <a:cs typeface="Arial MT"/>
              </a:rPr>
              <a:t>cumplimiento.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100">
              <a:latin typeface="Arial MT"/>
              <a:cs typeface="Arial MT"/>
            </a:endParaRPr>
          </a:p>
          <a:p>
            <a:pPr marL="469900" lvl="2" indent="-457834">
              <a:lnSpc>
                <a:spcPct val="100000"/>
              </a:lnSpc>
              <a:buFont typeface="Arial"/>
              <a:buAutoNum type="arabicPeriod" startAt="3"/>
              <a:tabLst>
                <a:tab pos="470534" algn="l"/>
              </a:tabLst>
            </a:pPr>
            <a:r>
              <a:rPr sz="1200" b="1" spc="-5" dirty="0">
                <a:latin typeface="Arial"/>
                <a:cs typeface="Arial"/>
              </a:rPr>
              <a:t>Desventajas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0">
              <a:latin typeface="Arial"/>
              <a:cs typeface="Arial"/>
            </a:endParaRPr>
          </a:p>
          <a:p>
            <a:pPr marL="12700" marR="5080" algn="just">
              <a:lnSpc>
                <a:spcPct val="95900"/>
              </a:lnSpc>
            </a:pPr>
            <a:r>
              <a:rPr sz="1200" dirty="0">
                <a:latin typeface="Arial MT"/>
                <a:cs typeface="Arial MT"/>
              </a:rPr>
              <a:t>OSSEC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tiene</a:t>
            </a:r>
            <a:r>
              <a:rPr sz="1200" spc="-5" dirty="0">
                <a:latin typeface="Arial MT"/>
                <a:cs typeface="Arial MT"/>
              </a:rPr>
              <a:t> una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curva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</a:t>
            </a:r>
            <a:r>
              <a:rPr sz="1200" spc="-5" dirty="0">
                <a:latin typeface="Arial MT"/>
                <a:cs typeface="Arial MT"/>
              </a:rPr>
              <a:t> aprendizaje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pronunciada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para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usuarios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nuevos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e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inexpertos </a:t>
            </a:r>
            <a:r>
              <a:rPr sz="1200" dirty="0">
                <a:latin typeface="Arial MT"/>
                <a:cs typeface="Arial MT"/>
              </a:rPr>
              <a:t>y </a:t>
            </a:r>
            <a:r>
              <a:rPr sz="1200" spc="-5" dirty="0">
                <a:latin typeface="Arial MT"/>
                <a:cs typeface="Arial MT"/>
              </a:rPr>
              <a:t>su configuración puede ser compleja, especialmente para grandes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implementaciones. Puede generar falsos positivos </a:t>
            </a:r>
            <a:r>
              <a:rPr sz="1200" dirty="0">
                <a:latin typeface="Arial MT"/>
                <a:cs typeface="Arial MT"/>
              </a:rPr>
              <a:t>y </a:t>
            </a:r>
            <a:r>
              <a:rPr sz="1200" spc="-5" dirty="0">
                <a:latin typeface="Arial MT"/>
                <a:cs typeface="Arial MT"/>
              </a:rPr>
              <a:t>requerir una gran cantidad </a:t>
            </a:r>
            <a:r>
              <a:rPr sz="1200" dirty="0">
                <a:latin typeface="Arial MT"/>
                <a:cs typeface="Arial MT"/>
              </a:rPr>
              <a:t>de 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recursos.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También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requiere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mantenimiento</a:t>
            </a:r>
            <a:r>
              <a:rPr sz="1200" dirty="0">
                <a:latin typeface="Arial MT"/>
                <a:cs typeface="Arial MT"/>
              </a:rPr>
              <a:t> y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actualizaciones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continuas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para </a:t>
            </a:r>
            <a:r>
              <a:rPr sz="1200" spc="-5" dirty="0">
                <a:latin typeface="Arial MT"/>
                <a:cs typeface="Arial MT"/>
              </a:rPr>
              <a:t> garantizar su </a:t>
            </a:r>
            <a:r>
              <a:rPr sz="1200" spc="-10" dirty="0">
                <a:latin typeface="Arial MT"/>
                <a:cs typeface="Arial MT"/>
              </a:rPr>
              <a:t>eficacia </a:t>
            </a:r>
            <a:r>
              <a:rPr sz="1200" spc="-5" dirty="0">
                <a:latin typeface="Arial MT"/>
                <a:cs typeface="Arial MT"/>
              </a:rPr>
              <a:t>a largo </a:t>
            </a:r>
            <a:r>
              <a:rPr sz="1200" spc="-10" dirty="0">
                <a:latin typeface="Arial MT"/>
                <a:cs typeface="Arial MT"/>
              </a:rPr>
              <a:t>plazo </a:t>
            </a:r>
            <a:r>
              <a:rPr sz="1200" dirty="0">
                <a:latin typeface="Arial MT"/>
                <a:cs typeface="Arial MT"/>
              </a:rPr>
              <a:t>y </a:t>
            </a:r>
            <a:r>
              <a:rPr sz="1200" spc="-10" dirty="0">
                <a:latin typeface="Arial MT"/>
                <a:cs typeface="Arial MT"/>
              </a:rPr>
              <a:t>cumplir </a:t>
            </a:r>
            <a:r>
              <a:rPr sz="1200" spc="-5" dirty="0">
                <a:latin typeface="Arial MT"/>
                <a:cs typeface="Arial MT"/>
              </a:rPr>
              <a:t>con </a:t>
            </a:r>
            <a:r>
              <a:rPr sz="1200" spc="-10" dirty="0">
                <a:latin typeface="Arial MT"/>
                <a:cs typeface="Arial MT"/>
              </a:rPr>
              <a:t>los </a:t>
            </a:r>
            <a:r>
              <a:rPr sz="1200" spc="-5" dirty="0">
                <a:latin typeface="Arial MT"/>
                <a:cs typeface="Arial MT"/>
              </a:rPr>
              <a:t>requisitos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cumplimiento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actuales.</a:t>
            </a:r>
            <a:endParaRPr sz="1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76933" y="1056893"/>
            <a:ext cx="5740400" cy="22688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00">
              <a:lnSpc>
                <a:spcPct val="100000"/>
              </a:lnSpc>
              <a:spcBef>
                <a:spcPts val="100"/>
              </a:spcBef>
              <a:tabLst>
                <a:tab pos="429259" algn="l"/>
              </a:tabLst>
            </a:pPr>
            <a:r>
              <a:rPr sz="1200" b="1" spc="-5" dirty="0">
                <a:latin typeface="Arial"/>
                <a:cs typeface="Arial"/>
              </a:rPr>
              <a:t>7.4	GRAYLOG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0">
              <a:latin typeface="Arial"/>
              <a:cs typeface="Arial"/>
            </a:endParaRPr>
          </a:p>
          <a:p>
            <a:pPr marL="63500" marR="55880" algn="just">
              <a:lnSpc>
                <a:spcPct val="95900"/>
              </a:lnSpc>
            </a:pPr>
            <a:r>
              <a:rPr sz="1200" spc="-5" dirty="0">
                <a:latin typeface="Arial MT"/>
                <a:cs typeface="Arial MT"/>
              </a:rPr>
              <a:t>Graylog</a:t>
            </a:r>
            <a:r>
              <a:rPr sz="1200" spc="-7" baseline="27777" dirty="0">
                <a:latin typeface="Arial MT"/>
                <a:cs typeface="Arial MT"/>
                <a:hlinkClick r:id="rId2" action="ppaction://hlinksldjump"/>
              </a:rPr>
              <a:t>29</a:t>
            </a:r>
            <a:r>
              <a:rPr sz="1200" baseline="27777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es</a:t>
            </a:r>
            <a:r>
              <a:rPr sz="1200" spc="-5" dirty="0">
                <a:latin typeface="Arial MT"/>
                <a:cs typeface="Arial MT"/>
              </a:rPr>
              <a:t> una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herramienta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</a:t>
            </a:r>
            <a:r>
              <a:rPr sz="1200" spc="-5" dirty="0">
                <a:latin typeface="Arial MT"/>
                <a:cs typeface="Arial MT"/>
              </a:rPr>
              <a:t> análisis</a:t>
            </a:r>
            <a:r>
              <a:rPr sz="1200" dirty="0">
                <a:latin typeface="Arial MT"/>
                <a:cs typeface="Arial MT"/>
              </a:rPr>
              <a:t> de </a:t>
            </a:r>
            <a:r>
              <a:rPr sz="1200" spc="-5" dirty="0">
                <a:latin typeface="Arial MT"/>
                <a:cs typeface="Arial MT"/>
              </a:rPr>
              <a:t>registros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que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se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destaca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por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su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capacidad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para</a:t>
            </a:r>
            <a:r>
              <a:rPr sz="1200" spc="-5" dirty="0">
                <a:latin typeface="Arial MT"/>
                <a:cs typeface="Arial MT"/>
              </a:rPr>
              <a:t> gestionar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datos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estructurados</a:t>
            </a:r>
            <a:r>
              <a:rPr sz="1200" dirty="0">
                <a:latin typeface="Arial MT"/>
                <a:cs typeface="Arial MT"/>
              </a:rPr>
              <a:t> y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no</a:t>
            </a:r>
            <a:r>
              <a:rPr sz="1200" spc="-5" dirty="0">
                <a:latin typeface="Arial MT"/>
                <a:cs typeface="Arial MT"/>
              </a:rPr>
              <a:t> estructurados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manera </a:t>
            </a:r>
            <a:r>
              <a:rPr sz="1200" spc="-5" dirty="0">
                <a:latin typeface="Arial MT"/>
                <a:cs typeface="Arial MT"/>
              </a:rPr>
              <a:t> efectiva. </a:t>
            </a:r>
            <a:r>
              <a:rPr sz="1200" dirty="0">
                <a:latin typeface="Arial MT"/>
                <a:cs typeface="Arial MT"/>
              </a:rPr>
              <a:t>Esta </a:t>
            </a:r>
            <a:r>
              <a:rPr sz="1200" spc="-5" dirty="0">
                <a:latin typeface="Arial MT"/>
                <a:cs typeface="Arial MT"/>
              </a:rPr>
              <a:t>herramienta permite una </a:t>
            </a:r>
            <a:r>
              <a:rPr sz="1200" spc="-10" dirty="0">
                <a:latin typeface="Arial MT"/>
                <a:cs typeface="Arial MT"/>
              </a:rPr>
              <a:t>búsqueda </a:t>
            </a:r>
            <a:r>
              <a:rPr sz="1200" spc="-5" dirty="0">
                <a:latin typeface="Arial MT"/>
                <a:cs typeface="Arial MT"/>
              </a:rPr>
              <a:t>personalizada </a:t>
            </a:r>
            <a:r>
              <a:rPr sz="1200" dirty="0">
                <a:latin typeface="Arial MT"/>
                <a:cs typeface="Arial MT"/>
              </a:rPr>
              <a:t>y </a:t>
            </a:r>
            <a:r>
              <a:rPr sz="1200" spc="-5" dirty="0">
                <a:latin typeface="Arial MT"/>
                <a:cs typeface="Arial MT"/>
              </a:rPr>
              <a:t>avanzada </a:t>
            </a:r>
            <a:r>
              <a:rPr sz="1200" spc="-10" dirty="0">
                <a:latin typeface="Arial MT"/>
                <a:cs typeface="Arial MT"/>
              </a:rPr>
              <a:t>en los </a:t>
            </a:r>
            <a:r>
              <a:rPr sz="1200" spc="-5" dirty="0">
                <a:latin typeface="Arial MT"/>
                <a:cs typeface="Arial MT"/>
              </a:rPr>
              <a:t> registros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través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</a:t>
            </a:r>
            <a:r>
              <a:rPr sz="1200" spc="-5" dirty="0">
                <a:latin typeface="Arial MT"/>
                <a:cs typeface="Arial MT"/>
              </a:rPr>
              <a:t> consultas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estructuradas,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lo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que</a:t>
            </a:r>
            <a:r>
              <a:rPr sz="1200" spc="-5" dirty="0">
                <a:latin typeface="Arial MT"/>
                <a:cs typeface="Arial MT"/>
              </a:rPr>
              <a:t> facilita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el</a:t>
            </a:r>
            <a:r>
              <a:rPr sz="1200" spc="-5" dirty="0">
                <a:latin typeface="Arial MT"/>
                <a:cs typeface="Arial MT"/>
              </a:rPr>
              <a:t> análisis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del </a:t>
            </a:r>
            <a:r>
              <a:rPr sz="1200" spc="-5" dirty="0">
                <a:latin typeface="Arial MT"/>
                <a:cs typeface="Arial MT"/>
              </a:rPr>
              <a:t> comportamiento del sistema </a:t>
            </a:r>
            <a:r>
              <a:rPr sz="1200" spc="-10" dirty="0">
                <a:latin typeface="Arial MT"/>
                <a:cs typeface="Arial MT"/>
              </a:rPr>
              <a:t>por </a:t>
            </a:r>
            <a:r>
              <a:rPr sz="1200" dirty="0">
                <a:latin typeface="Arial MT"/>
                <a:cs typeface="Arial MT"/>
              </a:rPr>
              <a:t>parte </a:t>
            </a:r>
            <a:r>
              <a:rPr sz="1200" spc="-10" dirty="0">
                <a:latin typeface="Arial MT"/>
                <a:cs typeface="Arial MT"/>
              </a:rPr>
              <a:t>de los </a:t>
            </a:r>
            <a:r>
              <a:rPr sz="1200" spc="-5" dirty="0">
                <a:latin typeface="Arial MT"/>
                <a:cs typeface="Arial MT"/>
              </a:rPr>
              <a:t>ingenieros. Además, Graylog ofrece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una </a:t>
            </a:r>
            <a:r>
              <a:rPr sz="1200" spc="-5" dirty="0">
                <a:latin typeface="Arial MT"/>
                <a:cs typeface="Arial MT"/>
              </a:rPr>
              <a:t>única instancia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recopilación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registros </a:t>
            </a:r>
            <a:r>
              <a:rPr sz="1200" spc="-10" dirty="0">
                <a:latin typeface="Arial MT"/>
                <a:cs typeface="Arial MT"/>
              </a:rPr>
              <a:t>para todo el </a:t>
            </a:r>
            <a:r>
              <a:rPr sz="1200" spc="-5" dirty="0">
                <a:latin typeface="Arial MT"/>
                <a:cs typeface="Arial MT"/>
              </a:rPr>
              <a:t>sistema, </a:t>
            </a:r>
            <a:r>
              <a:rPr sz="1200" spc="-10" dirty="0">
                <a:latin typeface="Arial MT"/>
                <a:cs typeface="Arial MT"/>
              </a:rPr>
              <a:t>lo que </a:t>
            </a:r>
            <a:r>
              <a:rPr sz="1200" spc="-5" dirty="0">
                <a:latin typeface="Arial MT"/>
                <a:cs typeface="Arial MT"/>
              </a:rPr>
              <a:t>resulta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muy </a:t>
            </a:r>
            <a:r>
              <a:rPr sz="1200" spc="-10" dirty="0">
                <a:latin typeface="Arial MT"/>
                <a:cs typeface="Arial MT"/>
              </a:rPr>
              <a:t>útil para </a:t>
            </a:r>
            <a:r>
              <a:rPr sz="1200" spc="-5" dirty="0">
                <a:latin typeface="Arial MT"/>
                <a:cs typeface="Arial MT"/>
              </a:rPr>
              <a:t>infraestructuras grandes </a:t>
            </a:r>
            <a:r>
              <a:rPr sz="1200" dirty="0">
                <a:latin typeface="Arial MT"/>
                <a:cs typeface="Arial MT"/>
              </a:rPr>
              <a:t>y </a:t>
            </a:r>
            <a:r>
              <a:rPr sz="1200" spc="-5" dirty="0">
                <a:latin typeface="Arial MT"/>
                <a:cs typeface="Arial MT"/>
              </a:rPr>
              <a:t>complejas. </a:t>
            </a:r>
            <a:r>
              <a:rPr sz="1200" dirty="0">
                <a:latin typeface="Arial MT"/>
                <a:cs typeface="Arial MT"/>
              </a:rPr>
              <a:t>Por </a:t>
            </a:r>
            <a:r>
              <a:rPr sz="1200" spc="-5" dirty="0">
                <a:latin typeface="Arial MT"/>
                <a:cs typeface="Arial MT"/>
              </a:rPr>
              <a:t>último, cabe destacar que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Graylog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es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una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herramienta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versátil</a:t>
            </a:r>
            <a:r>
              <a:rPr sz="1200" spc="-3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que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se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puede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utilizar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tanto</a:t>
            </a:r>
            <a:r>
              <a:rPr sz="1200" spc="-10" dirty="0">
                <a:latin typeface="Arial MT"/>
                <a:cs typeface="Arial MT"/>
              </a:rPr>
              <a:t> para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aplicaciones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en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desarrollo </a:t>
            </a:r>
            <a:r>
              <a:rPr sz="1200" dirty="0">
                <a:latin typeface="Arial MT"/>
                <a:cs typeface="Arial MT"/>
              </a:rPr>
              <a:t>como</a:t>
            </a:r>
            <a:r>
              <a:rPr sz="1200" spc="-5" dirty="0">
                <a:latin typeface="Arial MT"/>
                <a:cs typeface="Arial MT"/>
              </a:rPr>
              <a:t> para aquellas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que ya </a:t>
            </a:r>
            <a:r>
              <a:rPr sz="1200" spc="-10" dirty="0">
                <a:latin typeface="Arial MT"/>
                <a:cs typeface="Arial MT"/>
              </a:rPr>
              <a:t>han</a:t>
            </a:r>
            <a:r>
              <a:rPr sz="1200" spc="-5" dirty="0">
                <a:latin typeface="Arial MT"/>
                <a:cs typeface="Arial MT"/>
              </a:rPr>
              <a:t> sido lanzadas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públicamente.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150">
              <a:latin typeface="Arial MT"/>
              <a:cs typeface="Arial MT"/>
            </a:endParaRPr>
          </a:p>
          <a:p>
            <a:pPr algn="ctr">
              <a:lnSpc>
                <a:spcPct val="100000"/>
              </a:lnSpc>
            </a:pPr>
            <a:r>
              <a:rPr sz="900" b="1" spc="-5" dirty="0">
                <a:latin typeface="Arial"/>
                <a:cs typeface="Arial"/>
              </a:rPr>
              <a:t>Ilustración</a:t>
            </a:r>
            <a:r>
              <a:rPr sz="900" b="1" spc="-20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5.</a:t>
            </a:r>
            <a:r>
              <a:rPr sz="900" b="1" spc="-20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Graylog</a:t>
            </a:r>
            <a:endParaRPr sz="9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440561" y="8322945"/>
            <a:ext cx="1829435" cy="7620"/>
          </a:xfrm>
          <a:custGeom>
            <a:avLst/>
            <a:gdLst/>
            <a:ahLst/>
            <a:cxnLst/>
            <a:rect l="l" t="t" r="r" b="b"/>
            <a:pathLst>
              <a:path w="1829435" h="7620">
                <a:moveTo>
                  <a:pt x="1829435" y="0"/>
                </a:moveTo>
                <a:lnTo>
                  <a:pt x="0" y="0"/>
                </a:lnTo>
                <a:lnTo>
                  <a:pt x="0" y="7619"/>
                </a:lnTo>
                <a:lnTo>
                  <a:pt x="1829435" y="7619"/>
                </a:lnTo>
                <a:lnTo>
                  <a:pt x="182943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389633" y="6232271"/>
            <a:ext cx="5716270" cy="2759075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50800" marR="43180">
              <a:lnSpc>
                <a:spcPts val="1140"/>
              </a:lnSpc>
              <a:spcBef>
                <a:spcPts val="185"/>
              </a:spcBef>
              <a:tabLst>
                <a:tab pos="648970" algn="l"/>
                <a:tab pos="1240155" algn="l"/>
                <a:tab pos="1831339" algn="l"/>
                <a:tab pos="2144395" algn="l"/>
              </a:tabLst>
            </a:pPr>
            <a:r>
              <a:rPr sz="1000" dirty="0">
                <a:latin typeface="Arial MT"/>
                <a:cs typeface="Arial MT"/>
              </a:rPr>
              <a:t>Fuente:	</a:t>
            </a:r>
            <a:r>
              <a:rPr sz="1000" spc="-5" dirty="0">
                <a:latin typeface="Arial MT"/>
                <a:cs typeface="Arial MT"/>
              </a:rPr>
              <a:t>Imagen	tomada	de	HTTPS://blog.desdelinux.net/graylog-una-herramienta-para-la- </a:t>
            </a:r>
            <a:r>
              <a:rPr sz="1000" spc="-26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administracion-y-analisis-de-registros/</a:t>
            </a:r>
            <a:endParaRPr sz="10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900">
              <a:latin typeface="Arial MT"/>
              <a:cs typeface="Arial MT"/>
            </a:endParaRPr>
          </a:p>
          <a:p>
            <a:pPr marL="50800">
              <a:lnSpc>
                <a:spcPct val="100000"/>
              </a:lnSpc>
              <a:spcBef>
                <a:spcPts val="5"/>
              </a:spcBef>
            </a:pPr>
            <a:r>
              <a:rPr sz="1200" b="1" spc="-5" dirty="0">
                <a:latin typeface="Arial"/>
                <a:cs typeface="Arial"/>
              </a:rPr>
              <a:t>7.4.1</a:t>
            </a:r>
            <a:r>
              <a:rPr sz="1200" b="1" spc="53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Características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200">
              <a:latin typeface="Arial"/>
              <a:cs typeface="Arial"/>
            </a:endParaRPr>
          </a:p>
          <a:p>
            <a:pPr marL="50800" marR="50800" algn="just">
              <a:lnSpc>
                <a:spcPts val="1380"/>
              </a:lnSpc>
            </a:pPr>
            <a:r>
              <a:rPr sz="1200" spc="-5" dirty="0">
                <a:latin typeface="Arial MT"/>
                <a:cs typeface="Arial MT"/>
              </a:rPr>
              <a:t>Recopilación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registros: Permite recopilar </a:t>
            </a:r>
            <a:r>
              <a:rPr sz="1200" dirty="0">
                <a:latin typeface="Arial MT"/>
                <a:cs typeface="Arial MT"/>
              </a:rPr>
              <a:t>y </a:t>
            </a:r>
            <a:r>
              <a:rPr sz="1200" spc="-5" dirty="0">
                <a:latin typeface="Arial MT"/>
                <a:cs typeface="Arial MT"/>
              </a:rPr>
              <a:t>centralizar registros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diferentes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fuentes,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incluyendo syslog,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GELF,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y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otros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formatos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</a:t>
            </a:r>
            <a:r>
              <a:rPr sz="1200" spc="-5" dirty="0">
                <a:latin typeface="Arial MT"/>
                <a:cs typeface="Arial MT"/>
              </a:rPr>
              <a:t> registro.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200">
              <a:latin typeface="Arial MT"/>
              <a:cs typeface="Arial MT"/>
            </a:endParaRPr>
          </a:p>
          <a:p>
            <a:pPr marL="50800" marR="45085" algn="just">
              <a:lnSpc>
                <a:spcPts val="1380"/>
              </a:lnSpc>
            </a:pPr>
            <a:r>
              <a:rPr sz="1200" spc="-5" dirty="0">
                <a:latin typeface="Arial MT"/>
                <a:cs typeface="Arial MT"/>
              </a:rPr>
              <a:t>Análisis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</a:t>
            </a:r>
            <a:r>
              <a:rPr sz="1200" spc="-5" dirty="0">
                <a:latin typeface="Arial MT"/>
                <a:cs typeface="Arial MT"/>
              </a:rPr>
              <a:t> logs: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Analiza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los</a:t>
            </a:r>
            <a:r>
              <a:rPr sz="1200" spc="-5" dirty="0">
                <a:latin typeface="Arial MT"/>
                <a:cs typeface="Arial MT"/>
              </a:rPr>
              <a:t> registros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recopilados</a:t>
            </a:r>
            <a:r>
              <a:rPr sz="1200" dirty="0">
                <a:latin typeface="Arial MT"/>
                <a:cs typeface="Arial MT"/>
              </a:rPr>
              <a:t> y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convierte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los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datos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en </a:t>
            </a:r>
            <a:r>
              <a:rPr sz="1200" spc="-5" dirty="0">
                <a:latin typeface="Arial MT"/>
                <a:cs typeface="Arial MT"/>
              </a:rPr>
              <a:t> información estructurada que puede ser utilizada para </a:t>
            </a:r>
            <a:r>
              <a:rPr sz="1200" spc="-10" dirty="0">
                <a:latin typeface="Arial MT"/>
                <a:cs typeface="Arial MT"/>
              </a:rPr>
              <a:t>analizar el </a:t>
            </a:r>
            <a:r>
              <a:rPr sz="1200" spc="-5" dirty="0">
                <a:latin typeface="Arial MT"/>
                <a:cs typeface="Arial MT"/>
              </a:rPr>
              <a:t>rendimiento </a:t>
            </a:r>
            <a:r>
              <a:rPr sz="1200" spc="-10" dirty="0">
                <a:latin typeface="Arial MT"/>
                <a:cs typeface="Arial MT"/>
              </a:rPr>
              <a:t>del </a:t>
            </a:r>
            <a:r>
              <a:rPr sz="1200" spc="-5" dirty="0">
                <a:latin typeface="Arial MT"/>
                <a:cs typeface="Arial MT"/>
              </a:rPr>
              <a:t> sistema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y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detectar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problemas.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300">
              <a:latin typeface="Arial MT"/>
              <a:cs typeface="Arial MT"/>
            </a:endParaRPr>
          </a:p>
          <a:p>
            <a:pPr marL="50800" marR="50165">
              <a:lnSpc>
                <a:spcPts val="1140"/>
              </a:lnSpc>
              <a:spcBef>
                <a:spcPts val="919"/>
              </a:spcBef>
              <a:tabLst>
                <a:tab pos="527685" algn="l"/>
                <a:tab pos="1118870" algn="l"/>
                <a:tab pos="1595755" algn="l"/>
                <a:tab pos="2446020" algn="l"/>
                <a:tab pos="2714625" algn="l"/>
                <a:tab pos="3065145" algn="l"/>
                <a:tab pos="3585210" algn="l"/>
                <a:tab pos="4112895" algn="l"/>
                <a:tab pos="4879340" algn="l"/>
                <a:tab pos="5189220" algn="l"/>
              </a:tabLst>
            </a:pPr>
            <a:r>
              <a:rPr sz="975" baseline="29914" dirty="0">
                <a:latin typeface="Arial MT"/>
                <a:cs typeface="Arial MT"/>
              </a:rPr>
              <a:t>29</a:t>
            </a:r>
            <a:r>
              <a:rPr sz="975" spc="67" baseline="29914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DESDELINUX.</a:t>
            </a:r>
            <a:r>
              <a:rPr sz="1000" spc="13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Graylog,</a:t>
            </a:r>
            <a:r>
              <a:rPr sz="1000" spc="13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una</a:t>
            </a:r>
            <a:r>
              <a:rPr sz="1000" spc="13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herramienta</a:t>
            </a:r>
            <a:r>
              <a:rPr sz="1000" spc="13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para</a:t>
            </a:r>
            <a:r>
              <a:rPr sz="1000" spc="13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la</a:t>
            </a:r>
            <a:r>
              <a:rPr sz="1000" spc="13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administración</a:t>
            </a:r>
            <a:r>
              <a:rPr sz="1000" spc="14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y</a:t>
            </a:r>
            <a:r>
              <a:rPr sz="1000" spc="13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análisis</a:t>
            </a:r>
            <a:r>
              <a:rPr sz="1000" spc="12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de</a:t>
            </a:r>
            <a:r>
              <a:rPr sz="1000" spc="114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registros.</a:t>
            </a:r>
            <a:r>
              <a:rPr sz="1000" spc="11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Desde </a:t>
            </a:r>
            <a:r>
              <a:rPr sz="1000" spc="-26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Lin</a:t>
            </a:r>
            <a:r>
              <a:rPr sz="1000" dirty="0">
                <a:latin typeface="Arial MT"/>
                <a:cs typeface="Arial MT"/>
              </a:rPr>
              <a:t>ux	[</a:t>
            </a:r>
            <a:r>
              <a:rPr sz="1000" spc="5" dirty="0">
                <a:latin typeface="Arial MT"/>
                <a:cs typeface="Arial MT"/>
              </a:rPr>
              <a:t>p</a:t>
            </a:r>
            <a:r>
              <a:rPr sz="1000" spc="-5" dirty="0">
                <a:latin typeface="Arial MT"/>
                <a:cs typeface="Arial MT"/>
              </a:rPr>
              <a:t>ágina</a:t>
            </a:r>
            <a:r>
              <a:rPr sz="1000" dirty="0">
                <a:latin typeface="Arial MT"/>
                <a:cs typeface="Arial MT"/>
              </a:rPr>
              <a:t>	</a:t>
            </a:r>
            <a:r>
              <a:rPr sz="1000" spc="-5" dirty="0">
                <a:latin typeface="Arial MT"/>
                <a:cs typeface="Arial MT"/>
              </a:rPr>
              <a:t>we</a:t>
            </a:r>
            <a:r>
              <a:rPr sz="1000" dirty="0">
                <a:latin typeface="Arial MT"/>
                <a:cs typeface="Arial MT"/>
              </a:rPr>
              <a:t>b].	[Co</a:t>
            </a:r>
            <a:r>
              <a:rPr sz="1000" spc="-5" dirty="0">
                <a:latin typeface="Arial MT"/>
                <a:cs typeface="Arial MT"/>
              </a:rPr>
              <a:t>nsu</a:t>
            </a:r>
            <a:r>
              <a:rPr sz="1000" dirty="0">
                <a:latin typeface="Arial MT"/>
                <a:cs typeface="Arial MT"/>
              </a:rPr>
              <a:t>l</a:t>
            </a:r>
            <a:r>
              <a:rPr sz="1000" spc="-20" dirty="0">
                <a:latin typeface="Arial MT"/>
                <a:cs typeface="Arial MT"/>
              </a:rPr>
              <a:t>t</a:t>
            </a:r>
            <a:r>
              <a:rPr sz="1000" spc="-5" dirty="0">
                <a:latin typeface="Arial MT"/>
                <a:cs typeface="Arial MT"/>
              </a:rPr>
              <a:t>ado</a:t>
            </a:r>
            <a:r>
              <a:rPr sz="1000" dirty="0">
                <a:latin typeface="Arial MT"/>
                <a:cs typeface="Arial MT"/>
              </a:rPr>
              <a:t>	</a:t>
            </a:r>
            <a:r>
              <a:rPr sz="1000" spc="-5" dirty="0">
                <a:latin typeface="Arial MT"/>
                <a:cs typeface="Arial MT"/>
              </a:rPr>
              <a:t>el</a:t>
            </a:r>
            <a:r>
              <a:rPr sz="1000" dirty="0">
                <a:latin typeface="Arial MT"/>
                <a:cs typeface="Arial MT"/>
              </a:rPr>
              <a:t>	</a:t>
            </a:r>
            <a:r>
              <a:rPr sz="1000" spc="-5" dirty="0">
                <a:latin typeface="Arial MT"/>
                <a:cs typeface="Arial MT"/>
              </a:rPr>
              <a:t>15</a:t>
            </a:r>
            <a:r>
              <a:rPr sz="1000" dirty="0">
                <a:latin typeface="Arial MT"/>
                <a:cs typeface="Arial MT"/>
              </a:rPr>
              <a:t>,	</a:t>
            </a:r>
            <a:r>
              <a:rPr sz="1000" spc="5" dirty="0">
                <a:latin typeface="Arial MT"/>
                <a:cs typeface="Arial MT"/>
              </a:rPr>
              <a:t>m</a:t>
            </a:r>
            <a:r>
              <a:rPr sz="1000" spc="-5" dirty="0">
                <a:latin typeface="Arial MT"/>
                <a:cs typeface="Arial MT"/>
              </a:rPr>
              <a:t>ayo</a:t>
            </a:r>
            <a:r>
              <a:rPr sz="1000" dirty="0">
                <a:latin typeface="Arial MT"/>
                <a:cs typeface="Arial MT"/>
              </a:rPr>
              <a:t>,	</a:t>
            </a:r>
            <a:r>
              <a:rPr sz="1000" spc="-5" dirty="0">
                <a:latin typeface="Arial MT"/>
                <a:cs typeface="Arial MT"/>
              </a:rPr>
              <a:t>2023</a:t>
            </a:r>
            <a:r>
              <a:rPr sz="1000" dirty="0">
                <a:latin typeface="Arial MT"/>
                <a:cs typeface="Arial MT"/>
              </a:rPr>
              <a:t>].	</a:t>
            </a:r>
            <a:r>
              <a:rPr sz="1000" spc="-5" dirty="0">
                <a:latin typeface="Arial MT"/>
                <a:cs typeface="Arial MT"/>
              </a:rPr>
              <a:t>D</a:t>
            </a:r>
            <a:r>
              <a:rPr sz="1000" spc="-10" dirty="0">
                <a:latin typeface="Arial MT"/>
                <a:cs typeface="Arial MT"/>
              </a:rPr>
              <a:t>i</a:t>
            </a:r>
            <a:r>
              <a:rPr sz="1000" spc="-5" dirty="0">
                <a:latin typeface="Arial MT"/>
                <a:cs typeface="Arial MT"/>
              </a:rPr>
              <a:t>sponible</a:t>
            </a:r>
            <a:r>
              <a:rPr sz="1000" dirty="0">
                <a:latin typeface="Arial MT"/>
                <a:cs typeface="Arial MT"/>
              </a:rPr>
              <a:t>	</a:t>
            </a:r>
            <a:r>
              <a:rPr sz="1000" spc="-25" dirty="0">
                <a:latin typeface="Arial MT"/>
                <a:cs typeface="Arial MT"/>
              </a:rPr>
              <a:t>e</a:t>
            </a:r>
            <a:r>
              <a:rPr sz="1000" spc="-5" dirty="0">
                <a:latin typeface="Arial MT"/>
                <a:cs typeface="Arial MT"/>
              </a:rPr>
              <a:t>n</a:t>
            </a:r>
            <a:r>
              <a:rPr sz="1000" dirty="0">
                <a:latin typeface="Arial MT"/>
                <a:cs typeface="Arial MT"/>
              </a:rPr>
              <a:t>	I</a:t>
            </a:r>
            <a:r>
              <a:rPr sz="1000" spc="5" dirty="0">
                <a:latin typeface="Arial MT"/>
                <a:cs typeface="Arial MT"/>
              </a:rPr>
              <a:t>n</a:t>
            </a:r>
            <a:r>
              <a:rPr sz="1000" dirty="0">
                <a:latin typeface="Arial MT"/>
                <a:cs typeface="Arial MT"/>
              </a:rPr>
              <a:t>t</a:t>
            </a:r>
            <a:r>
              <a:rPr sz="1000" spc="5" dirty="0">
                <a:latin typeface="Arial MT"/>
                <a:cs typeface="Arial MT"/>
              </a:rPr>
              <a:t>er</a:t>
            </a:r>
            <a:r>
              <a:rPr sz="1000" spc="-5" dirty="0">
                <a:latin typeface="Arial MT"/>
                <a:cs typeface="Arial MT"/>
              </a:rPr>
              <a:t>ne</a:t>
            </a:r>
            <a:r>
              <a:rPr sz="1000" dirty="0">
                <a:latin typeface="Arial MT"/>
                <a:cs typeface="Arial MT"/>
              </a:rPr>
              <a:t>t:</a:t>
            </a:r>
            <a:endParaRPr sz="1000">
              <a:latin typeface="Arial MT"/>
              <a:cs typeface="Arial MT"/>
            </a:endParaRPr>
          </a:p>
          <a:p>
            <a:pPr marL="50800" marR="442595">
              <a:lnSpc>
                <a:spcPts val="1140"/>
              </a:lnSpc>
              <a:spcBef>
                <a:spcPts val="20"/>
              </a:spcBef>
            </a:pPr>
            <a:r>
              <a:rPr sz="1000" spc="-5" dirty="0">
                <a:latin typeface="Arial MT"/>
                <a:cs typeface="Arial MT"/>
              </a:rPr>
              <a:t>&lt;HTTPS://blog.desdelinux.net/graylog-una-herramienta-para-la-administracion-y-analisis-de- </a:t>
            </a:r>
            <a:r>
              <a:rPr sz="1000" dirty="0">
                <a:latin typeface="Arial MT"/>
                <a:cs typeface="Arial MT"/>
              </a:rPr>
              <a:t> registros/&gt;.</a:t>
            </a:r>
            <a:endParaRPr sz="1000">
              <a:latin typeface="Arial MT"/>
              <a:cs typeface="Arial MT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40180" y="3441700"/>
            <a:ext cx="5612130" cy="2808351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5" dirty="0"/>
              <a:t>47</a:t>
            </a:fld>
            <a:endParaRPr spc="-5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5" dirty="0"/>
              <a:t>48</a:t>
            </a:fld>
            <a:endParaRPr spc="-5" dirty="0"/>
          </a:p>
        </p:txBody>
      </p:sp>
      <p:sp>
        <p:nvSpPr>
          <p:cNvPr id="2" name="object 2"/>
          <p:cNvSpPr txBox="1"/>
          <p:nvPr/>
        </p:nvSpPr>
        <p:spPr>
          <a:xfrm>
            <a:off x="1427733" y="1232281"/>
            <a:ext cx="5637530" cy="7571105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6985" algn="just">
              <a:lnSpc>
                <a:spcPts val="1380"/>
              </a:lnSpc>
              <a:spcBef>
                <a:spcPts val="195"/>
              </a:spcBef>
            </a:pPr>
            <a:r>
              <a:rPr sz="1200" spc="-5" dirty="0">
                <a:latin typeface="Arial MT"/>
                <a:cs typeface="Arial MT"/>
              </a:rPr>
              <a:t>Búsqueda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avanzada: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Proporciona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una</a:t>
            </a:r>
            <a:r>
              <a:rPr sz="1200" spc="-5" dirty="0">
                <a:latin typeface="Arial MT"/>
                <a:cs typeface="Arial MT"/>
              </a:rPr>
              <a:t> búsqueda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avanzada</a:t>
            </a:r>
            <a:r>
              <a:rPr sz="1200" dirty="0">
                <a:latin typeface="Arial MT"/>
                <a:cs typeface="Arial MT"/>
              </a:rPr>
              <a:t> en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los</a:t>
            </a:r>
            <a:r>
              <a:rPr sz="1200" spc="-5" dirty="0">
                <a:latin typeface="Arial MT"/>
                <a:cs typeface="Arial MT"/>
              </a:rPr>
              <a:t> registros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utilizando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consultas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estructuradas.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200">
              <a:latin typeface="Arial MT"/>
              <a:cs typeface="Arial MT"/>
            </a:endParaRPr>
          </a:p>
          <a:p>
            <a:pPr marL="12700" marR="6985" algn="just">
              <a:lnSpc>
                <a:spcPts val="1380"/>
              </a:lnSpc>
            </a:pPr>
            <a:r>
              <a:rPr sz="1200" spc="-5" dirty="0">
                <a:latin typeface="Arial MT"/>
                <a:cs typeface="Arial MT"/>
              </a:rPr>
              <a:t>Alertas </a:t>
            </a:r>
            <a:r>
              <a:rPr sz="1200" dirty="0">
                <a:latin typeface="Arial MT"/>
                <a:cs typeface="Arial MT"/>
              </a:rPr>
              <a:t>y </a:t>
            </a:r>
            <a:r>
              <a:rPr sz="1200" spc="-5" dirty="0">
                <a:latin typeface="Arial MT"/>
                <a:cs typeface="Arial MT"/>
              </a:rPr>
              <a:t>notificaciones: Permite configurar alertas </a:t>
            </a:r>
            <a:r>
              <a:rPr sz="1200" dirty="0">
                <a:latin typeface="Arial MT"/>
                <a:cs typeface="Arial MT"/>
              </a:rPr>
              <a:t>y </a:t>
            </a:r>
            <a:r>
              <a:rPr sz="1200" spc="-5" dirty="0">
                <a:latin typeface="Arial MT"/>
                <a:cs typeface="Arial MT"/>
              </a:rPr>
              <a:t>notificaciones </a:t>
            </a:r>
            <a:r>
              <a:rPr sz="1200" dirty="0">
                <a:latin typeface="Arial MT"/>
                <a:cs typeface="Arial MT"/>
              </a:rPr>
              <a:t>en </a:t>
            </a:r>
            <a:r>
              <a:rPr sz="1200" spc="-5" dirty="0">
                <a:latin typeface="Arial MT"/>
                <a:cs typeface="Arial MT"/>
              </a:rPr>
              <a:t>tiempo real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para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que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los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usuarios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puedan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detectar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y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responder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rápidamente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los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problemas.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200">
              <a:latin typeface="Arial MT"/>
              <a:cs typeface="Arial MT"/>
            </a:endParaRPr>
          </a:p>
          <a:p>
            <a:pPr marL="12700" marR="5715" algn="just">
              <a:lnSpc>
                <a:spcPts val="1380"/>
              </a:lnSpc>
            </a:pPr>
            <a:r>
              <a:rPr sz="1200" spc="-10" dirty="0">
                <a:latin typeface="Arial MT"/>
                <a:cs typeface="Arial MT"/>
              </a:rPr>
              <a:t>Panel de </a:t>
            </a:r>
            <a:r>
              <a:rPr sz="1200" spc="-5" dirty="0">
                <a:latin typeface="Arial MT"/>
                <a:cs typeface="Arial MT"/>
              </a:rPr>
              <a:t>control: Graylog ofrece </a:t>
            </a:r>
            <a:r>
              <a:rPr sz="1200" spc="-10" dirty="0">
                <a:latin typeface="Arial MT"/>
                <a:cs typeface="Arial MT"/>
              </a:rPr>
              <a:t>un </a:t>
            </a:r>
            <a:r>
              <a:rPr sz="1200" spc="-5" dirty="0">
                <a:latin typeface="Arial MT"/>
                <a:cs typeface="Arial MT"/>
              </a:rPr>
              <a:t>panel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control </a:t>
            </a:r>
            <a:r>
              <a:rPr sz="1200" spc="-10" dirty="0">
                <a:latin typeface="Arial MT"/>
                <a:cs typeface="Arial MT"/>
              </a:rPr>
              <a:t>que </a:t>
            </a:r>
            <a:r>
              <a:rPr sz="1200" spc="-5" dirty="0">
                <a:latin typeface="Arial MT"/>
                <a:cs typeface="Arial MT"/>
              </a:rPr>
              <a:t>proporciona una vista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general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de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los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datos,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la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salud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del</a:t>
            </a:r>
            <a:r>
              <a:rPr sz="1200" spc="-5" dirty="0">
                <a:latin typeface="Arial MT"/>
                <a:cs typeface="Arial MT"/>
              </a:rPr>
              <a:t> sistema </a:t>
            </a:r>
            <a:r>
              <a:rPr sz="1200" dirty="0">
                <a:latin typeface="Arial MT"/>
                <a:cs typeface="Arial MT"/>
              </a:rPr>
              <a:t>y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las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alertas.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100">
              <a:latin typeface="Arial MT"/>
              <a:cs typeface="Arial MT"/>
            </a:endParaRPr>
          </a:p>
          <a:p>
            <a:pPr marL="469900" lvl="2" indent="-457834">
              <a:lnSpc>
                <a:spcPct val="100000"/>
              </a:lnSpc>
              <a:buFont typeface="Arial"/>
              <a:buAutoNum type="arabicPeriod" startAt="2"/>
              <a:tabLst>
                <a:tab pos="470534" algn="l"/>
              </a:tabLst>
            </a:pPr>
            <a:r>
              <a:rPr sz="1200" b="1" spc="-5" dirty="0">
                <a:latin typeface="Arial"/>
                <a:cs typeface="Arial"/>
              </a:rPr>
              <a:t>Ventajas</a:t>
            </a:r>
            <a:endParaRPr sz="1200">
              <a:latin typeface="Arial"/>
              <a:cs typeface="Arial"/>
            </a:endParaRPr>
          </a:p>
          <a:p>
            <a:pPr lvl="2">
              <a:lnSpc>
                <a:spcPct val="100000"/>
              </a:lnSpc>
              <a:spcBef>
                <a:spcPts val="40"/>
              </a:spcBef>
              <a:buFont typeface="Arial"/>
              <a:buAutoNum type="arabicPeriod" startAt="2"/>
            </a:pPr>
            <a:endParaRPr sz="1200">
              <a:latin typeface="Arial"/>
              <a:cs typeface="Arial"/>
            </a:endParaRPr>
          </a:p>
          <a:p>
            <a:pPr marL="12700" marR="5080" algn="just">
              <a:lnSpc>
                <a:spcPts val="1380"/>
              </a:lnSpc>
            </a:pPr>
            <a:r>
              <a:rPr sz="1200" spc="-5" dirty="0">
                <a:latin typeface="Arial MT"/>
                <a:cs typeface="Arial MT"/>
              </a:rPr>
              <a:t>Centralización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registros: Permite centralizar registros </a:t>
            </a:r>
            <a:r>
              <a:rPr sz="120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diferentes fuentes, </a:t>
            </a:r>
            <a:r>
              <a:rPr sz="1200" spc="-10" dirty="0">
                <a:latin typeface="Arial MT"/>
                <a:cs typeface="Arial MT"/>
              </a:rPr>
              <a:t>lo 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que</a:t>
            </a:r>
            <a:r>
              <a:rPr sz="1200" spc="-5" dirty="0">
                <a:latin typeface="Arial MT"/>
                <a:cs typeface="Arial MT"/>
              </a:rPr>
              <a:t> facilita </a:t>
            </a:r>
            <a:r>
              <a:rPr sz="1200" spc="-10" dirty="0">
                <a:latin typeface="Arial MT"/>
                <a:cs typeface="Arial MT"/>
              </a:rPr>
              <a:t>el</a:t>
            </a:r>
            <a:r>
              <a:rPr sz="1200" spc="-5" dirty="0">
                <a:latin typeface="Arial MT"/>
                <a:cs typeface="Arial MT"/>
              </a:rPr>
              <a:t> análisis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y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la</a:t>
            </a:r>
            <a:r>
              <a:rPr sz="1200" spc="-5" dirty="0">
                <a:latin typeface="Arial MT"/>
                <a:cs typeface="Arial MT"/>
              </a:rPr>
              <a:t> detección </a:t>
            </a:r>
            <a:r>
              <a:rPr sz="1200" dirty="0">
                <a:latin typeface="Arial MT"/>
                <a:cs typeface="Arial MT"/>
              </a:rPr>
              <a:t>de</a:t>
            </a:r>
            <a:r>
              <a:rPr sz="1200" spc="-5" dirty="0">
                <a:latin typeface="Arial MT"/>
                <a:cs typeface="Arial MT"/>
              </a:rPr>
              <a:t> problemas.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200">
              <a:latin typeface="Arial MT"/>
              <a:cs typeface="Arial MT"/>
            </a:endParaRPr>
          </a:p>
          <a:p>
            <a:pPr marL="12700" marR="5080" algn="just">
              <a:lnSpc>
                <a:spcPts val="1380"/>
              </a:lnSpc>
            </a:pPr>
            <a:r>
              <a:rPr sz="1200" spc="-5" dirty="0">
                <a:latin typeface="Arial MT"/>
                <a:cs typeface="Arial MT"/>
              </a:rPr>
              <a:t>Escalabilidad: Puede manejar </a:t>
            </a:r>
            <a:r>
              <a:rPr sz="1200" dirty="0">
                <a:latin typeface="Arial MT"/>
                <a:cs typeface="Arial MT"/>
              </a:rPr>
              <a:t>grandes </a:t>
            </a:r>
            <a:r>
              <a:rPr sz="1200" spc="-5" dirty="0">
                <a:latin typeface="Arial MT"/>
                <a:cs typeface="Arial MT"/>
              </a:rPr>
              <a:t>volúmenes </a:t>
            </a:r>
            <a:r>
              <a:rPr sz="1200" dirty="0">
                <a:latin typeface="Arial MT"/>
                <a:cs typeface="Arial MT"/>
              </a:rPr>
              <a:t>de </a:t>
            </a:r>
            <a:r>
              <a:rPr sz="1200" spc="-10" dirty="0">
                <a:latin typeface="Arial MT"/>
                <a:cs typeface="Arial MT"/>
              </a:rPr>
              <a:t>datos de </a:t>
            </a:r>
            <a:r>
              <a:rPr sz="1200" spc="-5" dirty="0">
                <a:latin typeface="Arial MT"/>
                <a:cs typeface="Arial MT"/>
              </a:rPr>
              <a:t>registro, </a:t>
            </a:r>
            <a:r>
              <a:rPr sz="1200" spc="-10" dirty="0">
                <a:latin typeface="Arial MT"/>
                <a:cs typeface="Arial MT"/>
              </a:rPr>
              <a:t>lo que </a:t>
            </a:r>
            <a:r>
              <a:rPr sz="1200" dirty="0">
                <a:latin typeface="Arial MT"/>
                <a:cs typeface="Arial MT"/>
              </a:rPr>
              <a:t>lo 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hace</a:t>
            </a:r>
            <a:r>
              <a:rPr sz="1200" spc="-5" dirty="0">
                <a:latin typeface="Arial MT"/>
                <a:cs typeface="Arial MT"/>
              </a:rPr>
              <a:t> adecuado para implementaciones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</a:t>
            </a:r>
            <a:r>
              <a:rPr sz="1200" spc="-5" dirty="0">
                <a:latin typeface="Arial MT"/>
                <a:cs typeface="Arial MT"/>
              </a:rPr>
              <a:t> grandes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empresas.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200">
              <a:latin typeface="Arial MT"/>
              <a:cs typeface="Arial MT"/>
            </a:endParaRPr>
          </a:p>
          <a:p>
            <a:pPr marL="12700" marR="12065" algn="just">
              <a:lnSpc>
                <a:spcPts val="1380"/>
              </a:lnSpc>
            </a:pPr>
            <a:r>
              <a:rPr sz="1200" spc="-5" dirty="0">
                <a:latin typeface="Arial MT"/>
                <a:cs typeface="Arial MT"/>
              </a:rPr>
              <a:t>Búsqueda avanzada: </a:t>
            </a:r>
            <a:r>
              <a:rPr sz="1200" spc="-10" dirty="0">
                <a:latin typeface="Arial MT"/>
                <a:cs typeface="Arial MT"/>
              </a:rPr>
              <a:t>La </a:t>
            </a:r>
            <a:r>
              <a:rPr sz="1200" spc="-5" dirty="0">
                <a:latin typeface="Arial MT"/>
                <a:cs typeface="Arial MT"/>
              </a:rPr>
              <a:t>búsqueda avanzada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Graylog permite a los usuarios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encontrar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rápidamente información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relevante </a:t>
            </a:r>
            <a:r>
              <a:rPr sz="1200" dirty="0">
                <a:latin typeface="Arial MT"/>
                <a:cs typeface="Arial MT"/>
              </a:rPr>
              <a:t>en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los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registros.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100">
              <a:latin typeface="Arial MT"/>
              <a:cs typeface="Arial MT"/>
            </a:endParaRPr>
          </a:p>
          <a:p>
            <a:pPr marL="12700" algn="just">
              <a:lnSpc>
                <a:spcPct val="100000"/>
              </a:lnSpc>
            </a:pPr>
            <a:r>
              <a:rPr sz="1200" spc="-5" dirty="0">
                <a:latin typeface="Arial MT"/>
                <a:cs typeface="Arial MT"/>
              </a:rPr>
              <a:t>Personalizable:</a:t>
            </a:r>
            <a:r>
              <a:rPr sz="1200" spc="2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Du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parametrización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5" dirty="0">
                <a:latin typeface="Arial MT"/>
                <a:cs typeface="Arial MT"/>
              </a:rPr>
              <a:t>se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adapta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las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necesidades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la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compañía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200">
              <a:latin typeface="Arial MT"/>
              <a:cs typeface="Arial MT"/>
            </a:endParaRPr>
          </a:p>
          <a:p>
            <a:pPr marL="12700" marR="10160" algn="just">
              <a:lnSpc>
                <a:spcPts val="1380"/>
              </a:lnSpc>
            </a:pPr>
            <a:r>
              <a:rPr sz="1200" spc="-5" dirty="0">
                <a:latin typeface="Arial MT"/>
                <a:cs typeface="Arial MT"/>
              </a:rPr>
              <a:t>Comunidad</a:t>
            </a:r>
            <a:r>
              <a:rPr sz="1200" dirty="0">
                <a:latin typeface="Arial MT"/>
                <a:cs typeface="Arial MT"/>
              </a:rPr>
              <a:t> de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soporte: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Graylog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tiene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una</a:t>
            </a:r>
            <a:r>
              <a:rPr sz="1200" spc="-5" dirty="0">
                <a:latin typeface="Arial MT"/>
                <a:cs typeface="Arial MT"/>
              </a:rPr>
              <a:t> gran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comunidad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</a:t>
            </a:r>
            <a:r>
              <a:rPr sz="1200" spc="-5" dirty="0">
                <a:latin typeface="Arial MT"/>
                <a:cs typeface="Arial MT"/>
              </a:rPr>
              <a:t> usuarios</a:t>
            </a:r>
            <a:r>
              <a:rPr sz="1200" dirty="0">
                <a:latin typeface="Arial MT"/>
                <a:cs typeface="Arial MT"/>
              </a:rPr>
              <a:t> y 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desarrolladores </a:t>
            </a:r>
            <a:r>
              <a:rPr sz="1200" spc="-10" dirty="0">
                <a:latin typeface="Arial MT"/>
                <a:cs typeface="Arial MT"/>
              </a:rPr>
              <a:t>que </a:t>
            </a:r>
            <a:r>
              <a:rPr sz="1200" spc="-5" dirty="0">
                <a:latin typeface="Arial MT"/>
                <a:cs typeface="Arial MT"/>
              </a:rPr>
              <a:t>ofrecen soporte</a:t>
            </a:r>
            <a:r>
              <a:rPr sz="1200" dirty="0">
                <a:latin typeface="Arial MT"/>
                <a:cs typeface="Arial MT"/>
              </a:rPr>
              <a:t> y </a:t>
            </a:r>
            <a:r>
              <a:rPr sz="1200" spc="-10" dirty="0">
                <a:latin typeface="Arial MT"/>
                <a:cs typeface="Arial MT"/>
              </a:rPr>
              <a:t>contribuyen al </a:t>
            </a:r>
            <a:r>
              <a:rPr sz="1200" spc="-5" dirty="0">
                <a:latin typeface="Arial MT"/>
                <a:cs typeface="Arial MT"/>
              </a:rPr>
              <a:t>desarrollo continuo </a:t>
            </a:r>
            <a:r>
              <a:rPr sz="1200" spc="-10" dirty="0">
                <a:latin typeface="Arial MT"/>
                <a:cs typeface="Arial MT"/>
              </a:rPr>
              <a:t>de la </a:t>
            </a:r>
            <a:r>
              <a:rPr sz="1200" spc="-5" dirty="0">
                <a:latin typeface="Arial MT"/>
                <a:cs typeface="Arial MT"/>
              </a:rPr>
              <a:t> herramienta.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100">
              <a:latin typeface="Arial MT"/>
              <a:cs typeface="Arial MT"/>
            </a:endParaRPr>
          </a:p>
          <a:p>
            <a:pPr marL="469900" lvl="2" indent="-457834">
              <a:lnSpc>
                <a:spcPct val="100000"/>
              </a:lnSpc>
              <a:buFont typeface="Arial"/>
              <a:buAutoNum type="arabicPeriod" startAt="3"/>
              <a:tabLst>
                <a:tab pos="470534" algn="l"/>
              </a:tabLst>
            </a:pPr>
            <a:r>
              <a:rPr sz="1200" b="1" spc="-5" dirty="0">
                <a:latin typeface="Arial"/>
                <a:cs typeface="Arial"/>
              </a:rPr>
              <a:t>Desventajas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200">
              <a:latin typeface="Arial"/>
              <a:cs typeface="Arial"/>
            </a:endParaRPr>
          </a:p>
          <a:p>
            <a:pPr marL="12700" marR="8890" algn="just">
              <a:lnSpc>
                <a:spcPts val="1380"/>
              </a:lnSpc>
            </a:pPr>
            <a:r>
              <a:rPr sz="1200" spc="-5" dirty="0">
                <a:latin typeface="Arial MT"/>
                <a:cs typeface="Arial MT"/>
              </a:rPr>
              <a:t>Curva </a:t>
            </a:r>
            <a:r>
              <a:rPr sz="1200" spc="-10" dirty="0">
                <a:latin typeface="Arial MT"/>
                <a:cs typeface="Arial MT"/>
              </a:rPr>
              <a:t>de</a:t>
            </a:r>
            <a:r>
              <a:rPr sz="1200" spc="-5" dirty="0">
                <a:latin typeface="Arial MT"/>
                <a:cs typeface="Arial MT"/>
              </a:rPr>
              <a:t> aprendizaje: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Puede</a:t>
            </a:r>
            <a:r>
              <a:rPr sz="1200" spc="-5" dirty="0">
                <a:latin typeface="Arial MT"/>
                <a:cs typeface="Arial MT"/>
              </a:rPr>
              <a:t> ser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complejo para </a:t>
            </a:r>
            <a:r>
              <a:rPr sz="1200" spc="-10" dirty="0">
                <a:latin typeface="Arial MT"/>
                <a:cs typeface="Arial MT"/>
              </a:rPr>
              <a:t>los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nuevos</a:t>
            </a:r>
            <a:r>
              <a:rPr sz="1200" spc="-5" dirty="0">
                <a:latin typeface="Arial MT"/>
                <a:cs typeface="Arial MT"/>
              </a:rPr>
              <a:t> usuarios</a:t>
            </a:r>
            <a:r>
              <a:rPr sz="1200" dirty="0">
                <a:latin typeface="Arial MT"/>
                <a:cs typeface="Arial MT"/>
              </a:rPr>
              <a:t> y </a:t>
            </a:r>
            <a:r>
              <a:rPr sz="1200" spc="-10" dirty="0">
                <a:latin typeface="Arial MT"/>
                <a:cs typeface="Arial MT"/>
              </a:rPr>
              <a:t>puede </a:t>
            </a:r>
            <a:r>
              <a:rPr sz="1200" spc="-5" dirty="0">
                <a:latin typeface="Arial MT"/>
                <a:cs typeface="Arial MT"/>
              </a:rPr>
              <a:t> requerir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tiempo </a:t>
            </a:r>
            <a:r>
              <a:rPr sz="1200" spc="-10" dirty="0">
                <a:latin typeface="Arial MT"/>
                <a:cs typeface="Arial MT"/>
              </a:rPr>
              <a:t>para</a:t>
            </a:r>
            <a:r>
              <a:rPr sz="1200" spc="-5" dirty="0">
                <a:latin typeface="Arial MT"/>
                <a:cs typeface="Arial MT"/>
              </a:rPr>
              <a:t> aprender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 utilizarlo eficazmente.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200">
              <a:latin typeface="Arial MT"/>
              <a:cs typeface="Arial MT"/>
            </a:endParaRPr>
          </a:p>
          <a:p>
            <a:pPr marL="12700" marR="7620" algn="just">
              <a:lnSpc>
                <a:spcPts val="1380"/>
              </a:lnSpc>
            </a:pPr>
            <a:r>
              <a:rPr sz="1200" spc="-10" dirty="0">
                <a:latin typeface="Arial MT"/>
                <a:cs typeface="Arial MT"/>
              </a:rPr>
              <a:t>Requisitos de </a:t>
            </a:r>
            <a:r>
              <a:rPr sz="1200" spc="-5" dirty="0">
                <a:latin typeface="Arial MT"/>
                <a:cs typeface="Arial MT"/>
              </a:rPr>
              <a:t>recursos: Consume </a:t>
            </a:r>
            <a:r>
              <a:rPr sz="1200" spc="-10" dirty="0">
                <a:latin typeface="Arial MT"/>
                <a:cs typeface="Arial MT"/>
              </a:rPr>
              <a:t>muchos </a:t>
            </a:r>
            <a:r>
              <a:rPr sz="1200" spc="-5" dirty="0">
                <a:latin typeface="Arial MT"/>
                <a:cs typeface="Arial MT"/>
              </a:rPr>
              <a:t>recursos </a:t>
            </a:r>
            <a:r>
              <a:rPr sz="1200" dirty="0">
                <a:latin typeface="Arial MT"/>
                <a:cs typeface="Arial MT"/>
              </a:rPr>
              <a:t>y </a:t>
            </a:r>
            <a:r>
              <a:rPr sz="1200" spc="-10" dirty="0">
                <a:latin typeface="Arial MT"/>
                <a:cs typeface="Arial MT"/>
              </a:rPr>
              <a:t>puede </a:t>
            </a:r>
            <a:r>
              <a:rPr sz="1200" spc="-5" dirty="0">
                <a:latin typeface="Arial MT"/>
                <a:cs typeface="Arial MT"/>
              </a:rPr>
              <a:t>requerir hardware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adicional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para su implementación.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200">
              <a:latin typeface="Arial MT"/>
              <a:cs typeface="Arial MT"/>
            </a:endParaRPr>
          </a:p>
          <a:p>
            <a:pPr marL="12700" marR="8890" algn="just">
              <a:lnSpc>
                <a:spcPts val="1380"/>
              </a:lnSpc>
              <a:spcBef>
                <a:spcPts val="5"/>
              </a:spcBef>
            </a:pPr>
            <a:r>
              <a:rPr sz="1200" spc="-5" dirty="0">
                <a:latin typeface="Arial MT"/>
                <a:cs typeface="Arial MT"/>
              </a:rPr>
              <a:t>Configuración compleja: </a:t>
            </a:r>
            <a:r>
              <a:rPr sz="1200" spc="-10" dirty="0">
                <a:latin typeface="Arial MT"/>
                <a:cs typeface="Arial MT"/>
              </a:rPr>
              <a:t>Configurar </a:t>
            </a:r>
            <a:r>
              <a:rPr sz="1200" spc="-5" dirty="0">
                <a:latin typeface="Arial MT"/>
                <a:cs typeface="Arial MT"/>
              </a:rPr>
              <a:t>Graylog puede ser complicado, especialmente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para </a:t>
            </a:r>
            <a:r>
              <a:rPr sz="1200" spc="-5" dirty="0">
                <a:latin typeface="Arial MT"/>
                <a:cs typeface="Arial MT"/>
              </a:rPr>
              <a:t>grandes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implementaciones.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150">
              <a:latin typeface="Arial MT"/>
              <a:cs typeface="Arial MT"/>
            </a:endParaRPr>
          </a:p>
          <a:p>
            <a:pPr marL="12700" marR="9525" algn="just">
              <a:lnSpc>
                <a:spcPts val="1380"/>
              </a:lnSpc>
            </a:pPr>
            <a:r>
              <a:rPr sz="1200" spc="-5" dirty="0">
                <a:latin typeface="Arial MT"/>
                <a:cs typeface="Arial MT"/>
              </a:rPr>
              <a:t>Falsos positivos: Como con cualquier sistema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detección </a:t>
            </a:r>
            <a:r>
              <a:rPr sz="120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problemas, Graylog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puede generar falsos positivos, </a:t>
            </a:r>
            <a:r>
              <a:rPr sz="1200" spc="-10" dirty="0">
                <a:latin typeface="Arial MT"/>
                <a:cs typeface="Arial MT"/>
              </a:rPr>
              <a:t>lo </a:t>
            </a:r>
            <a:r>
              <a:rPr sz="1200" spc="-5" dirty="0">
                <a:latin typeface="Arial MT"/>
                <a:cs typeface="Arial MT"/>
              </a:rPr>
              <a:t>que puede </a:t>
            </a:r>
            <a:r>
              <a:rPr sz="1200" dirty="0">
                <a:latin typeface="Arial MT"/>
                <a:cs typeface="Arial MT"/>
              </a:rPr>
              <a:t>ser </a:t>
            </a:r>
            <a:r>
              <a:rPr sz="1200" spc="-5" dirty="0">
                <a:latin typeface="Arial MT"/>
                <a:cs typeface="Arial MT"/>
              </a:rPr>
              <a:t>una distracción </a:t>
            </a:r>
            <a:r>
              <a:rPr sz="1200" dirty="0">
                <a:latin typeface="Arial MT"/>
                <a:cs typeface="Arial MT"/>
              </a:rPr>
              <a:t>y </a:t>
            </a:r>
            <a:r>
              <a:rPr sz="1200" spc="-5" dirty="0">
                <a:latin typeface="Arial MT"/>
                <a:cs typeface="Arial MT"/>
              </a:rPr>
              <a:t>llevar a </a:t>
            </a:r>
            <a:r>
              <a:rPr sz="1200" spc="-10" dirty="0">
                <a:latin typeface="Arial MT"/>
                <a:cs typeface="Arial MT"/>
              </a:rPr>
              <a:t>los </a:t>
            </a:r>
            <a:r>
              <a:rPr sz="1200" spc="-5" dirty="0">
                <a:latin typeface="Arial MT"/>
                <a:cs typeface="Arial MT"/>
              </a:rPr>
              <a:t> usuarios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 perder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tiempo investigando</a:t>
            </a:r>
            <a:r>
              <a:rPr sz="1200" spc="2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problemas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que </a:t>
            </a:r>
            <a:r>
              <a:rPr sz="1200" spc="-10" dirty="0">
                <a:latin typeface="Arial MT"/>
                <a:cs typeface="Arial MT"/>
              </a:rPr>
              <a:t>no</a:t>
            </a:r>
            <a:r>
              <a:rPr sz="1200" spc="-5" dirty="0">
                <a:latin typeface="Arial MT"/>
                <a:cs typeface="Arial MT"/>
              </a:rPr>
              <a:t> existen.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200">
              <a:latin typeface="Arial MT"/>
              <a:cs typeface="Arial MT"/>
            </a:endParaRPr>
          </a:p>
          <a:p>
            <a:pPr marL="12700" marR="8890" algn="just">
              <a:lnSpc>
                <a:spcPts val="1380"/>
              </a:lnSpc>
            </a:pPr>
            <a:r>
              <a:rPr sz="1200" spc="-5" dirty="0">
                <a:latin typeface="Arial MT"/>
                <a:cs typeface="Arial MT"/>
              </a:rPr>
              <a:t>Mantenimiento continuo: </a:t>
            </a:r>
            <a:r>
              <a:rPr sz="1200" spc="-10" dirty="0">
                <a:latin typeface="Arial MT"/>
                <a:cs typeface="Arial MT"/>
              </a:rPr>
              <a:t>Como </a:t>
            </a:r>
            <a:r>
              <a:rPr sz="1200" spc="-5" dirty="0">
                <a:latin typeface="Arial MT"/>
                <a:cs typeface="Arial MT"/>
              </a:rPr>
              <a:t>cualquier sistema </a:t>
            </a:r>
            <a:r>
              <a:rPr sz="120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seguridad, Graylog requiere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mantenimiento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y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actualizaciones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regulares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para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garantizar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su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eficacia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</a:t>
            </a:r>
            <a:r>
              <a:rPr sz="1200" spc="-3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largo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plazo.</a:t>
            </a:r>
            <a:endParaRPr sz="1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5" dirty="0"/>
              <a:t>49</a:t>
            </a:fld>
            <a:endParaRPr spc="-5" dirty="0"/>
          </a:p>
        </p:txBody>
      </p:sp>
      <p:sp>
        <p:nvSpPr>
          <p:cNvPr id="2" name="object 2"/>
          <p:cNvSpPr txBox="1"/>
          <p:nvPr/>
        </p:nvSpPr>
        <p:spPr>
          <a:xfrm>
            <a:off x="1427733" y="1056893"/>
            <a:ext cx="5637530" cy="9093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78460" algn="l"/>
              </a:tabLst>
            </a:pPr>
            <a:r>
              <a:rPr sz="1200" b="1" spc="-5" dirty="0">
                <a:latin typeface="Arial"/>
                <a:cs typeface="Arial"/>
              </a:rPr>
              <a:t>7.5	RESUMEN</a:t>
            </a:r>
            <a:r>
              <a:rPr sz="1200" b="1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DE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INVESTIGACIÓN</a:t>
            </a:r>
            <a:r>
              <a:rPr sz="1200" b="1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REALIZADA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200">
              <a:latin typeface="Arial"/>
              <a:cs typeface="Arial"/>
            </a:endParaRPr>
          </a:p>
          <a:p>
            <a:pPr marL="12700" marR="5080" algn="just">
              <a:lnSpc>
                <a:spcPts val="1380"/>
              </a:lnSpc>
            </a:pPr>
            <a:r>
              <a:rPr sz="1200" spc="-5" dirty="0">
                <a:latin typeface="Arial MT"/>
                <a:cs typeface="Arial MT"/>
              </a:rPr>
              <a:t>Luego</a:t>
            </a:r>
            <a:r>
              <a:rPr sz="1200" dirty="0">
                <a:latin typeface="Arial MT"/>
                <a:cs typeface="Arial MT"/>
              </a:rPr>
              <a:t> de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comparar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las</a:t>
            </a:r>
            <a:r>
              <a:rPr sz="1200" spc="-5" dirty="0">
                <a:latin typeface="Arial MT"/>
                <a:cs typeface="Arial MT"/>
              </a:rPr>
              <a:t> Herramientas</a:t>
            </a:r>
            <a:r>
              <a:rPr sz="1200" dirty="0">
                <a:latin typeface="Arial MT"/>
                <a:cs typeface="Arial MT"/>
              </a:rPr>
              <a:t> SIEM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se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encontraron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características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esenciales</a:t>
            </a:r>
            <a:r>
              <a:rPr sz="1200" spc="-5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y</a:t>
            </a:r>
            <a:r>
              <a:rPr sz="1200" spc="-4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determinante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para</a:t>
            </a:r>
            <a:r>
              <a:rPr sz="1200" spc="-6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ser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implementada</a:t>
            </a:r>
            <a:r>
              <a:rPr sz="1200" spc="-6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en</a:t>
            </a:r>
            <a:r>
              <a:rPr sz="1200" spc="-3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la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compañía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RMB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Tecnología.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A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continuación,</a:t>
            </a:r>
            <a:r>
              <a:rPr sz="1200" spc="2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un</a:t>
            </a:r>
            <a:r>
              <a:rPr sz="1200" spc="-5" dirty="0">
                <a:latin typeface="Arial MT"/>
                <a:cs typeface="Arial MT"/>
              </a:rPr>
              <a:t> resumen </a:t>
            </a:r>
            <a:r>
              <a:rPr sz="1200" spc="-10" dirty="0">
                <a:latin typeface="Arial MT"/>
                <a:cs typeface="Arial MT"/>
              </a:rPr>
              <a:t>de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la</a:t>
            </a:r>
            <a:r>
              <a:rPr sz="1200" spc="-5" dirty="0">
                <a:latin typeface="Arial MT"/>
                <a:cs typeface="Arial MT"/>
              </a:rPr>
              <a:t> comparativa.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27733" y="2286634"/>
            <a:ext cx="240284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latin typeface="Arial"/>
                <a:cs typeface="Arial"/>
              </a:rPr>
              <a:t>Tabla</a:t>
            </a:r>
            <a:r>
              <a:rPr sz="900" b="1" spc="-5" dirty="0">
                <a:latin typeface="Arial"/>
                <a:cs typeface="Arial"/>
              </a:rPr>
              <a:t> 2. Comparativa</a:t>
            </a:r>
            <a:r>
              <a:rPr sz="900" b="1" spc="-15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de</a:t>
            </a:r>
            <a:r>
              <a:rPr sz="900" b="1" spc="-15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herramientas</a:t>
            </a:r>
            <a:r>
              <a:rPr sz="900" b="1" spc="-10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SIEM</a:t>
            </a:r>
            <a:endParaRPr sz="90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440561" y="2566035"/>
          <a:ext cx="6230620" cy="63468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880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10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54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33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919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80339">
                <a:tc>
                  <a:txBody>
                    <a:bodyPr/>
                    <a:lstStyle/>
                    <a:p>
                      <a:pPr marL="68580">
                        <a:lnSpc>
                          <a:spcPts val="1320"/>
                        </a:lnSpc>
                      </a:pPr>
                      <a:r>
                        <a:rPr sz="1200" spc="-5" dirty="0">
                          <a:latin typeface="Arial MT"/>
                          <a:cs typeface="Arial MT"/>
                        </a:rPr>
                        <a:t>Herramienta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8DB3E1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320"/>
                        </a:lnSpc>
                      </a:pPr>
                      <a:r>
                        <a:rPr sz="1200" spc="-5" dirty="0">
                          <a:latin typeface="Arial MT"/>
                          <a:cs typeface="Arial MT"/>
                        </a:rPr>
                        <a:t>Tipo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8DB3E1"/>
                    </a:solidFill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ts val="1320"/>
                        </a:lnSpc>
                      </a:pPr>
                      <a:r>
                        <a:rPr sz="1200" spc="-5" dirty="0">
                          <a:latin typeface="Arial MT"/>
                          <a:cs typeface="Arial MT"/>
                        </a:rPr>
                        <a:t>Características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8DB3E1"/>
                    </a:solidFill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ts val="1320"/>
                        </a:lnSpc>
                      </a:pPr>
                      <a:r>
                        <a:rPr sz="1200" spc="-10" dirty="0">
                          <a:latin typeface="Arial MT"/>
                          <a:cs typeface="Arial MT"/>
                        </a:rPr>
                        <a:t>Ventajas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8DB3E1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320"/>
                        </a:lnSpc>
                      </a:pPr>
                      <a:r>
                        <a:rPr sz="1200" spc="-5" dirty="0">
                          <a:latin typeface="Arial MT"/>
                          <a:cs typeface="Arial MT"/>
                        </a:rPr>
                        <a:t>Desventajas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8DB3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85341">
                <a:tc>
                  <a:txBody>
                    <a:bodyPr/>
                    <a:lstStyle/>
                    <a:p>
                      <a:pPr marL="68580" marR="254635">
                        <a:lnSpc>
                          <a:spcPts val="1380"/>
                        </a:lnSpc>
                        <a:spcBef>
                          <a:spcPts val="55"/>
                        </a:spcBef>
                      </a:pPr>
                      <a:r>
                        <a:rPr sz="1200" dirty="0">
                          <a:latin typeface="Arial MT"/>
                          <a:cs typeface="Arial MT"/>
                        </a:rPr>
                        <a:t>A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lien</a:t>
                      </a:r>
                      <a:r>
                        <a:rPr sz="1200" spc="15" dirty="0">
                          <a:latin typeface="Arial MT"/>
                          <a:cs typeface="Arial MT"/>
                        </a:rPr>
                        <a:t>v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aul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t  OSSIM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69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 marR="65405" algn="just">
                        <a:lnSpc>
                          <a:spcPts val="1380"/>
                        </a:lnSpc>
                        <a:spcBef>
                          <a:spcPts val="55"/>
                        </a:spcBef>
                      </a:pPr>
                      <a:r>
                        <a:rPr sz="1200" spc="-5" dirty="0">
                          <a:latin typeface="Arial MT"/>
                          <a:cs typeface="Arial MT"/>
                        </a:rPr>
                        <a:t>Comercial </a:t>
                      </a:r>
                      <a:r>
                        <a:rPr sz="1200" spc="-3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y</a:t>
                      </a:r>
                      <a:r>
                        <a:rPr sz="12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Código </a:t>
                      </a:r>
                      <a:r>
                        <a:rPr sz="1200" spc="-3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Abierto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69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040" marR="65405">
                        <a:lnSpc>
                          <a:spcPct val="95900"/>
                        </a:lnSpc>
                        <a:tabLst>
                          <a:tab pos="1373505" algn="l"/>
                        </a:tabLst>
                      </a:pPr>
                      <a:r>
                        <a:rPr sz="1200" spc="-10" dirty="0">
                          <a:latin typeface="Arial MT"/>
                          <a:cs typeface="Arial MT"/>
                        </a:rPr>
                        <a:t>Re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c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o</a:t>
                      </a:r>
                      <a:r>
                        <a:rPr sz="1200" spc="10" dirty="0">
                          <a:latin typeface="Arial MT"/>
                          <a:cs typeface="Arial MT"/>
                        </a:rPr>
                        <a:t>p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ila</a:t>
                      </a:r>
                      <a:r>
                        <a:rPr sz="1200" spc="15" dirty="0">
                          <a:latin typeface="Arial MT"/>
                          <a:cs typeface="Arial MT"/>
                        </a:rPr>
                        <a:t>c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i</a:t>
                      </a:r>
                      <a:r>
                        <a:rPr sz="1200" spc="10" dirty="0">
                          <a:latin typeface="Arial MT"/>
                          <a:cs typeface="Arial MT"/>
                        </a:rPr>
                        <a:t>ó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n	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d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e 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registros,</a:t>
                      </a:r>
                      <a:r>
                        <a:rPr sz="1200" spc="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análisis</a:t>
                      </a:r>
                      <a:r>
                        <a:rPr sz="1200" spc="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de </a:t>
                      </a:r>
                      <a:r>
                        <a:rPr sz="1200" spc="-3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vulnerabilidades,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 c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o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rr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ela</a:t>
                      </a:r>
                      <a:r>
                        <a:rPr sz="1200" spc="15" dirty="0">
                          <a:latin typeface="Arial MT"/>
                          <a:cs typeface="Arial MT"/>
                        </a:rPr>
                        <a:t>c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ió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n	 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d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e 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eventos,</a:t>
                      </a:r>
                      <a:r>
                        <a:rPr sz="1200" spc="2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informes</a:t>
                      </a:r>
                      <a:r>
                        <a:rPr sz="1200" spc="2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de </a:t>
                      </a:r>
                      <a:r>
                        <a:rPr sz="1200" spc="-3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cumplimiento,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 monitoreo</a:t>
                      </a:r>
                      <a:r>
                        <a:rPr sz="1200" spc="19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de</a:t>
                      </a:r>
                      <a:r>
                        <a:rPr sz="1200" spc="19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red</a:t>
                      </a:r>
                      <a:r>
                        <a:rPr sz="1200" spc="18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y </a:t>
                      </a:r>
                      <a:r>
                        <a:rPr sz="1200" spc="-3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de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t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e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cc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i</a:t>
                      </a:r>
                      <a:r>
                        <a:rPr sz="1200" spc="10" dirty="0">
                          <a:latin typeface="Arial MT"/>
                          <a:cs typeface="Arial MT"/>
                        </a:rPr>
                        <a:t>ó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n	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d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e 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intrusiones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040" marR="64769">
                        <a:lnSpc>
                          <a:spcPct val="95900"/>
                        </a:lnSpc>
                        <a:spcBef>
                          <a:spcPts val="20"/>
                        </a:spcBef>
                        <a:tabLst>
                          <a:tab pos="741680" algn="l"/>
                          <a:tab pos="987425" algn="l"/>
                        </a:tabLst>
                      </a:pPr>
                      <a:r>
                        <a:rPr sz="1200" spc="-5" dirty="0">
                          <a:latin typeface="Arial MT"/>
                          <a:cs typeface="Arial MT"/>
                        </a:rPr>
                        <a:t>Gran</a:t>
                      </a:r>
                      <a:r>
                        <a:rPr sz="1200" spc="204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cantidad</a:t>
                      </a:r>
                      <a:r>
                        <a:rPr sz="1200" spc="2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de </a:t>
                      </a:r>
                      <a:r>
                        <a:rPr sz="1200" spc="-3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características,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 s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opo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r</a:t>
                      </a:r>
                      <a:r>
                        <a:rPr sz="1200" spc="5" dirty="0">
                          <a:latin typeface="Arial MT"/>
                          <a:cs typeface="Arial MT"/>
                        </a:rPr>
                        <a:t>t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e		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pa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ra 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múltiples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fuentes </a:t>
                      </a:r>
                      <a:r>
                        <a:rPr sz="1200" spc="-3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d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e	r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e</a:t>
                      </a:r>
                      <a:r>
                        <a:rPr sz="1200" spc="10" dirty="0">
                          <a:latin typeface="Arial MT"/>
                          <a:cs typeface="Arial MT"/>
                        </a:rPr>
                        <a:t>g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i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str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o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,  s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opo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r</a:t>
                      </a:r>
                      <a:r>
                        <a:rPr sz="1200" spc="5" dirty="0">
                          <a:latin typeface="Arial MT"/>
                          <a:cs typeface="Arial MT"/>
                        </a:rPr>
                        <a:t>t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e</a:t>
                      </a:r>
                      <a:r>
                        <a:rPr sz="1200" spc="-6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t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é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c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ni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co</a:t>
                      </a:r>
                      <a:r>
                        <a:rPr sz="1200" spc="-6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d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e  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pago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 disponible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370"/>
                        </a:lnSpc>
                        <a:tabLst>
                          <a:tab pos="1153160" algn="l"/>
                        </a:tabLst>
                      </a:pPr>
                      <a:r>
                        <a:rPr sz="1200" spc="-5" dirty="0">
                          <a:latin typeface="Arial MT"/>
                          <a:cs typeface="Arial MT"/>
                        </a:rPr>
                        <a:t>Curva	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de</a:t>
                      </a:r>
                      <a:endParaRPr sz="1200">
                        <a:latin typeface="Arial MT"/>
                        <a:cs typeface="Arial MT"/>
                      </a:endParaRPr>
                    </a:p>
                    <a:p>
                      <a:pPr marL="68580" marR="63500">
                        <a:lnSpc>
                          <a:spcPct val="95900"/>
                        </a:lnSpc>
                        <a:spcBef>
                          <a:spcPts val="30"/>
                        </a:spcBef>
                        <a:tabLst>
                          <a:tab pos="772160" algn="l"/>
                          <a:tab pos="1075690" algn="l"/>
                        </a:tabLst>
                      </a:pPr>
                      <a:r>
                        <a:rPr sz="1200" spc="-5" dirty="0">
                          <a:latin typeface="Arial MT"/>
                          <a:cs typeface="Arial MT"/>
                        </a:rPr>
                        <a:t>aprendizaje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p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r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on</a:t>
                      </a:r>
                      <a:r>
                        <a:rPr sz="1200" spc="10" dirty="0">
                          <a:latin typeface="Arial MT"/>
                          <a:cs typeface="Arial MT"/>
                        </a:rPr>
                        <a:t>u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n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c</a:t>
                      </a:r>
                      <a:r>
                        <a:rPr sz="1200" spc="10" dirty="0">
                          <a:latin typeface="Arial MT"/>
                          <a:cs typeface="Arial MT"/>
                        </a:rPr>
                        <a:t>i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ada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,	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al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to 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costo</a:t>
                      </a:r>
                      <a:r>
                        <a:rPr sz="1200" spc="1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de</a:t>
                      </a:r>
                      <a:r>
                        <a:rPr sz="1200" spc="14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licencia </a:t>
                      </a:r>
                      <a:r>
                        <a:rPr sz="1200" spc="-3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d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e	s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opo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r</a:t>
                      </a:r>
                      <a:r>
                        <a:rPr sz="1200" spc="5" dirty="0">
                          <a:latin typeface="Arial MT"/>
                          <a:cs typeface="Arial MT"/>
                        </a:rPr>
                        <a:t>t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e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,  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limitantes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 significativas</a:t>
                      </a:r>
                      <a:r>
                        <a:rPr sz="1200" spc="4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en</a:t>
                      </a:r>
                      <a:r>
                        <a:rPr sz="1200" spc="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la </a:t>
                      </a:r>
                      <a:r>
                        <a:rPr sz="1200" spc="-3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versión</a:t>
                      </a:r>
                      <a:r>
                        <a:rPr sz="12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gratuita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33575">
                <a:tc>
                  <a:txBody>
                    <a:bodyPr/>
                    <a:lstStyle/>
                    <a:p>
                      <a:pPr marL="68580">
                        <a:lnSpc>
                          <a:spcPts val="1380"/>
                        </a:lnSpc>
                      </a:pPr>
                      <a:r>
                        <a:rPr sz="1200" spc="-5" dirty="0">
                          <a:latin typeface="Arial MT"/>
                          <a:cs typeface="Arial MT"/>
                        </a:rPr>
                        <a:t>Wazuh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 marR="304165">
                        <a:lnSpc>
                          <a:spcPts val="1380"/>
                        </a:lnSpc>
                        <a:spcBef>
                          <a:spcPts val="35"/>
                        </a:spcBef>
                      </a:pPr>
                      <a:r>
                        <a:rPr sz="1200" spc="-10" dirty="0">
                          <a:latin typeface="Arial MT"/>
                          <a:cs typeface="Arial MT"/>
                        </a:rPr>
                        <a:t>Cód</a:t>
                      </a:r>
                      <a:r>
                        <a:rPr sz="1200" spc="10" dirty="0">
                          <a:latin typeface="Arial MT"/>
                          <a:cs typeface="Arial MT"/>
                        </a:rPr>
                        <a:t>i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g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o  A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bie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r</a:t>
                      </a:r>
                      <a:r>
                        <a:rPr sz="1200" spc="5" dirty="0">
                          <a:latin typeface="Arial MT"/>
                          <a:cs typeface="Arial MT"/>
                        </a:rPr>
                        <a:t>t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o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040" algn="just">
                        <a:lnSpc>
                          <a:spcPts val="1350"/>
                        </a:lnSpc>
                      </a:pPr>
                      <a:r>
                        <a:rPr sz="1200" spc="-5" dirty="0">
                          <a:latin typeface="Arial MT"/>
                          <a:cs typeface="Arial MT"/>
                        </a:rPr>
                        <a:t>Recopilación</a:t>
                      </a:r>
                      <a:r>
                        <a:rPr sz="1200" spc="335" dirty="0">
                          <a:latin typeface="Arial MT"/>
                          <a:cs typeface="Arial MT"/>
                        </a:rPr>
                        <a:t>     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de</a:t>
                      </a:r>
                      <a:endParaRPr sz="1200">
                        <a:latin typeface="Arial MT"/>
                        <a:cs typeface="Arial MT"/>
                      </a:endParaRPr>
                    </a:p>
                    <a:p>
                      <a:pPr marL="66040" marR="65405" algn="just">
                        <a:lnSpc>
                          <a:spcPts val="1380"/>
                        </a:lnSpc>
                        <a:spcBef>
                          <a:spcPts val="65"/>
                        </a:spcBef>
                        <a:tabLst>
                          <a:tab pos="764540" algn="l"/>
                          <a:tab pos="1374140" algn="l"/>
                        </a:tabLst>
                      </a:pPr>
                      <a:r>
                        <a:rPr sz="1200" spc="-5" dirty="0">
                          <a:latin typeface="Arial MT"/>
                          <a:cs typeface="Arial MT"/>
                        </a:rPr>
                        <a:t>registros,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monitoreo </a:t>
                      </a:r>
                      <a:r>
                        <a:rPr sz="1200" spc="-3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de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 integridad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de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 archivos,</a:t>
                      </a:r>
                      <a:r>
                        <a:rPr sz="1200" spc="3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detección </a:t>
                      </a:r>
                      <a:r>
                        <a:rPr sz="1200" spc="-3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d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e	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in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tr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u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s</a:t>
                      </a:r>
                      <a:r>
                        <a:rPr sz="1200" spc="10" dirty="0">
                          <a:latin typeface="Arial MT"/>
                          <a:cs typeface="Arial MT"/>
                        </a:rPr>
                        <a:t>i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one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s,  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aná</a:t>
                      </a:r>
                      <a:r>
                        <a:rPr sz="1200" spc="10" dirty="0">
                          <a:latin typeface="Arial MT"/>
                          <a:cs typeface="Arial MT"/>
                        </a:rPr>
                        <a:t>l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i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s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i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s		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d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e</a:t>
                      </a:r>
                      <a:endParaRPr sz="1200">
                        <a:latin typeface="Arial MT"/>
                        <a:cs typeface="Arial MT"/>
                      </a:endParaRPr>
                    </a:p>
                    <a:p>
                      <a:pPr marL="66040" marR="66040">
                        <a:lnSpc>
                          <a:spcPts val="1380"/>
                        </a:lnSpc>
                        <a:tabLst>
                          <a:tab pos="1236345" algn="l"/>
                          <a:tab pos="1464945" algn="l"/>
                        </a:tabLst>
                      </a:pPr>
                      <a:r>
                        <a:rPr sz="1200" spc="-5" dirty="0">
                          <a:latin typeface="Arial MT"/>
                          <a:cs typeface="Arial MT"/>
                        </a:rPr>
                        <a:t>vulnerabilidades,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 c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o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m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pa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t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i</a:t>
                      </a:r>
                      <a:r>
                        <a:rPr sz="1200" spc="10" dirty="0">
                          <a:latin typeface="Arial MT"/>
                          <a:cs typeface="Arial MT"/>
                        </a:rPr>
                        <a:t>b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l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e		y  r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e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c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o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m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e</a:t>
                      </a:r>
                      <a:r>
                        <a:rPr sz="1200" spc="10" dirty="0">
                          <a:latin typeface="Arial MT"/>
                          <a:cs typeface="Arial MT"/>
                        </a:rPr>
                        <a:t>n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d</a:t>
                      </a:r>
                      <a:r>
                        <a:rPr sz="1200" spc="10" dirty="0">
                          <a:latin typeface="Arial MT"/>
                          <a:cs typeface="Arial MT"/>
                        </a:rPr>
                        <a:t>a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d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a	</a:t>
                      </a:r>
                      <a:r>
                        <a:rPr sz="1200" spc="10" dirty="0">
                          <a:latin typeface="Arial MT"/>
                          <a:cs typeface="Arial MT"/>
                        </a:rPr>
                        <a:t>p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a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ra</a:t>
                      </a:r>
                      <a:endParaRPr sz="1200">
                        <a:latin typeface="Arial MT"/>
                        <a:cs typeface="Arial MT"/>
                      </a:endParaRPr>
                    </a:p>
                    <a:p>
                      <a:pPr marL="66040" marR="66040">
                        <a:lnSpc>
                          <a:spcPts val="1380"/>
                        </a:lnSpc>
                        <a:tabLst>
                          <a:tab pos="1098550" algn="l"/>
                          <a:tab pos="1423670" algn="l"/>
                        </a:tabLst>
                      </a:pPr>
                      <a:r>
                        <a:rPr sz="1200" spc="-10" dirty="0">
                          <a:latin typeface="Arial MT"/>
                          <a:cs typeface="Arial MT"/>
                        </a:rPr>
                        <a:t>a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r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qui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t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e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ct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u</a:t>
                      </a:r>
                      <a:r>
                        <a:rPr sz="1200" spc="15" dirty="0">
                          <a:latin typeface="Arial MT"/>
                          <a:cs typeface="Arial MT"/>
                        </a:rPr>
                        <a:t>r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a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s	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e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n	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l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a  </a:t>
                      </a:r>
                      <a:r>
                        <a:rPr sz="1200" spc="-15" dirty="0">
                          <a:latin typeface="Arial MT"/>
                          <a:cs typeface="Arial MT"/>
                        </a:rPr>
                        <a:t>nube.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ts val="1350"/>
                        </a:lnSpc>
                        <a:tabLst>
                          <a:tab pos="826769" algn="l"/>
                          <a:tab pos="1123950" algn="l"/>
                        </a:tabLst>
                      </a:pPr>
                      <a:r>
                        <a:rPr sz="1200" spc="-5" dirty="0">
                          <a:latin typeface="Arial MT"/>
                          <a:cs typeface="Arial MT"/>
                        </a:rPr>
                        <a:t>Gratuito	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y	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de</a:t>
                      </a:r>
                      <a:endParaRPr sz="1200">
                        <a:latin typeface="Arial MT"/>
                        <a:cs typeface="Arial MT"/>
                      </a:endParaRPr>
                    </a:p>
                    <a:p>
                      <a:pPr marL="66040" marR="64135">
                        <a:lnSpc>
                          <a:spcPts val="1380"/>
                        </a:lnSpc>
                        <a:spcBef>
                          <a:spcPts val="65"/>
                        </a:spcBef>
                        <a:tabLst>
                          <a:tab pos="479425" algn="l"/>
                          <a:tab pos="784225" algn="l"/>
                          <a:tab pos="809625" algn="l"/>
                          <a:tab pos="1020444" algn="l"/>
                          <a:tab pos="1215390" algn="l"/>
                        </a:tabLst>
                      </a:pPr>
                      <a:r>
                        <a:rPr sz="1200" dirty="0">
                          <a:latin typeface="Arial MT"/>
                          <a:cs typeface="Arial MT"/>
                        </a:rPr>
                        <a:t>c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ódi</a:t>
                      </a:r>
                      <a:r>
                        <a:rPr sz="1200" spc="10" dirty="0">
                          <a:latin typeface="Arial MT"/>
                          <a:cs typeface="Arial MT"/>
                        </a:rPr>
                        <a:t>g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o	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ab</a:t>
                      </a:r>
                      <a:r>
                        <a:rPr sz="1200" spc="10" dirty="0">
                          <a:latin typeface="Arial MT"/>
                          <a:cs typeface="Arial MT"/>
                        </a:rPr>
                        <a:t>i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e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r</a:t>
                      </a:r>
                      <a:r>
                        <a:rPr sz="1200" spc="5" dirty="0">
                          <a:latin typeface="Arial MT"/>
                          <a:cs typeface="Arial MT"/>
                        </a:rPr>
                        <a:t>t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o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,  s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opo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r</a:t>
                      </a:r>
                      <a:r>
                        <a:rPr sz="1200" spc="5" dirty="0">
                          <a:latin typeface="Arial MT"/>
                          <a:cs typeface="Arial MT"/>
                        </a:rPr>
                        <a:t>t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e		t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é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c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ni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co  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gratuito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di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s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p</a:t>
                      </a:r>
                      <a:r>
                        <a:rPr sz="1200" spc="10" dirty="0">
                          <a:latin typeface="Arial MT"/>
                          <a:cs typeface="Arial MT"/>
                        </a:rPr>
                        <a:t>o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n</a:t>
                      </a:r>
                      <a:r>
                        <a:rPr sz="1200" spc="10" dirty="0">
                          <a:latin typeface="Arial MT"/>
                          <a:cs typeface="Arial MT"/>
                        </a:rPr>
                        <a:t>i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ble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,		f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á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c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i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l  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d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e	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in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st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a</a:t>
                      </a:r>
                      <a:r>
                        <a:rPr sz="1200" spc="10" dirty="0">
                          <a:latin typeface="Arial MT"/>
                          <a:cs typeface="Arial MT"/>
                        </a:rPr>
                        <a:t>l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a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r		y  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utilizar.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350"/>
                        </a:lnSpc>
                      </a:pPr>
                      <a:r>
                        <a:rPr sz="1200" spc="-10" dirty="0">
                          <a:latin typeface="Arial MT"/>
                          <a:cs typeface="Arial MT"/>
                        </a:rPr>
                        <a:t>Menos</a:t>
                      </a:r>
                      <a:endParaRPr sz="1200">
                        <a:latin typeface="Arial MT"/>
                        <a:cs typeface="Arial MT"/>
                      </a:endParaRPr>
                    </a:p>
                    <a:p>
                      <a:pPr marL="68580" marR="63500">
                        <a:lnSpc>
                          <a:spcPts val="1380"/>
                        </a:lnSpc>
                        <a:spcBef>
                          <a:spcPts val="65"/>
                        </a:spcBef>
                        <a:tabLst>
                          <a:tab pos="1076325" algn="l"/>
                        </a:tabLst>
                      </a:pPr>
                      <a:r>
                        <a:rPr sz="1200" spc="-5" dirty="0">
                          <a:latin typeface="Arial MT"/>
                          <a:cs typeface="Arial MT"/>
                        </a:rPr>
                        <a:t>características</a:t>
                      </a:r>
                      <a:r>
                        <a:rPr sz="1200" spc="1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en </a:t>
                      </a:r>
                      <a:r>
                        <a:rPr sz="1200" spc="-3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c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o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m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pa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r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a</a:t>
                      </a:r>
                      <a:r>
                        <a:rPr sz="1200" spc="15" dirty="0">
                          <a:latin typeface="Arial MT"/>
                          <a:cs typeface="Arial MT"/>
                        </a:rPr>
                        <a:t>c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i</a:t>
                      </a:r>
                      <a:r>
                        <a:rPr sz="1200" spc="10" dirty="0">
                          <a:latin typeface="Arial MT"/>
                          <a:cs typeface="Arial MT"/>
                        </a:rPr>
                        <a:t>ó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n	c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o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n 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otras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herramientas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 SIEM</a:t>
                      </a:r>
                      <a:endParaRPr sz="1200">
                        <a:latin typeface="Arial MT"/>
                        <a:cs typeface="Arial MT"/>
                      </a:endParaRPr>
                    </a:p>
                    <a:p>
                      <a:pPr marL="68580" marR="63500">
                        <a:lnSpc>
                          <a:spcPts val="1380"/>
                        </a:lnSpc>
                        <a:tabLst>
                          <a:tab pos="812165" algn="l"/>
                        </a:tabLst>
                      </a:pPr>
                      <a:r>
                        <a:rPr sz="1200" spc="-5" dirty="0">
                          <a:latin typeface="Arial MT"/>
                          <a:cs typeface="Arial MT"/>
                        </a:rPr>
                        <a:t>comerciales,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 m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eno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s	s</a:t>
                      </a:r>
                      <a:r>
                        <a:rPr sz="1200" spc="10" dirty="0">
                          <a:latin typeface="Arial MT"/>
                          <a:cs typeface="Arial MT"/>
                        </a:rPr>
                        <a:t>o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po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r</a:t>
                      </a:r>
                      <a:r>
                        <a:rPr sz="1200" spc="5" dirty="0">
                          <a:latin typeface="Arial MT"/>
                          <a:cs typeface="Arial MT"/>
                        </a:rPr>
                        <a:t>t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e</a:t>
                      </a:r>
                      <a:endParaRPr sz="1200">
                        <a:latin typeface="Arial MT"/>
                        <a:cs typeface="Arial MT"/>
                      </a:endParaRPr>
                    </a:p>
                    <a:p>
                      <a:pPr marL="68580" marR="62865">
                        <a:lnSpc>
                          <a:spcPts val="1380"/>
                        </a:lnSpc>
                        <a:tabLst>
                          <a:tab pos="1066165" algn="l"/>
                        </a:tabLst>
                      </a:pPr>
                      <a:r>
                        <a:rPr sz="1200" dirty="0">
                          <a:latin typeface="Arial MT"/>
                          <a:cs typeface="Arial MT"/>
                        </a:rPr>
                        <a:t>t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é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c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ni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co	</a:t>
                      </a:r>
                      <a:r>
                        <a:rPr sz="1200" spc="10" dirty="0">
                          <a:latin typeface="Arial MT"/>
                          <a:cs typeface="Arial MT"/>
                        </a:rPr>
                        <a:t>q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u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e 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herramientas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comerciales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35733">
                <a:tc>
                  <a:txBody>
                    <a:bodyPr/>
                    <a:lstStyle/>
                    <a:p>
                      <a:pPr marL="68580">
                        <a:lnSpc>
                          <a:spcPts val="1400"/>
                        </a:lnSpc>
                      </a:pPr>
                      <a:r>
                        <a:rPr sz="1200" dirty="0">
                          <a:latin typeface="Arial MT"/>
                          <a:cs typeface="Arial MT"/>
                        </a:rPr>
                        <a:t>OSSEC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 marR="304165">
                        <a:lnSpc>
                          <a:spcPts val="1380"/>
                        </a:lnSpc>
                        <a:spcBef>
                          <a:spcPts val="55"/>
                        </a:spcBef>
                      </a:pPr>
                      <a:r>
                        <a:rPr sz="1200" spc="-10" dirty="0">
                          <a:latin typeface="Arial MT"/>
                          <a:cs typeface="Arial MT"/>
                        </a:rPr>
                        <a:t>Cód</a:t>
                      </a:r>
                      <a:r>
                        <a:rPr sz="1200" spc="10" dirty="0">
                          <a:latin typeface="Arial MT"/>
                          <a:cs typeface="Arial MT"/>
                        </a:rPr>
                        <a:t>i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g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o  A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bie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r</a:t>
                      </a:r>
                      <a:r>
                        <a:rPr sz="1200" spc="5" dirty="0">
                          <a:latin typeface="Arial MT"/>
                          <a:cs typeface="Arial MT"/>
                        </a:rPr>
                        <a:t>t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o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69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040" marR="65405">
                        <a:lnSpc>
                          <a:spcPts val="1380"/>
                        </a:lnSpc>
                        <a:spcBef>
                          <a:spcPts val="55"/>
                        </a:spcBef>
                        <a:tabLst>
                          <a:tab pos="1373505" algn="l"/>
                        </a:tabLst>
                      </a:pPr>
                      <a:r>
                        <a:rPr sz="1200" spc="-10" dirty="0">
                          <a:latin typeface="Arial MT"/>
                          <a:cs typeface="Arial MT"/>
                        </a:rPr>
                        <a:t>De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t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e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cc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i</a:t>
                      </a:r>
                      <a:r>
                        <a:rPr sz="1200" spc="10" dirty="0">
                          <a:latin typeface="Arial MT"/>
                          <a:cs typeface="Arial MT"/>
                        </a:rPr>
                        <a:t>ó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n	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d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e 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intrusiones,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 m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oni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t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o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r</a:t>
                      </a:r>
                      <a:r>
                        <a:rPr sz="1200" spc="10" dirty="0">
                          <a:latin typeface="Arial MT"/>
                          <a:cs typeface="Arial MT"/>
                        </a:rPr>
                        <a:t>e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o	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d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e</a:t>
                      </a:r>
                      <a:endParaRPr sz="1200">
                        <a:latin typeface="Arial MT"/>
                        <a:cs typeface="Arial MT"/>
                      </a:endParaRPr>
                    </a:p>
                    <a:p>
                      <a:pPr marL="66040" marR="65405" algn="just">
                        <a:lnSpc>
                          <a:spcPts val="1380"/>
                        </a:lnSpc>
                        <a:tabLst>
                          <a:tab pos="1373505" algn="l"/>
                        </a:tabLst>
                      </a:pPr>
                      <a:r>
                        <a:rPr sz="1200" spc="-10" dirty="0">
                          <a:latin typeface="Arial MT"/>
                          <a:cs typeface="Arial MT"/>
                        </a:rPr>
                        <a:t>in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t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eg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r</a:t>
                      </a:r>
                      <a:r>
                        <a:rPr sz="1200" spc="10" dirty="0">
                          <a:latin typeface="Arial MT"/>
                          <a:cs typeface="Arial MT"/>
                        </a:rPr>
                        <a:t>i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d</a:t>
                      </a:r>
                      <a:r>
                        <a:rPr sz="1200" spc="10" dirty="0">
                          <a:latin typeface="Arial MT"/>
                          <a:cs typeface="Arial MT"/>
                        </a:rPr>
                        <a:t>a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d	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d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e 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archivos,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alertas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en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tiempo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real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69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040" marR="63500" algn="just">
                        <a:lnSpc>
                          <a:spcPct val="95900"/>
                        </a:lnSpc>
                        <a:spcBef>
                          <a:spcPts val="15"/>
                        </a:spcBef>
                        <a:tabLst>
                          <a:tab pos="1122045" algn="l"/>
                        </a:tabLst>
                      </a:pPr>
                      <a:r>
                        <a:rPr sz="1200" spc="-5" dirty="0">
                          <a:latin typeface="Arial MT"/>
                          <a:cs typeface="Arial MT"/>
                        </a:rPr>
                        <a:t>Gratuito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 y</a:t>
                      </a:r>
                      <a:r>
                        <a:rPr sz="12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de </a:t>
                      </a:r>
                      <a:r>
                        <a:rPr sz="1200" spc="-3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código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abierto, </a:t>
                      </a:r>
                      <a:r>
                        <a:rPr sz="1200" spc="-3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fácil 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de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instalar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y </a:t>
                      </a:r>
                      <a:r>
                        <a:rPr sz="12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utilizar,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 ligero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en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r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e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c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u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rs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o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s	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d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e 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hardware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 marR="63500">
                        <a:lnSpc>
                          <a:spcPct val="95900"/>
                        </a:lnSpc>
                        <a:spcBef>
                          <a:spcPts val="15"/>
                        </a:spcBef>
                        <a:tabLst>
                          <a:tab pos="1076325" algn="l"/>
                        </a:tabLst>
                      </a:pPr>
                      <a:r>
                        <a:rPr sz="1200" spc="-10" dirty="0">
                          <a:latin typeface="Arial MT"/>
                          <a:cs typeface="Arial MT"/>
                        </a:rPr>
                        <a:t>Menos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 características</a:t>
                      </a:r>
                      <a:r>
                        <a:rPr sz="1200" spc="1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en </a:t>
                      </a:r>
                      <a:r>
                        <a:rPr sz="1200" spc="-3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c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o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m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pa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r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a</a:t>
                      </a:r>
                      <a:r>
                        <a:rPr sz="1200" spc="15" dirty="0">
                          <a:latin typeface="Arial MT"/>
                          <a:cs typeface="Arial MT"/>
                        </a:rPr>
                        <a:t>c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i</a:t>
                      </a:r>
                      <a:r>
                        <a:rPr sz="1200" spc="10" dirty="0">
                          <a:latin typeface="Arial MT"/>
                          <a:cs typeface="Arial MT"/>
                        </a:rPr>
                        <a:t>ó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n	c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o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n 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otras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herramientas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 SIEM</a:t>
                      </a:r>
                      <a:endParaRPr sz="1200">
                        <a:latin typeface="Arial MT"/>
                        <a:cs typeface="Arial MT"/>
                      </a:endParaRPr>
                    </a:p>
                    <a:p>
                      <a:pPr marL="68580" marR="63500">
                        <a:lnSpc>
                          <a:spcPts val="1380"/>
                        </a:lnSpc>
                        <a:spcBef>
                          <a:spcPts val="40"/>
                        </a:spcBef>
                        <a:tabLst>
                          <a:tab pos="812165" algn="l"/>
                        </a:tabLst>
                      </a:pPr>
                      <a:r>
                        <a:rPr sz="1200" spc="-5" dirty="0">
                          <a:latin typeface="Arial MT"/>
                          <a:cs typeface="Arial MT"/>
                        </a:rPr>
                        <a:t>comerciales,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 m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eno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s	s</a:t>
                      </a:r>
                      <a:r>
                        <a:rPr sz="1200" spc="10" dirty="0">
                          <a:latin typeface="Arial MT"/>
                          <a:cs typeface="Arial MT"/>
                        </a:rPr>
                        <a:t>o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po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r</a:t>
                      </a:r>
                      <a:r>
                        <a:rPr sz="1200" spc="5" dirty="0">
                          <a:latin typeface="Arial MT"/>
                          <a:cs typeface="Arial MT"/>
                        </a:rPr>
                        <a:t>t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e</a:t>
                      </a:r>
                      <a:endParaRPr sz="1200">
                        <a:latin typeface="Arial MT"/>
                        <a:cs typeface="Arial MT"/>
                      </a:endParaRPr>
                    </a:p>
                    <a:p>
                      <a:pPr marL="68580" marR="62865">
                        <a:lnSpc>
                          <a:spcPts val="1380"/>
                        </a:lnSpc>
                        <a:tabLst>
                          <a:tab pos="1066165" algn="l"/>
                        </a:tabLst>
                      </a:pPr>
                      <a:r>
                        <a:rPr sz="1200" dirty="0">
                          <a:latin typeface="Arial MT"/>
                          <a:cs typeface="Arial MT"/>
                        </a:rPr>
                        <a:t>t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é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c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ni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co	</a:t>
                      </a:r>
                      <a:r>
                        <a:rPr sz="1200" spc="10" dirty="0">
                          <a:latin typeface="Arial MT"/>
                          <a:cs typeface="Arial MT"/>
                        </a:rPr>
                        <a:t>q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u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e 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herramientas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comerciales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6437">
                <a:tc>
                  <a:txBody>
                    <a:bodyPr/>
                    <a:lstStyle/>
                    <a:p>
                      <a:pPr marL="68580">
                        <a:lnSpc>
                          <a:spcPts val="1380"/>
                        </a:lnSpc>
                      </a:pPr>
                      <a:r>
                        <a:rPr sz="1200" spc="-5" dirty="0">
                          <a:latin typeface="Arial MT"/>
                          <a:cs typeface="Arial MT"/>
                        </a:rPr>
                        <a:t>Graylog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 marR="304165">
                        <a:lnSpc>
                          <a:spcPts val="1380"/>
                        </a:lnSpc>
                        <a:spcBef>
                          <a:spcPts val="35"/>
                        </a:spcBef>
                      </a:pPr>
                      <a:r>
                        <a:rPr sz="1200" spc="-10" dirty="0">
                          <a:latin typeface="Arial MT"/>
                          <a:cs typeface="Arial MT"/>
                        </a:rPr>
                        <a:t>Cód</a:t>
                      </a:r>
                      <a:r>
                        <a:rPr sz="1200" spc="10" dirty="0">
                          <a:latin typeface="Arial MT"/>
                          <a:cs typeface="Arial MT"/>
                        </a:rPr>
                        <a:t>i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g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o  A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bie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r</a:t>
                      </a:r>
                      <a:r>
                        <a:rPr sz="1200" spc="5" dirty="0">
                          <a:latin typeface="Arial MT"/>
                          <a:cs typeface="Arial MT"/>
                        </a:rPr>
                        <a:t>t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o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040" marR="65405" algn="just">
                        <a:lnSpc>
                          <a:spcPct val="95900"/>
                        </a:lnSpc>
                        <a:tabLst>
                          <a:tab pos="873125" algn="l"/>
                        </a:tabLst>
                      </a:pPr>
                      <a:r>
                        <a:rPr sz="1200" spc="-5" dirty="0">
                          <a:latin typeface="Arial MT"/>
                          <a:cs typeface="Arial MT"/>
                        </a:rPr>
                        <a:t>Recopilación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de </a:t>
                      </a:r>
                      <a:r>
                        <a:rPr sz="1200" spc="-3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registros,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análisis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de </a:t>
                      </a:r>
                      <a:r>
                        <a:rPr sz="1200" spc="-3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log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s,	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bú</a:t>
                      </a:r>
                      <a:r>
                        <a:rPr sz="1200" spc="15" dirty="0">
                          <a:latin typeface="Arial MT"/>
                          <a:cs typeface="Arial MT"/>
                        </a:rPr>
                        <a:t>s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qu</a:t>
                      </a:r>
                      <a:r>
                        <a:rPr sz="1200" spc="10" dirty="0">
                          <a:latin typeface="Arial MT"/>
                          <a:cs typeface="Arial MT"/>
                        </a:rPr>
                        <a:t>e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d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a 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avanzada,</a:t>
                      </a:r>
                      <a:r>
                        <a:rPr sz="1200" spc="27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alertas</a:t>
                      </a:r>
                      <a:r>
                        <a:rPr sz="1200" spc="27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y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040" marR="63500">
                        <a:lnSpc>
                          <a:spcPct val="95900"/>
                        </a:lnSpc>
                        <a:tabLst>
                          <a:tab pos="784225" algn="l"/>
                          <a:tab pos="826769" algn="l"/>
                          <a:tab pos="1123950" algn="l"/>
                        </a:tabLst>
                      </a:pPr>
                      <a:r>
                        <a:rPr sz="1200" dirty="0">
                          <a:latin typeface="Arial MT"/>
                          <a:cs typeface="Arial MT"/>
                        </a:rPr>
                        <a:t>Gr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a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t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ui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to		y	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d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e  c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ódi</a:t>
                      </a:r>
                      <a:r>
                        <a:rPr sz="1200" spc="10" dirty="0">
                          <a:latin typeface="Arial MT"/>
                          <a:cs typeface="Arial MT"/>
                        </a:rPr>
                        <a:t>g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o	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ab</a:t>
                      </a:r>
                      <a:r>
                        <a:rPr sz="1200" spc="10" dirty="0">
                          <a:latin typeface="Arial MT"/>
                          <a:cs typeface="Arial MT"/>
                        </a:rPr>
                        <a:t>i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e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r</a:t>
                      </a:r>
                      <a:r>
                        <a:rPr sz="1200" spc="5" dirty="0">
                          <a:latin typeface="Arial MT"/>
                          <a:cs typeface="Arial MT"/>
                        </a:rPr>
                        <a:t>t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o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, 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escalabilidad,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personalizable,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 marR="63500">
                        <a:lnSpc>
                          <a:spcPct val="95900"/>
                        </a:lnSpc>
                        <a:tabLst>
                          <a:tab pos="1152525" algn="l"/>
                        </a:tabLst>
                      </a:pPr>
                      <a:r>
                        <a:rPr sz="1200" spc="-5" dirty="0">
                          <a:latin typeface="Arial MT"/>
                          <a:cs typeface="Arial MT"/>
                        </a:rPr>
                        <a:t>Configuración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compleja,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 r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equi</a:t>
                      </a:r>
                      <a:r>
                        <a:rPr sz="1200" spc="15" dirty="0">
                          <a:latin typeface="Arial MT"/>
                          <a:cs typeface="Arial MT"/>
                        </a:rPr>
                        <a:t>s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i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t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o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s	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d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e 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recursos,</a:t>
                      </a:r>
                      <a:r>
                        <a:rPr sz="12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curva</a:t>
                      </a:r>
                      <a:r>
                        <a:rPr sz="12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de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5" dirty="0"/>
              <a:t>5</a:t>
            </a:fld>
            <a:endParaRPr spc="-5" dirty="0"/>
          </a:p>
        </p:txBody>
      </p:sp>
      <p:sp>
        <p:nvSpPr>
          <p:cNvPr id="2" name="object 2"/>
          <p:cNvSpPr txBox="1"/>
          <p:nvPr/>
        </p:nvSpPr>
        <p:spPr>
          <a:xfrm>
            <a:off x="3775709" y="1056893"/>
            <a:ext cx="9391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5" dirty="0">
                <a:latin typeface="Arial MT"/>
                <a:cs typeface="Arial MT"/>
              </a:rPr>
              <a:t>C</a:t>
            </a:r>
            <a:r>
              <a:rPr sz="1200" dirty="0">
                <a:latin typeface="Arial MT"/>
                <a:cs typeface="Arial MT"/>
              </a:rPr>
              <a:t>O</a:t>
            </a:r>
            <a:r>
              <a:rPr sz="1200" spc="-15" dirty="0">
                <a:latin typeface="Arial MT"/>
                <a:cs typeface="Arial MT"/>
              </a:rPr>
              <a:t>N</a:t>
            </a:r>
            <a:r>
              <a:rPr sz="1200" spc="5" dirty="0">
                <a:latin typeface="Arial MT"/>
                <a:cs typeface="Arial MT"/>
              </a:rPr>
              <a:t>T</a:t>
            </a:r>
            <a:r>
              <a:rPr sz="1200" spc="-5" dirty="0">
                <a:latin typeface="Arial MT"/>
                <a:cs typeface="Arial MT"/>
              </a:rPr>
              <a:t>E</a:t>
            </a:r>
            <a:r>
              <a:rPr sz="1200" spc="-15" dirty="0">
                <a:latin typeface="Arial MT"/>
                <a:cs typeface="Arial MT"/>
              </a:rPr>
              <a:t>N</a:t>
            </a:r>
            <a:r>
              <a:rPr sz="1200" dirty="0">
                <a:latin typeface="Arial MT"/>
                <a:cs typeface="Arial MT"/>
              </a:rPr>
              <a:t>I</a:t>
            </a:r>
            <a:r>
              <a:rPr sz="1200" spc="-15" dirty="0">
                <a:latin typeface="Arial MT"/>
                <a:cs typeface="Arial MT"/>
              </a:rPr>
              <a:t>D</a:t>
            </a:r>
            <a:r>
              <a:rPr sz="1200" dirty="0">
                <a:latin typeface="Arial MT"/>
                <a:cs typeface="Arial MT"/>
              </a:rPr>
              <a:t>O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27733" y="1582673"/>
            <a:ext cx="5636895" cy="8997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Arial MT"/>
                <a:cs typeface="Arial MT"/>
              </a:rPr>
              <a:t>Pág.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65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200" b="1" i="1" dirty="0">
                <a:latin typeface="Calibri"/>
                <a:cs typeface="Calibri"/>
                <a:hlinkClick r:id="rId2" action="ppaction://hlinksldjump"/>
              </a:rPr>
              <a:t>I</a:t>
            </a:r>
            <a:r>
              <a:rPr sz="1200" b="1" i="1" spc="-10" dirty="0">
                <a:latin typeface="Calibri"/>
                <a:cs typeface="Calibri"/>
                <a:hlinkClick r:id="rId2" action="ppaction://hlinksldjump"/>
              </a:rPr>
              <a:t>N</a:t>
            </a:r>
            <a:r>
              <a:rPr sz="1200" b="1" i="1" dirty="0">
                <a:latin typeface="Calibri"/>
                <a:cs typeface="Calibri"/>
                <a:hlinkClick r:id="rId2" action="ppaction://hlinksldjump"/>
              </a:rPr>
              <a:t>TR</a:t>
            </a:r>
            <a:r>
              <a:rPr sz="1200" b="1" i="1" spc="-5" dirty="0">
                <a:latin typeface="Calibri"/>
                <a:cs typeface="Calibri"/>
                <a:hlinkClick r:id="rId2" action="ppaction://hlinksldjump"/>
              </a:rPr>
              <a:t>ODUC</a:t>
            </a:r>
            <a:r>
              <a:rPr sz="1200" b="1" i="1" dirty="0">
                <a:latin typeface="Calibri"/>
                <a:cs typeface="Calibri"/>
                <a:hlinkClick r:id="rId2" action="ppaction://hlinksldjump"/>
              </a:rPr>
              <a:t>CI</a:t>
            </a:r>
            <a:r>
              <a:rPr sz="1200" b="1" i="1" spc="-5" dirty="0">
                <a:latin typeface="Calibri"/>
                <a:cs typeface="Calibri"/>
                <a:hlinkClick r:id="rId2" action="ppaction://hlinksldjump"/>
              </a:rPr>
              <a:t>Ó</a:t>
            </a:r>
            <a:r>
              <a:rPr sz="1200" b="1" i="1" dirty="0">
                <a:latin typeface="Calibri"/>
                <a:cs typeface="Calibri"/>
                <a:hlinkClick r:id="rId2" action="ppaction://hlinksldjump"/>
              </a:rPr>
              <a:t>N</a:t>
            </a:r>
            <a:r>
              <a:rPr sz="1200" b="1" i="1" spc="45" dirty="0">
                <a:latin typeface="Calibri"/>
                <a:cs typeface="Calibri"/>
                <a:hlinkClick r:id="rId2" action="ppaction://hlinksldjump"/>
              </a:rPr>
              <a:t> </a:t>
            </a:r>
            <a:r>
              <a:rPr sz="1200" b="1" i="1" spc="-5" dirty="0">
                <a:latin typeface="Calibri"/>
                <a:cs typeface="Calibri"/>
                <a:hlinkClick r:id="rId2" action="ppaction://hlinksldjump"/>
              </a:rPr>
              <a:t>...............................</a:t>
            </a:r>
            <a:r>
              <a:rPr sz="1200" b="1" i="1" dirty="0">
                <a:latin typeface="Calibri"/>
                <a:cs typeface="Calibri"/>
                <a:hlinkClick r:id="rId2" action="ppaction://hlinksldjump"/>
              </a:rPr>
              <a:t>.</a:t>
            </a:r>
            <a:r>
              <a:rPr sz="1200" b="1" i="1" spc="-5" dirty="0">
                <a:latin typeface="Calibri"/>
                <a:cs typeface="Calibri"/>
                <a:hlinkClick r:id="rId2" action="ppaction://hlinksldjump"/>
              </a:rPr>
              <a:t>...............................</a:t>
            </a:r>
            <a:r>
              <a:rPr sz="1200" b="1" i="1" dirty="0">
                <a:latin typeface="Calibri"/>
                <a:cs typeface="Calibri"/>
                <a:hlinkClick r:id="rId2" action="ppaction://hlinksldjump"/>
              </a:rPr>
              <a:t>.</a:t>
            </a:r>
            <a:r>
              <a:rPr sz="1200" b="1" i="1" spc="-5" dirty="0">
                <a:latin typeface="Calibri"/>
                <a:cs typeface="Calibri"/>
                <a:hlinkClick r:id="rId2" action="ppaction://hlinksldjump"/>
              </a:rPr>
              <a:t>...............................</a:t>
            </a:r>
            <a:r>
              <a:rPr sz="1200" b="1" i="1" dirty="0">
                <a:latin typeface="Calibri"/>
                <a:cs typeface="Calibri"/>
                <a:hlinkClick r:id="rId2" action="ppaction://hlinksldjump"/>
              </a:rPr>
              <a:t>.</a:t>
            </a:r>
            <a:r>
              <a:rPr sz="1200" b="1" i="1" spc="-5" dirty="0">
                <a:latin typeface="Calibri"/>
                <a:cs typeface="Calibri"/>
                <a:hlinkClick r:id="rId2" action="ppaction://hlinksldjump"/>
              </a:rPr>
              <a:t>...........</a:t>
            </a:r>
            <a:r>
              <a:rPr sz="1200" b="1" i="1" dirty="0">
                <a:latin typeface="Calibri"/>
                <a:cs typeface="Calibri"/>
                <a:hlinkClick r:id="rId2" action="ppaction://hlinksldjump"/>
              </a:rPr>
              <a:t>.</a:t>
            </a:r>
            <a:r>
              <a:rPr sz="1200" b="1" i="1" spc="-90" dirty="0">
                <a:latin typeface="Calibri"/>
                <a:cs typeface="Calibri"/>
                <a:hlinkClick r:id="rId2" action="ppaction://hlinksldjump"/>
              </a:rPr>
              <a:t> </a:t>
            </a:r>
            <a:r>
              <a:rPr sz="1200" b="1" i="1" spc="-10" dirty="0">
                <a:latin typeface="Calibri"/>
                <a:cs typeface="Calibri"/>
                <a:hlinkClick r:id="rId2" action="ppaction://hlinksldjump"/>
              </a:rPr>
              <a:t>15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20"/>
              </a:spcBef>
            </a:pPr>
            <a:r>
              <a:rPr sz="1200" b="1" i="1" spc="-10" dirty="0">
                <a:latin typeface="Calibri"/>
                <a:cs typeface="Calibri"/>
                <a:hlinkClick r:id="rId3" action="ppaction://hlinksldjump"/>
              </a:rPr>
              <a:t>1</a:t>
            </a:r>
            <a:r>
              <a:rPr sz="1200" b="1" i="1" dirty="0">
                <a:latin typeface="Calibri"/>
                <a:cs typeface="Calibri"/>
                <a:hlinkClick r:id="rId3" action="ppaction://hlinksldjump"/>
              </a:rPr>
              <a:t>.</a:t>
            </a:r>
            <a:r>
              <a:rPr sz="1200" b="1" i="1" spc="5" dirty="0">
                <a:latin typeface="Calibri"/>
                <a:cs typeface="Calibri"/>
                <a:hlinkClick r:id="rId3" action="ppaction://hlinksldjump"/>
              </a:rPr>
              <a:t> </a:t>
            </a:r>
            <a:r>
              <a:rPr sz="1200" b="1" i="1" dirty="0">
                <a:latin typeface="Calibri"/>
                <a:cs typeface="Calibri"/>
                <a:hlinkClick r:id="rId3" action="ppaction://hlinksldjump"/>
              </a:rPr>
              <a:t>D</a:t>
            </a:r>
            <a:r>
              <a:rPr sz="1200" b="1" i="1" spc="-10" dirty="0">
                <a:latin typeface="Calibri"/>
                <a:cs typeface="Calibri"/>
                <a:hlinkClick r:id="rId3" action="ppaction://hlinksldjump"/>
              </a:rPr>
              <a:t>E</a:t>
            </a:r>
            <a:r>
              <a:rPr sz="1200" b="1" i="1" spc="5" dirty="0">
                <a:latin typeface="Calibri"/>
                <a:cs typeface="Calibri"/>
                <a:hlinkClick r:id="rId3" action="ppaction://hlinksldjump"/>
              </a:rPr>
              <a:t>F</a:t>
            </a:r>
            <a:r>
              <a:rPr sz="1200" b="1" i="1" dirty="0">
                <a:latin typeface="Calibri"/>
                <a:cs typeface="Calibri"/>
                <a:hlinkClick r:id="rId3" action="ppaction://hlinksldjump"/>
              </a:rPr>
              <a:t>I</a:t>
            </a:r>
            <a:r>
              <a:rPr sz="1200" b="1" i="1" spc="-10" dirty="0">
                <a:latin typeface="Calibri"/>
                <a:cs typeface="Calibri"/>
                <a:hlinkClick r:id="rId3" action="ppaction://hlinksldjump"/>
              </a:rPr>
              <a:t>N</a:t>
            </a:r>
            <a:r>
              <a:rPr sz="1200" b="1" i="1" dirty="0">
                <a:latin typeface="Calibri"/>
                <a:cs typeface="Calibri"/>
                <a:hlinkClick r:id="rId3" action="ppaction://hlinksldjump"/>
              </a:rPr>
              <a:t>ICI</a:t>
            </a:r>
            <a:r>
              <a:rPr sz="1200" b="1" i="1" spc="-5" dirty="0">
                <a:latin typeface="Calibri"/>
                <a:cs typeface="Calibri"/>
                <a:hlinkClick r:id="rId3" action="ppaction://hlinksldjump"/>
              </a:rPr>
              <a:t>Ó</a:t>
            </a:r>
            <a:r>
              <a:rPr sz="1200" b="1" i="1" dirty="0">
                <a:latin typeface="Calibri"/>
                <a:cs typeface="Calibri"/>
                <a:hlinkClick r:id="rId3" action="ppaction://hlinksldjump"/>
              </a:rPr>
              <a:t>N</a:t>
            </a:r>
            <a:r>
              <a:rPr sz="1200" b="1" i="1" spc="-5" dirty="0">
                <a:latin typeface="Calibri"/>
                <a:cs typeface="Calibri"/>
                <a:hlinkClick r:id="rId3" action="ppaction://hlinksldjump"/>
              </a:rPr>
              <a:t> </a:t>
            </a:r>
            <a:r>
              <a:rPr sz="1200" b="1" i="1" dirty="0">
                <a:latin typeface="Calibri"/>
                <a:cs typeface="Calibri"/>
                <a:hlinkClick r:id="rId3" action="ppaction://hlinksldjump"/>
              </a:rPr>
              <a:t>D</a:t>
            </a:r>
            <a:r>
              <a:rPr sz="1200" b="1" i="1" spc="-10" dirty="0">
                <a:latin typeface="Calibri"/>
                <a:cs typeface="Calibri"/>
                <a:hlinkClick r:id="rId3" action="ppaction://hlinksldjump"/>
              </a:rPr>
              <a:t>E</a:t>
            </a:r>
            <a:r>
              <a:rPr sz="1200" b="1" i="1" dirty="0">
                <a:latin typeface="Calibri"/>
                <a:cs typeface="Calibri"/>
                <a:hlinkClick r:id="rId3" action="ppaction://hlinksldjump"/>
              </a:rPr>
              <a:t>L </a:t>
            </a:r>
            <a:r>
              <a:rPr sz="1200" b="1" i="1" spc="-5" dirty="0">
                <a:latin typeface="Calibri"/>
                <a:cs typeface="Calibri"/>
                <a:hlinkClick r:id="rId3" action="ppaction://hlinksldjump"/>
              </a:rPr>
              <a:t>P</a:t>
            </a:r>
            <a:r>
              <a:rPr sz="1200" b="1" i="1" dirty="0">
                <a:latin typeface="Calibri"/>
                <a:cs typeface="Calibri"/>
                <a:hlinkClick r:id="rId3" action="ppaction://hlinksldjump"/>
              </a:rPr>
              <a:t>R</a:t>
            </a:r>
            <a:r>
              <a:rPr sz="1200" b="1" i="1" spc="-5" dirty="0">
                <a:latin typeface="Calibri"/>
                <a:cs typeface="Calibri"/>
                <a:hlinkClick r:id="rId3" action="ppaction://hlinksldjump"/>
              </a:rPr>
              <a:t>O</a:t>
            </a:r>
            <a:r>
              <a:rPr sz="1200" b="1" i="1" dirty="0">
                <a:latin typeface="Calibri"/>
                <a:cs typeface="Calibri"/>
                <a:hlinkClick r:id="rId3" action="ppaction://hlinksldjump"/>
              </a:rPr>
              <a:t>B</a:t>
            </a:r>
            <a:r>
              <a:rPr sz="1200" b="1" i="1" spc="-10" dirty="0">
                <a:latin typeface="Calibri"/>
                <a:cs typeface="Calibri"/>
                <a:hlinkClick r:id="rId3" action="ppaction://hlinksldjump"/>
              </a:rPr>
              <a:t>LEM</a:t>
            </a:r>
            <a:r>
              <a:rPr sz="1200" b="1" i="1" dirty="0">
                <a:latin typeface="Calibri"/>
                <a:cs typeface="Calibri"/>
                <a:hlinkClick r:id="rId3" action="ppaction://hlinksldjump"/>
              </a:rPr>
              <a:t>A</a:t>
            </a:r>
            <a:r>
              <a:rPr sz="1200" b="1" i="1" spc="-125" dirty="0">
                <a:latin typeface="Calibri"/>
                <a:cs typeface="Calibri"/>
                <a:hlinkClick r:id="rId3" action="ppaction://hlinksldjump"/>
              </a:rPr>
              <a:t> </a:t>
            </a:r>
            <a:r>
              <a:rPr sz="1200" b="1" i="1" spc="-5" dirty="0">
                <a:latin typeface="Calibri"/>
                <a:cs typeface="Calibri"/>
                <a:hlinkClick r:id="rId3" action="ppaction://hlinksldjump"/>
              </a:rPr>
              <a:t>...............................</a:t>
            </a:r>
            <a:r>
              <a:rPr sz="1200" b="1" i="1" spc="5" dirty="0">
                <a:latin typeface="Calibri"/>
                <a:cs typeface="Calibri"/>
                <a:hlinkClick r:id="rId3" action="ppaction://hlinksldjump"/>
              </a:rPr>
              <a:t>.</a:t>
            </a:r>
            <a:r>
              <a:rPr sz="1200" b="1" i="1" spc="-5" dirty="0">
                <a:latin typeface="Calibri"/>
                <a:cs typeface="Calibri"/>
                <a:hlinkClick r:id="rId3" action="ppaction://hlinksldjump"/>
              </a:rPr>
              <a:t>...............................</a:t>
            </a:r>
            <a:r>
              <a:rPr sz="1200" b="1" i="1" dirty="0">
                <a:latin typeface="Calibri"/>
                <a:cs typeface="Calibri"/>
                <a:hlinkClick r:id="rId3" action="ppaction://hlinksldjump"/>
              </a:rPr>
              <a:t>.</a:t>
            </a:r>
            <a:r>
              <a:rPr sz="1200" b="1" i="1" spc="-5" dirty="0">
                <a:latin typeface="Calibri"/>
                <a:cs typeface="Calibri"/>
                <a:hlinkClick r:id="rId3" action="ppaction://hlinksldjump"/>
              </a:rPr>
              <a:t>.....................</a:t>
            </a:r>
            <a:r>
              <a:rPr sz="1200" b="1" i="1" dirty="0">
                <a:latin typeface="Calibri"/>
                <a:cs typeface="Calibri"/>
                <a:hlinkClick r:id="rId3" action="ppaction://hlinksldjump"/>
              </a:rPr>
              <a:t>.</a:t>
            </a:r>
            <a:r>
              <a:rPr sz="1200" b="1" i="1" spc="-90" dirty="0">
                <a:latin typeface="Calibri"/>
                <a:cs typeface="Calibri"/>
                <a:hlinkClick r:id="rId3" action="ppaction://hlinksldjump"/>
              </a:rPr>
              <a:t> </a:t>
            </a:r>
            <a:r>
              <a:rPr sz="1200" b="1" i="1" spc="-10" dirty="0">
                <a:latin typeface="Calibri"/>
                <a:cs typeface="Calibri"/>
                <a:hlinkClick r:id="rId3" action="ppaction://hlinksldjump"/>
              </a:rPr>
              <a:t>16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80514" y="2459354"/>
            <a:ext cx="205740" cy="518159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1100" b="1" dirty="0">
                <a:latin typeface="Calibri"/>
                <a:cs typeface="Calibri"/>
                <a:hlinkClick r:id="rId3" action="ppaction://hlinksldjump"/>
              </a:rPr>
              <a:t>1</a:t>
            </a:r>
            <a:r>
              <a:rPr sz="1100" b="1" spc="5" dirty="0">
                <a:latin typeface="Calibri"/>
                <a:cs typeface="Calibri"/>
                <a:hlinkClick r:id="rId3" action="ppaction://hlinksldjump"/>
              </a:rPr>
              <a:t>.</a:t>
            </a:r>
            <a:r>
              <a:rPr sz="1100" b="1" dirty="0">
                <a:latin typeface="Calibri"/>
                <a:cs typeface="Calibri"/>
                <a:hlinkClick r:id="rId3" action="ppaction://hlinksldjump"/>
              </a:rPr>
              <a:t>1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20"/>
              </a:spcBef>
            </a:pPr>
            <a:r>
              <a:rPr sz="1100" b="1" dirty="0">
                <a:latin typeface="Calibri"/>
                <a:cs typeface="Calibri"/>
                <a:hlinkClick r:id="rId3" action="ppaction://hlinksldjump"/>
              </a:rPr>
              <a:t>1</a:t>
            </a:r>
            <a:r>
              <a:rPr sz="1100" b="1" spc="5" dirty="0">
                <a:latin typeface="Calibri"/>
                <a:cs typeface="Calibri"/>
                <a:hlinkClick r:id="rId3" action="ppaction://hlinksldjump"/>
              </a:rPr>
              <a:t>.</a:t>
            </a:r>
            <a:r>
              <a:rPr sz="1100" b="1" dirty="0">
                <a:latin typeface="Calibri"/>
                <a:cs typeface="Calibri"/>
                <a:hlinkClick r:id="rId3" action="ppaction://hlinksldjump"/>
              </a:rPr>
              <a:t>2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037714" y="2459354"/>
            <a:ext cx="5023485" cy="518159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1100" b="1" spc="-5" dirty="0">
                <a:latin typeface="Calibri"/>
                <a:cs typeface="Calibri"/>
                <a:hlinkClick r:id="rId3" action="ppaction://hlinksldjump"/>
              </a:rPr>
              <a:t>ANTECEDENTES</a:t>
            </a:r>
            <a:r>
              <a:rPr sz="1100" b="1" spc="-15" dirty="0">
                <a:latin typeface="Calibri"/>
                <a:cs typeface="Calibri"/>
                <a:hlinkClick r:id="rId3" action="ppaction://hlinksldjump"/>
              </a:rPr>
              <a:t> </a:t>
            </a:r>
            <a:r>
              <a:rPr sz="1100" b="1" dirty="0">
                <a:latin typeface="Calibri"/>
                <a:cs typeface="Calibri"/>
                <a:hlinkClick r:id="rId3" action="ppaction://hlinksldjump"/>
              </a:rPr>
              <a:t>DEL</a:t>
            </a:r>
            <a:r>
              <a:rPr sz="1100" b="1" spc="-20" dirty="0">
                <a:latin typeface="Calibri"/>
                <a:cs typeface="Calibri"/>
                <a:hlinkClick r:id="rId3" action="ppaction://hlinksldjump"/>
              </a:rPr>
              <a:t> </a:t>
            </a:r>
            <a:r>
              <a:rPr sz="1100" b="1" dirty="0">
                <a:latin typeface="Calibri"/>
                <a:cs typeface="Calibri"/>
                <a:hlinkClick r:id="rId3" action="ppaction://hlinksldjump"/>
              </a:rPr>
              <a:t>PROBLEMA</a:t>
            </a:r>
            <a:r>
              <a:rPr sz="1100" b="1" spc="-10" dirty="0">
                <a:latin typeface="Calibri"/>
                <a:cs typeface="Calibri"/>
                <a:hlinkClick r:id="rId3" action="ppaction://hlinksldjump"/>
              </a:rPr>
              <a:t> </a:t>
            </a:r>
            <a:r>
              <a:rPr sz="1100" b="1" spc="5" dirty="0">
                <a:latin typeface="Calibri"/>
                <a:cs typeface="Calibri"/>
                <a:hlinkClick r:id="rId3" action="ppaction://hlinksldjump"/>
              </a:rPr>
              <a:t>..............................................................................16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20"/>
              </a:spcBef>
            </a:pPr>
            <a:r>
              <a:rPr sz="1100" b="1" spc="-5" dirty="0">
                <a:latin typeface="Calibri"/>
                <a:cs typeface="Calibri"/>
                <a:hlinkClick r:id="rId3" action="ppaction://hlinksldjump"/>
              </a:rPr>
              <a:t>FORMULACIÓN</a:t>
            </a:r>
            <a:r>
              <a:rPr sz="1100" b="1" dirty="0">
                <a:latin typeface="Calibri"/>
                <a:cs typeface="Calibri"/>
                <a:hlinkClick r:id="rId3" action="ppaction://hlinksldjump"/>
              </a:rPr>
              <a:t> DEL</a:t>
            </a:r>
            <a:r>
              <a:rPr sz="1100" b="1" spc="-15" dirty="0">
                <a:latin typeface="Calibri"/>
                <a:cs typeface="Calibri"/>
                <a:hlinkClick r:id="rId3" action="ppaction://hlinksldjump"/>
              </a:rPr>
              <a:t> </a:t>
            </a:r>
            <a:r>
              <a:rPr sz="1100" b="1" spc="5" dirty="0">
                <a:latin typeface="Calibri"/>
                <a:cs typeface="Calibri"/>
                <a:hlinkClick r:id="rId3" action="ppaction://hlinksldjump"/>
              </a:rPr>
              <a:t>PROBLEMA...............................................................................16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27733" y="2951734"/>
            <a:ext cx="102870" cy="549910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1200" b="1" i="1" dirty="0">
                <a:latin typeface="Calibri"/>
                <a:cs typeface="Calibri"/>
                <a:hlinkClick r:id="rId4" action="ppaction://hlinksldjump"/>
              </a:rPr>
              <a:t>2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25"/>
              </a:spcBef>
            </a:pPr>
            <a:r>
              <a:rPr sz="1200" b="1" i="1" dirty="0">
                <a:latin typeface="Calibri"/>
                <a:cs typeface="Calibri"/>
                <a:hlinkClick r:id="rId5" action="ppaction://hlinksldjump"/>
              </a:rPr>
              <a:t>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732914" y="2951734"/>
            <a:ext cx="5325745" cy="549910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1200" b="1" i="1" spc="-5" dirty="0">
                <a:latin typeface="Calibri"/>
                <a:cs typeface="Calibri"/>
                <a:hlinkClick r:id="rId4" action="ppaction://hlinksldjump"/>
              </a:rPr>
              <a:t>JUS</a:t>
            </a:r>
            <a:r>
              <a:rPr sz="1200" b="1" i="1" spc="5" dirty="0">
                <a:latin typeface="Calibri"/>
                <a:cs typeface="Calibri"/>
                <a:hlinkClick r:id="rId4" action="ppaction://hlinksldjump"/>
              </a:rPr>
              <a:t>T</a:t>
            </a:r>
            <a:r>
              <a:rPr sz="1200" b="1" i="1" dirty="0">
                <a:latin typeface="Calibri"/>
                <a:cs typeface="Calibri"/>
                <a:hlinkClick r:id="rId4" action="ppaction://hlinksldjump"/>
              </a:rPr>
              <a:t>I</a:t>
            </a:r>
            <a:r>
              <a:rPr sz="1200" b="1" i="1" spc="5" dirty="0">
                <a:latin typeface="Calibri"/>
                <a:cs typeface="Calibri"/>
                <a:hlinkClick r:id="rId4" action="ppaction://hlinksldjump"/>
              </a:rPr>
              <a:t>F</a:t>
            </a:r>
            <a:r>
              <a:rPr sz="1200" b="1" i="1" dirty="0">
                <a:latin typeface="Calibri"/>
                <a:cs typeface="Calibri"/>
                <a:hlinkClick r:id="rId4" action="ppaction://hlinksldjump"/>
              </a:rPr>
              <a:t>IC</a:t>
            </a:r>
            <a:r>
              <a:rPr sz="1200" b="1" i="1" spc="-15" dirty="0">
                <a:latin typeface="Calibri"/>
                <a:cs typeface="Calibri"/>
                <a:hlinkClick r:id="rId4" action="ppaction://hlinksldjump"/>
              </a:rPr>
              <a:t>A</a:t>
            </a:r>
            <a:r>
              <a:rPr sz="1200" b="1" i="1" dirty="0">
                <a:latin typeface="Calibri"/>
                <a:cs typeface="Calibri"/>
                <a:hlinkClick r:id="rId4" action="ppaction://hlinksldjump"/>
              </a:rPr>
              <a:t>CI</a:t>
            </a:r>
            <a:r>
              <a:rPr sz="1200" b="1" i="1" spc="-5" dirty="0">
                <a:latin typeface="Calibri"/>
                <a:cs typeface="Calibri"/>
                <a:hlinkClick r:id="rId4" action="ppaction://hlinksldjump"/>
              </a:rPr>
              <a:t>Ó</a:t>
            </a:r>
            <a:r>
              <a:rPr sz="1200" b="1" i="1" dirty="0">
                <a:latin typeface="Calibri"/>
                <a:cs typeface="Calibri"/>
                <a:hlinkClick r:id="rId4" action="ppaction://hlinksldjump"/>
              </a:rPr>
              <a:t>N</a:t>
            </a:r>
            <a:r>
              <a:rPr sz="1200" b="1" i="1" spc="20" dirty="0">
                <a:latin typeface="Calibri"/>
                <a:cs typeface="Calibri"/>
                <a:hlinkClick r:id="rId4" action="ppaction://hlinksldjump"/>
              </a:rPr>
              <a:t> </a:t>
            </a:r>
            <a:r>
              <a:rPr sz="1200" b="1" i="1" spc="-5" dirty="0">
                <a:latin typeface="Calibri"/>
                <a:cs typeface="Calibri"/>
                <a:hlinkClick r:id="rId4" action="ppaction://hlinksldjump"/>
              </a:rPr>
              <a:t>...............................</a:t>
            </a:r>
            <a:r>
              <a:rPr sz="1200" b="1" i="1" dirty="0">
                <a:latin typeface="Calibri"/>
                <a:cs typeface="Calibri"/>
                <a:hlinkClick r:id="rId4" action="ppaction://hlinksldjump"/>
              </a:rPr>
              <a:t>.</a:t>
            </a:r>
            <a:r>
              <a:rPr sz="1200" b="1" i="1" spc="-5" dirty="0">
                <a:latin typeface="Calibri"/>
                <a:cs typeface="Calibri"/>
                <a:hlinkClick r:id="rId4" action="ppaction://hlinksldjump"/>
              </a:rPr>
              <a:t>...............................</a:t>
            </a:r>
            <a:r>
              <a:rPr sz="1200" b="1" i="1" dirty="0">
                <a:latin typeface="Calibri"/>
                <a:cs typeface="Calibri"/>
                <a:hlinkClick r:id="rId4" action="ppaction://hlinksldjump"/>
              </a:rPr>
              <a:t>.</a:t>
            </a:r>
            <a:r>
              <a:rPr sz="1200" b="1" i="1" spc="-5" dirty="0">
                <a:latin typeface="Calibri"/>
                <a:cs typeface="Calibri"/>
                <a:hlinkClick r:id="rId4" action="ppaction://hlinksldjump"/>
              </a:rPr>
              <a:t>...............................</a:t>
            </a:r>
            <a:r>
              <a:rPr sz="1200" b="1" i="1" dirty="0">
                <a:latin typeface="Calibri"/>
                <a:cs typeface="Calibri"/>
                <a:hlinkClick r:id="rId4" action="ppaction://hlinksldjump"/>
              </a:rPr>
              <a:t>.</a:t>
            </a:r>
            <a:r>
              <a:rPr sz="1200" b="1" i="1" spc="-5" dirty="0">
                <a:latin typeface="Calibri"/>
                <a:cs typeface="Calibri"/>
                <a:hlinkClick r:id="rId4" action="ppaction://hlinksldjump"/>
              </a:rPr>
              <a:t>.....</a:t>
            </a:r>
            <a:r>
              <a:rPr sz="1200" b="1" i="1" dirty="0">
                <a:latin typeface="Calibri"/>
                <a:cs typeface="Calibri"/>
                <a:hlinkClick r:id="rId4" action="ppaction://hlinksldjump"/>
              </a:rPr>
              <a:t>.</a:t>
            </a:r>
            <a:r>
              <a:rPr sz="1200" b="1" i="1" spc="-95" dirty="0">
                <a:latin typeface="Calibri"/>
                <a:cs typeface="Calibri"/>
                <a:hlinkClick r:id="rId4" action="ppaction://hlinksldjump"/>
              </a:rPr>
              <a:t> </a:t>
            </a:r>
            <a:r>
              <a:rPr sz="1200" b="1" i="1" spc="-10" dirty="0">
                <a:latin typeface="Calibri"/>
                <a:cs typeface="Calibri"/>
                <a:hlinkClick r:id="rId4" action="ppaction://hlinksldjump"/>
              </a:rPr>
              <a:t>17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25"/>
              </a:spcBef>
            </a:pPr>
            <a:r>
              <a:rPr sz="1200" b="1" i="1" spc="-5" dirty="0">
                <a:latin typeface="Calibri"/>
                <a:cs typeface="Calibri"/>
                <a:hlinkClick r:id="rId5" action="ppaction://hlinksldjump"/>
              </a:rPr>
              <a:t>O</a:t>
            </a:r>
            <a:r>
              <a:rPr sz="1200" b="1" i="1" dirty="0">
                <a:latin typeface="Calibri"/>
                <a:cs typeface="Calibri"/>
                <a:hlinkClick r:id="rId5" action="ppaction://hlinksldjump"/>
              </a:rPr>
              <a:t>B</a:t>
            </a:r>
            <a:r>
              <a:rPr sz="1200" b="1" i="1" spc="-5" dirty="0">
                <a:latin typeface="Calibri"/>
                <a:cs typeface="Calibri"/>
                <a:hlinkClick r:id="rId5" action="ppaction://hlinksldjump"/>
              </a:rPr>
              <a:t>JETI</a:t>
            </a:r>
            <a:r>
              <a:rPr sz="1200" b="1" i="1" spc="10" dirty="0">
                <a:latin typeface="Calibri"/>
                <a:cs typeface="Calibri"/>
                <a:hlinkClick r:id="rId5" action="ppaction://hlinksldjump"/>
              </a:rPr>
              <a:t>V</a:t>
            </a:r>
            <a:r>
              <a:rPr sz="1200" b="1" i="1" spc="-5" dirty="0">
                <a:latin typeface="Calibri"/>
                <a:cs typeface="Calibri"/>
                <a:hlinkClick r:id="rId5" action="ppaction://hlinksldjump"/>
              </a:rPr>
              <a:t>O</a:t>
            </a:r>
            <a:r>
              <a:rPr sz="1200" b="1" i="1" dirty="0">
                <a:latin typeface="Calibri"/>
                <a:cs typeface="Calibri"/>
                <a:hlinkClick r:id="rId5" action="ppaction://hlinksldjump"/>
              </a:rPr>
              <a:t>S</a:t>
            </a:r>
            <a:r>
              <a:rPr sz="1200" b="1" i="1" spc="-5" dirty="0">
                <a:latin typeface="Calibri"/>
                <a:cs typeface="Calibri"/>
                <a:hlinkClick r:id="rId5" action="ppaction://hlinksldjump"/>
              </a:rPr>
              <a:t>...............................</a:t>
            </a:r>
            <a:r>
              <a:rPr sz="1200" b="1" i="1" dirty="0">
                <a:latin typeface="Calibri"/>
                <a:cs typeface="Calibri"/>
                <a:hlinkClick r:id="rId5" action="ppaction://hlinksldjump"/>
              </a:rPr>
              <a:t>.</a:t>
            </a:r>
            <a:r>
              <a:rPr sz="1200" b="1" i="1" spc="-5" dirty="0">
                <a:latin typeface="Calibri"/>
                <a:cs typeface="Calibri"/>
                <a:hlinkClick r:id="rId5" action="ppaction://hlinksldjump"/>
              </a:rPr>
              <a:t>...............................</a:t>
            </a:r>
            <a:r>
              <a:rPr sz="1200" b="1" i="1" dirty="0">
                <a:latin typeface="Calibri"/>
                <a:cs typeface="Calibri"/>
                <a:hlinkClick r:id="rId5" action="ppaction://hlinksldjump"/>
              </a:rPr>
              <a:t>.</a:t>
            </a:r>
            <a:r>
              <a:rPr sz="1200" b="1" i="1" spc="-5" dirty="0">
                <a:latin typeface="Calibri"/>
                <a:cs typeface="Calibri"/>
                <a:hlinkClick r:id="rId5" action="ppaction://hlinksldjump"/>
              </a:rPr>
              <a:t>...............................</a:t>
            </a:r>
            <a:r>
              <a:rPr sz="1200" b="1" i="1" dirty="0">
                <a:latin typeface="Calibri"/>
                <a:cs typeface="Calibri"/>
                <a:hlinkClick r:id="rId5" action="ppaction://hlinksldjump"/>
              </a:rPr>
              <a:t>.</a:t>
            </a:r>
            <a:r>
              <a:rPr sz="1200" b="1" i="1" spc="-5" dirty="0">
                <a:latin typeface="Calibri"/>
                <a:cs typeface="Calibri"/>
                <a:hlinkClick r:id="rId5" action="ppaction://hlinksldjump"/>
              </a:rPr>
              <a:t>............</a:t>
            </a:r>
            <a:r>
              <a:rPr sz="1200" b="1" i="1" dirty="0">
                <a:latin typeface="Calibri"/>
                <a:cs typeface="Calibri"/>
                <a:hlinkClick r:id="rId5" action="ppaction://hlinksldjump"/>
              </a:rPr>
              <a:t>.</a:t>
            </a:r>
            <a:r>
              <a:rPr sz="1200" b="1" i="1" spc="-90" dirty="0">
                <a:latin typeface="Calibri"/>
                <a:cs typeface="Calibri"/>
                <a:hlinkClick r:id="rId5" action="ppaction://hlinksldjump"/>
              </a:rPr>
              <a:t> </a:t>
            </a:r>
            <a:r>
              <a:rPr sz="1200" b="1" i="1" spc="-10" dirty="0">
                <a:latin typeface="Calibri"/>
                <a:cs typeface="Calibri"/>
                <a:hlinkClick r:id="rId5" action="ppaction://hlinksldjump"/>
              </a:rPr>
              <a:t>18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580514" y="3472941"/>
            <a:ext cx="205740" cy="523875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40"/>
              </a:spcBef>
            </a:pPr>
            <a:r>
              <a:rPr sz="1100" b="1" dirty="0">
                <a:latin typeface="Calibri"/>
                <a:cs typeface="Calibri"/>
                <a:hlinkClick r:id="rId5" action="ppaction://hlinksldjump"/>
              </a:rPr>
              <a:t>3</a:t>
            </a:r>
            <a:r>
              <a:rPr sz="1100" b="1" spc="5" dirty="0">
                <a:latin typeface="Calibri"/>
                <a:cs typeface="Calibri"/>
                <a:hlinkClick r:id="rId5" action="ppaction://hlinksldjump"/>
              </a:rPr>
              <a:t>.</a:t>
            </a:r>
            <a:r>
              <a:rPr sz="1100" b="1" dirty="0">
                <a:latin typeface="Calibri"/>
                <a:cs typeface="Calibri"/>
                <a:hlinkClick r:id="rId5" action="ppaction://hlinksldjump"/>
              </a:rPr>
              <a:t>1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sz="1100" b="1" dirty="0">
                <a:latin typeface="Calibri"/>
                <a:cs typeface="Calibri"/>
                <a:hlinkClick r:id="rId5" action="ppaction://hlinksldjump"/>
              </a:rPr>
              <a:t>3</a:t>
            </a:r>
            <a:r>
              <a:rPr sz="1100" b="1" spc="5" dirty="0">
                <a:latin typeface="Calibri"/>
                <a:cs typeface="Calibri"/>
                <a:hlinkClick r:id="rId5" action="ppaction://hlinksldjump"/>
              </a:rPr>
              <a:t>.</a:t>
            </a:r>
            <a:r>
              <a:rPr sz="1100" b="1" dirty="0">
                <a:latin typeface="Calibri"/>
                <a:cs typeface="Calibri"/>
                <a:hlinkClick r:id="rId5" action="ppaction://hlinksldjump"/>
              </a:rPr>
              <a:t>2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037714" y="3472941"/>
            <a:ext cx="5023485" cy="523875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40"/>
              </a:spcBef>
            </a:pPr>
            <a:r>
              <a:rPr sz="1100" b="1" spc="-5" dirty="0">
                <a:latin typeface="Calibri"/>
                <a:cs typeface="Calibri"/>
                <a:hlinkClick r:id="rId5" action="ppaction://hlinksldjump"/>
              </a:rPr>
              <a:t>O</a:t>
            </a:r>
            <a:r>
              <a:rPr sz="1100" b="1" dirty="0">
                <a:latin typeface="Calibri"/>
                <a:cs typeface="Calibri"/>
                <a:hlinkClick r:id="rId5" action="ppaction://hlinksldjump"/>
              </a:rPr>
              <a:t>BJETI</a:t>
            </a:r>
            <a:r>
              <a:rPr sz="1100" b="1" spc="5" dirty="0">
                <a:latin typeface="Calibri"/>
                <a:cs typeface="Calibri"/>
                <a:hlinkClick r:id="rId5" action="ppaction://hlinksldjump"/>
              </a:rPr>
              <a:t>V</a:t>
            </a:r>
            <a:r>
              <a:rPr sz="1100" b="1" spc="-5" dirty="0">
                <a:latin typeface="Calibri"/>
                <a:cs typeface="Calibri"/>
                <a:hlinkClick r:id="rId5" action="ppaction://hlinksldjump"/>
              </a:rPr>
              <a:t>O</a:t>
            </a:r>
            <a:r>
              <a:rPr sz="1100" b="1" dirty="0">
                <a:latin typeface="Calibri"/>
                <a:cs typeface="Calibri"/>
                <a:hlinkClick r:id="rId5" action="ppaction://hlinksldjump"/>
              </a:rPr>
              <a:t>S</a:t>
            </a:r>
            <a:r>
              <a:rPr sz="1100" b="1" spc="-10" dirty="0">
                <a:latin typeface="Calibri"/>
                <a:cs typeface="Calibri"/>
                <a:hlinkClick r:id="rId5" action="ppaction://hlinksldjump"/>
              </a:rPr>
              <a:t> </a:t>
            </a:r>
            <a:r>
              <a:rPr sz="1100" b="1" spc="-5" dirty="0">
                <a:latin typeface="Calibri"/>
                <a:cs typeface="Calibri"/>
                <a:hlinkClick r:id="rId5" action="ppaction://hlinksldjump"/>
              </a:rPr>
              <a:t>GENER</a:t>
            </a:r>
            <a:r>
              <a:rPr sz="1100" b="1" spc="-10" dirty="0">
                <a:latin typeface="Calibri"/>
                <a:cs typeface="Calibri"/>
                <a:hlinkClick r:id="rId5" action="ppaction://hlinksldjump"/>
              </a:rPr>
              <a:t>A</a:t>
            </a:r>
            <a:r>
              <a:rPr sz="1100" b="1" dirty="0">
                <a:latin typeface="Calibri"/>
                <a:cs typeface="Calibri"/>
                <a:hlinkClick r:id="rId5" action="ppaction://hlinksldjump"/>
              </a:rPr>
              <a:t>L</a:t>
            </a:r>
            <a:r>
              <a:rPr sz="1100" b="1" spc="-90" dirty="0">
                <a:latin typeface="Calibri"/>
                <a:cs typeface="Calibri"/>
                <a:hlinkClick r:id="rId5" action="ppaction://hlinksldjump"/>
              </a:rPr>
              <a:t> </a:t>
            </a:r>
            <a:r>
              <a:rPr sz="1100" b="1" spc="5" dirty="0">
                <a:latin typeface="Calibri"/>
                <a:cs typeface="Calibri"/>
                <a:hlinkClick r:id="rId5" action="ppaction://hlinksldjump"/>
              </a:rPr>
              <a:t>...............................................................</a:t>
            </a:r>
            <a:r>
              <a:rPr sz="1100" b="1" spc="10" dirty="0">
                <a:latin typeface="Calibri"/>
                <a:cs typeface="Calibri"/>
                <a:hlinkClick r:id="rId5" action="ppaction://hlinksldjump"/>
              </a:rPr>
              <a:t>.</a:t>
            </a:r>
            <a:r>
              <a:rPr sz="1100" b="1" spc="5" dirty="0">
                <a:latin typeface="Calibri"/>
                <a:cs typeface="Calibri"/>
                <a:hlinkClick r:id="rId5" action="ppaction://hlinksldjump"/>
              </a:rPr>
              <a:t>..............................</a:t>
            </a:r>
            <a:r>
              <a:rPr sz="1100" b="1" spc="65" dirty="0">
                <a:latin typeface="Calibri"/>
                <a:cs typeface="Calibri"/>
                <a:hlinkClick r:id="rId5" action="ppaction://hlinksldjump"/>
              </a:rPr>
              <a:t>.</a:t>
            </a:r>
            <a:r>
              <a:rPr sz="1100" b="1" dirty="0">
                <a:latin typeface="Calibri"/>
                <a:cs typeface="Calibri"/>
                <a:hlinkClick r:id="rId5" action="ppaction://hlinksldjump"/>
              </a:rPr>
              <a:t>18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sz="1100" b="1" spc="-5" dirty="0">
                <a:latin typeface="Calibri"/>
                <a:cs typeface="Calibri"/>
                <a:hlinkClick r:id="rId5" action="ppaction://hlinksldjump"/>
              </a:rPr>
              <a:t>OBJETIVOS</a:t>
            </a:r>
            <a:r>
              <a:rPr sz="1100" b="1" spc="5" dirty="0">
                <a:latin typeface="Calibri"/>
                <a:cs typeface="Calibri"/>
                <a:hlinkClick r:id="rId5" action="ppaction://hlinksldjump"/>
              </a:rPr>
              <a:t> </a:t>
            </a:r>
            <a:r>
              <a:rPr sz="1100" b="1" spc="-5" dirty="0">
                <a:latin typeface="Calibri"/>
                <a:cs typeface="Calibri"/>
                <a:hlinkClick r:id="rId5" action="ppaction://hlinksldjump"/>
              </a:rPr>
              <a:t>ESPECÍFICOS</a:t>
            </a:r>
            <a:r>
              <a:rPr sz="1100" b="1" spc="-25" dirty="0">
                <a:latin typeface="Calibri"/>
                <a:cs typeface="Calibri"/>
                <a:hlinkClick r:id="rId5" action="ppaction://hlinksldjump"/>
              </a:rPr>
              <a:t> </a:t>
            </a:r>
            <a:r>
              <a:rPr sz="1100" b="1" spc="5" dirty="0">
                <a:latin typeface="Calibri"/>
                <a:cs typeface="Calibri"/>
                <a:hlinkClick r:id="rId5" action="ppaction://hlinksldjump"/>
              </a:rPr>
              <a:t>..........................................................................................18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427733" y="3963750"/>
            <a:ext cx="5633720" cy="3609975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R="8255" algn="r">
              <a:lnSpc>
                <a:spcPct val="100000"/>
              </a:lnSpc>
              <a:spcBef>
                <a:spcPts val="775"/>
              </a:spcBef>
              <a:tabLst>
                <a:tab pos="304800" algn="l"/>
              </a:tabLst>
            </a:pPr>
            <a:r>
              <a:rPr sz="1200" b="1" i="1" dirty="0">
                <a:latin typeface="Calibri"/>
                <a:cs typeface="Calibri"/>
                <a:hlinkClick r:id="rId6" action="ppaction://hlinksldjump"/>
              </a:rPr>
              <a:t>4	</a:t>
            </a:r>
            <a:r>
              <a:rPr sz="1200" b="1" i="1" spc="-10" dirty="0">
                <a:latin typeface="Calibri"/>
                <a:cs typeface="Calibri"/>
                <a:hlinkClick r:id="rId6" action="ppaction://hlinksldjump"/>
              </a:rPr>
              <a:t>MA</a:t>
            </a:r>
            <a:r>
              <a:rPr sz="1200" b="1" i="1" dirty="0">
                <a:latin typeface="Calibri"/>
                <a:cs typeface="Calibri"/>
                <a:hlinkClick r:id="rId6" action="ppaction://hlinksldjump"/>
              </a:rPr>
              <a:t>RCO R</a:t>
            </a:r>
            <a:r>
              <a:rPr sz="1200" b="1" i="1" spc="-10" dirty="0">
                <a:latin typeface="Calibri"/>
                <a:cs typeface="Calibri"/>
                <a:hlinkClick r:id="rId6" action="ppaction://hlinksldjump"/>
              </a:rPr>
              <a:t>E</a:t>
            </a:r>
            <a:r>
              <a:rPr sz="1200" b="1" i="1" spc="5" dirty="0">
                <a:latin typeface="Calibri"/>
                <a:cs typeface="Calibri"/>
                <a:hlinkClick r:id="rId6" action="ppaction://hlinksldjump"/>
              </a:rPr>
              <a:t>F</a:t>
            </a:r>
            <a:r>
              <a:rPr sz="1200" b="1" i="1" spc="-10" dirty="0">
                <a:latin typeface="Calibri"/>
                <a:cs typeface="Calibri"/>
                <a:hlinkClick r:id="rId6" action="ppaction://hlinksldjump"/>
              </a:rPr>
              <a:t>E</a:t>
            </a:r>
            <a:r>
              <a:rPr sz="1200" b="1" i="1" dirty="0">
                <a:latin typeface="Calibri"/>
                <a:cs typeface="Calibri"/>
                <a:hlinkClick r:id="rId6" action="ppaction://hlinksldjump"/>
              </a:rPr>
              <a:t>R</a:t>
            </a:r>
            <a:r>
              <a:rPr sz="1200" b="1" i="1" spc="-10" dirty="0">
                <a:latin typeface="Calibri"/>
                <a:cs typeface="Calibri"/>
                <a:hlinkClick r:id="rId6" action="ppaction://hlinksldjump"/>
              </a:rPr>
              <a:t>EN</a:t>
            </a:r>
            <a:r>
              <a:rPr sz="1200" b="1" i="1" dirty="0">
                <a:latin typeface="Calibri"/>
                <a:cs typeface="Calibri"/>
                <a:hlinkClick r:id="rId6" action="ppaction://hlinksldjump"/>
              </a:rPr>
              <a:t>CI</a:t>
            </a:r>
            <a:r>
              <a:rPr sz="1200" b="1" i="1" spc="-15" dirty="0">
                <a:latin typeface="Calibri"/>
                <a:cs typeface="Calibri"/>
                <a:hlinkClick r:id="rId6" action="ppaction://hlinksldjump"/>
              </a:rPr>
              <a:t>A</a:t>
            </a:r>
            <a:r>
              <a:rPr sz="1200" b="1" i="1" dirty="0">
                <a:latin typeface="Calibri"/>
                <a:cs typeface="Calibri"/>
                <a:hlinkClick r:id="rId6" action="ppaction://hlinksldjump"/>
              </a:rPr>
              <a:t>L</a:t>
            </a:r>
            <a:r>
              <a:rPr sz="1200" b="1" i="1" spc="-114" dirty="0">
                <a:latin typeface="Calibri"/>
                <a:cs typeface="Calibri"/>
                <a:hlinkClick r:id="rId6" action="ppaction://hlinksldjump"/>
              </a:rPr>
              <a:t> </a:t>
            </a:r>
            <a:r>
              <a:rPr sz="1200" b="1" i="1" spc="-5" dirty="0">
                <a:latin typeface="Calibri"/>
                <a:cs typeface="Calibri"/>
                <a:hlinkClick r:id="rId6" action="ppaction://hlinksldjump"/>
              </a:rPr>
              <a:t>...............................</a:t>
            </a:r>
            <a:r>
              <a:rPr sz="1200" b="1" i="1" dirty="0">
                <a:latin typeface="Calibri"/>
                <a:cs typeface="Calibri"/>
                <a:hlinkClick r:id="rId6" action="ppaction://hlinksldjump"/>
              </a:rPr>
              <a:t>.</a:t>
            </a:r>
            <a:r>
              <a:rPr sz="1200" b="1" i="1" spc="-5" dirty="0">
                <a:latin typeface="Calibri"/>
                <a:cs typeface="Calibri"/>
                <a:hlinkClick r:id="rId6" action="ppaction://hlinksldjump"/>
              </a:rPr>
              <a:t>...............................</a:t>
            </a:r>
            <a:r>
              <a:rPr sz="1200" b="1" i="1" dirty="0">
                <a:latin typeface="Calibri"/>
                <a:cs typeface="Calibri"/>
                <a:hlinkClick r:id="rId6" action="ppaction://hlinksldjump"/>
              </a:rPr>
              <a:t>.</a:t>
            </a:r>
            <a:r>
              <a:rPr sz="1200" b="1" i="1" spc="-5" dirty="0">
                <a:latin typeface="Calibri"/>
                <a:cs typeface="Calibri"/>
                <a:hlinkClick r:id="rId6" action="ppaction://hlinksldjump"/>
              </a:rPr>
              <a:t>...........................</a:t>
            </a:r>
            <a:r>
              <a:rPr sz="1200" b="1" i="1" dirty="0">
                <a:latin typeface="Calibri"/>
                <a:cs typeface="Calibri"/>
                <a:hlinkClick r:id="rId6" action="ppaction://hlinksldjump"/>
              </a:rPr>
              <a:t>.</a:t>
            </a:r>
            <a:r>
              <a:rPr sz="1200" b="1" i="1" spc="-90" dirty="0">
                <a:latin typeface="Calibri"/>
                <a:cs typeface="Calibri"/>
                <a:hlinkClick r:id="rId6" action="ppaction://hlinksldjump"/>
              </a:rPr>
              <a:t> </a:t>
            </a:r>
            <a:r>
              <a:rPr sz="1200" b="1" i="1" spc="-10" dirty="0">
                <a:latin typeface="Calibri"/>
                <a:cs typeface="Calibri"/>
                <a:hlinkClick r:id="rId6" action="ppaction://hlinksldjump"/>
              </a:rPr>
              <a:t>19</a:t>
            </a:r>
            <a:endParaRPr sz="12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  <a:spcBef>
                <a:spcPts val="620"/>
              </a:spcBef>
              <a:tabLst>
                <a:tab pos="456565" algn="l"/>
              </a:tabLst>
            </a:pPr>
            <a:r>
              <a:rPr sz="1100" b="1" dirty="0">
                <a:latin typeface="Calibri"/>
                <a:cs typeface="Calibri"/>
                <a:hlinkClick r:id="rId6" action="ppaction://hlinksldjump"/>
              </a:rPr>
              <a:t>4.1	</a:t>
            </a:r>
            <a:r>
              <a:rPr sz="1100" b="1" spc="-5" dirty="0">
                <a:latin typeface="Calibri"/>
                <a:cs typeface="Calibri"/>
                <a:hlinkClick r:id="rId6" action="ppaction://hlinksldjump"/>
              </a:rPr>
              <a:t>MARCO</a:t>
            </a:r>
            <a:r>
              <a:rPr sz="1100" b="1" spc="-15" dirty="0">
                <a:latin typeface="Calibri"/>
                <a:cs typeface="Calibri"/>
                <a:hlinkClick r:id="rId6" action="ppaction://hlinksldjump"/>
              </a:rPr>
              <a:t> </a:t>
            </a:r>
            <a:r>
              <a:rPr sz="1100" b="1" spc="-5" dirty="0">
                <a:latin typeface="Calibri"/>
                <a:cs typeface="Calibri"/>
                <a:hlinkClick r:id="rId6" action="ppaction://hlinksldjump"/>
              </a:rPr>
              <a:t>TEÓRICO</a:t>
            </a:r>
            <a:r>
              <a:rPr sz="1100" b="1" spc="45" dirty="0">
                <a:latin typeface="Calibri"/>
                <a:cs typeface="Calibri"/>
                <a:hlinkClick r:id="rId6" action="ppaction://hlinksldjump"/>
              </a:rPr>
              <a:t> </a:t>
            </a:r>
            <a:r>
              <a:rPr sz="1100" b="1" spc="5" dirty="0">
                <a:latin typeface="Calibri"/>
                <a:cs typeface="Calibri"/>
                <a:hlinkClick r:id="rId6" action="ppaction://hlinksldjump"/>
              </a:rPr>
              <a:t>....................................................................................................19</a:t>
            </a:r>
            <a:endParaRPr sz="1100">
              <a:latin typeface="Calibri"/>
              <a:cs typeface="Calibri"/>
            </a:endParaRPr>
          </a:p>
          <a:p>
            <a:pPr marR="7620" algn="r">
              <a:lnSpc>
                <a:spcPct val="100000"/>
              </a:lnSpc>
              <a:spcBef>
                <a:spcPts val="40"/>
              </a:spcBef>
              <a:tabLst>
                <a:tab pos="456565" algn="l"/>
              </a:tabLst>
            </a:pPr>
            <a:r>
              <a:rPr sz="1000" spc="-5" dirty="0">
                <a:latin typeface="Calibri"/>
                <a:cs typeface="Calibri"/>
                <a:hlinkClick r:id="rId6" action="ppaction://hlinksldjump"/>
              </a:rPr>
              <a:t>4.1.1	Cómo</a:t>
            </a:r>
            <a:r>
              <a:rPr sz="1000" spc="-15" dirty="0">
                <a:latin typeface="Calibri"/>
                <a:cs typeface="Calibri"/>
                <a:hlinkClick r:id="rId6" action="ppaction://hlinksldjump"/>
              </a:rPr>
              <a:t> </a:t>
            </a:r>
            <a:r>
              <a:rPr sz="1000" spc="-5" dirty="0">
                <a:latin typeface="Calibri"/>
                <a:cs typeface="Calibri"/>
                <a:hlinkClick r:id="rId6" action="ppaction://hlinksldjump"/>
              </a:rPr>
              <a:t>funcionan</a:t>
            </a:r>
            <a:r>
              <a:rPr sz="1000" spc="-15" dirty="0">
                <a:latin typeface="Calibri"/>
                <a:cs typeface="Calibri"/>
                <a:hlinkClick r:id="rId6" action="ppaction://hlinksldjump"/>
              </a:rPr>
              <a:t> </a:t>
            </a:r>
            <a:r>
              <a:rPr sz="1000" dirty="0">
                <a:latin typeface="Calibri"/>
                <a:cs typeface="Calibri"/>
                <a:hlinkClick r:id="rId6" action="ppaction://hlinksldjump"/>
              </a:rPr>
              <a:t>las </a:t>
            </a:r>
            <a:r>
              <a:rPr sz="1000" spc="-5" dirty="0">
                <a:latin typeface="Calibri"/>
                <a:cs typeface="Calibri"/>
                <a:hlinkClick r:id="rId6" action="ppaction://hlinksldjump"/>
              </a:rPr>
              <a:t>herramientas</a:t>
            </a:r>
            <a:r>
              <a:rPr sz="1000" dirty="0">
                <a:latin typeface="Calibri"/>
                <a:cs typeface="Calibri"/>
                <a:hlinkClick r:id="rId6" action="ppaction://hlinksldjump"/>
              </a:rPr>
              <a:t> </a:t>
            </a:r>
            <a:r>
              <a:rPr sz="1000" spc="-5" dirty="0">
                <a:latin typeface="Calibri"/>
                <a:cs typeface="Calibri"/>
                <a:hlinkClick r:id="rId6" action="ppaction://hlinksldjump"/>
              </a:rPr>
              <a:t>SIEM</a:t>
            </a:r>
            <a:r>
              <a:rPr sz="1000" spc="10" dirty="0">
                <a:latin typeface="Calibri"/>
                <a:cs typeface="Calibri"/>
                <a:hlinkClick r:id="rId6" action="ppaction://hlinksldjump"/>
              </a:rPr>
              <a:t> </a:t>
            </a:r>
            <a:r>
              <a:rPr sz="1000" spc="5" dirty="0">
                <a:latin typeface="Calibri"/>
                <a:cs typeface="Calibri"/>
                <a:hlinkClick r:id="rId6" action="ppaction://hlinksldjump"/>
              </a:rPr>
              <a:t>................................................................................</a:t>
            </a:r>
            <a:r>
              <a:rPr sz="1000" spc="-100" dirty="0">
                <a:latin typeface="Calibri"/>
                <a:cs typeface="Calibri"/>
                <a:hlinkClick r:id="rId6" action="ppaction://hlinksldjump"/>
              </a:rPr>
              <a:t> </a:t>
            </a:r>
            <a:r>
              <a:rPr sz="1000" spc="-10" dirty="0">
                <a:latin typeface="Calibri"/>
                <a:cs typeface="Calibri"/>
                <a:hlinkClick r:id="rId6" action="ppaction://hlinksldjump"/>
              </a:rPr>
              <a:t>19</a:t>
            </a:r>
            <a:endParaRPr sz="1000">
              <a:latin typeface="Calibri"/>
              <a:cs typeface="Calibri"/>
            </a:endParaRPr>
          </a:p>
          <a:p>
            <a:pPr marR="7620" algn="r">
              <a:lnSpc>
                <a:spcPct val="100000"/>
              </a:lnSpc>
              <a:spcBef>
                <a:spcPts val="25"/>
              </a:spcBef>
              <a:tabLst>
                <a:tab pos="456565" algn="l"/>
              </a:tabLst>
            </a:pPr>
            <a:r>
              <a:rPr sz="1000" spc="-10" dirty="0">
                <a:latin typeface="Calibri"/>
                <a:cs typeface="Calibri"/>
                <a:hlinkClick r:id="rId6" action="ppaction://hlinksldjump"/>
              </a:rPr>
              <a:t>4</a:t>
            </a:r>
            <a:r>
              <a:rPr sz="1000" spc="5" dirty="0">
                <a:latin typeface="Calibri"/>
                <a:cs typeface="Calibri"/>
                <a:hlinkClick r:id="rId6" action="ppaction://hlinksldjump"/>
              </a:rPr>
              <a:t>.</a:t>
            </a:r>
            <a:r>
              <a:rPr sz="1000" spc="-10" dirty="0">
                <a:latin typeface="Calibri"/>
                <a:cs typeface="Calibri"/>
                <a:hlinkClick r:id="rId6" action="ppaction://hlinksldjump"/>
              </a:rPr>
              <a:t>1</a:t>
            </a:r>
            <a:r>
              <a:rPr sz="1000" spc="5" dirty="0">
                <a:latin typeface="Calibri"/>
                <a:cs typeface="Calibri"/>
                <a:hlinkClick r:id="rId6" action="ppaction://hlinksldjump"/>
              </a:rPr>
              <a:t>.</a:t>
            </a:r>
            <a:r>
              <a:rPr sz="1000" dirty="0">
                <a:latin typeface="Calibri"/>
                <a:cs typeface="Calibri"/>
                <a:hlinkClick r:id="rId6" action="ppaction://hlinksldjump"/>
              </a:rPr>
              <a:t>2	</a:t>
            </a:r>
            <a:r>
              <a:rPr sz="1000" spc="-10" dirty="0">
                <a:latin typeface="Calibri"/>
                <a:cs typeface="Calibri"/>
                <a:hlinkClick r:id="rId6" action="ppaction://hlinksldjump"/>
              </a:rPr>
              <a:t>V</a:t>
            </a:r>
            <a:r>
              <a:rPr sz="1000" dirty="0">
                <a:latin typeface="Calibri"/>
                <a:cs typeface="Calibri"/>
                <a:hlinkClick r:id="rId6" action="ppaction://hlinksldjump"/>
              </a:rPr>
              <a:t>e</a:t>
            </a:r>
            <a:r>
              <a:rPr sz="1000" spc="-5" dirty="0">
                <a:latin typeface="Calibri"/>
                <a:cs typeface="Calibri"/>
                <a:hlinkClick r:id="rId6" action="ppaction://hlinksldjump"/>
              </a:rPr>
              <a:t>n</a:t>
            </a:r>
            <a:r>
              <a:rPr sz="1000" dirty="0">
                <a:latin typeface="Calibri"/>
                <a:cs typeface="Calibri"/>
                <a:hlinkClick r:id="rId6" action="ppaction://hlinksldjump"/>
              </a:rPr>
              <a:t>tajas </a:t>
            </a:r>
            <a:r>
              <a:rPr sz="1000" spc="-10" dirty="0">
                <a:latin typeface="Calibri"/>
                <a:cs typeface="Calibri"/>
                <a:hlinkClick r:id="rId6" action="ppaction://hlinksldjump"/>
              </a:rPr>
              <a:t>d</a:t>
            </a:r>
            <a:r>
              <a:rPr sz="1000" dirty="0">
                <a:latin typeface="Calibri"/>
                <a:cs typeface="Calibri"/>
                <a:hlinkClick r:id="rId6" action="ppaction://hlinksldjump"/>
              </a:rPr>
              <a:t>e</a:t>
            </a:r>
            <a:r>
              <a:rPr sz="1000" spc="-5" dirty="0">
                <a:latin typeface="Calibri"/>
                <a:cs typeface="Calibri"/>
                <a:hlinkClick r:id="rId6" action="ppaction://hlinksldjump"/>
              </a:rPr>
              <a:t> </a:t>
            </a:r>
            <a:r>
              <a:rPr sz="1000" spc="-10" dirty="0">
                <a:latin typeface="Calibri"/>
                <a:cs typeface="Calibri"/>
                <a:hlinkClick r:id="rId6" action="ppaction://hlinksldjump"/>
              </a:rPr>
              <a:t>u</a:t>
            </a:r>
            <a:r>
              <a:rPr sz="1000" dirty="0">
                <a:latin typeface="Calibri"/>
                <a:cs typeface="Calibri"/>
                <a:hlinkClick r:id="rId6" action="ppaction://hlinksldjump"/>
              </a:rPr>
              <a:t>t</a:t>
            </a:r>
            <a:r>
              <a:rPr sz="1000" spc="5" dirty="0">
                <a:latin typeface="Calibri"/>
                <a:cs typeface="Calibri"/>
                <a:hlinkClick r:id="rId6" action="ppaction://hlinksldjump"/>
              </a:rPr>
              <a:t>ili</a:t>
            </a:r>
            <a:r>
              <a:rPr sz="1000" dirty="0">
                <a:latin typeface="Calibri"/>
                <a:cs typeface="Calibri"/>
                <a:hlinkClick r:id="rId6" action="ppaction://hlinksldjump"/>
              </a:rPr>
              <a:t>zar</a:t>
            </a:r>
            <a:r>
              <a:rPr sz="1000" spc="-15" dirty="0">
                <a:latin typeface="Calibri"/>
                <a:cs typeface="Calibri"/>
                <a:hlinkClick r:id="rId6" action="ppaction://hlinksldjump"/>
              </a:rPr>
              <a:t> </a:t>
            </a:r>
            <a:r>
              <a:rPr sz="1000" spc="-5" dirty="0">
                <a:latin typeface="Calibri"/>
                <a:cs typeface="Calibri"/>
                <a:hlinkClick r:id="rId6" action="ppaction://hlinksldjump"/>
              </a:rPr>
              <a:t>S</a:t>
            </a:r>
            <a:r>
              <a:rPr sz="1000" spc="5" dirty="0">
                <a:latin typeface="Calibri"/>
                <a:cs typeface="Calibri"/>
                <a:hlinkClick r:id="rId6" action="ppaction://hlinksldjump"/>
              </a:rPr>
              <a:t>I</a:t>
            </a:r>
            <a:r>
              <a:rPr sz="1000" spc="-10" dirty="0">
                <a:latin typeface="Calibri"/>
                <a:cs typeface="Calibri"/>
                <a:hlinkClick r:id="rId6" action="ppaction://hlinksldjump"/>
              </a:rPr>
              <a:t>E</a:t>
            </a:r>
            <a:r>
              <a:rPr sz="1000" dirty="0">
                <a:latin typeface="Calibri"/>
                <a:cs typeface="Calibri"/>
                <a:hlinkClick r:id="rId6" action="ppaction://hlinksldjump"/>
              </a:rPr>
              <a:t>M</a:t>
            </a:r>
            <a:r>
              <a:rPr sz="1000" spc="-50" dirty="0">
                <a:latin typeface="Calibri"/>
                <a:cs typeface="Calibri"/>
                <a:hlinkClick r:id="rId6" action="ppaction://hlinksldjump"/>
              </a:rPr>
              <a:t> </a:t>
            </a:r>
            <a:r>
              <a:rPr sz="1000" spc="5" dirty="0">
                <a:latin typeface="Calibri"/>
                <a:cs typeface="Calibri"/>
                <a:hlinkClick r:id="rId6" action="ppaction://hlinksldjump"/>
              </a:rPr>
              <a:t>...............................</a:t>
            </a:r>
            <a:r>
              <a:rPr sz="1000" spc="10" dirty="0">
                <a:latin typeface="Calibri"/>
                <a:cs typeface="Calibri"/>
                <a:hlinkClick r:id="rId6" action="ppaction://hlinksldjump"/>
              </a:rPr>
              <a:t>.</a:t>
            </a:r>
            <a:r>
              <a:rPr sz="1000" spc="5" dirty="0">
                <a:latin typeface="Calibri"/>
                <a:cs typeface="Calibri"/>
                <a:hlinkClick r:id="rId6" action="ppaction://hlinksldjump"/>
              </a:rPr>
              <a:t>...............................</a:t>
            </a:r>
            <a:r>
              <a:rPr sz="1000" spc="10" dirty="0">
                <a:latin typeface="Calibri"/>
                <a:cs typeface="Calibri"/>
                <a:hlinkClick r:id="rId6" action="ppaction://hlinksldjump"/>
              </a:rPr>
              <a:t>.</a:t>
            </a:r>
            <a:r>
              <a:rPr sz="1000" spc="5" dirty="0">
                <a:latin typeface="Calibri"/>
                <a:cs typeface="Calibri"/>
                <a:hlinkClick r:id="rId6" action="ppaction://hlinksldjump"/>
              </a:rPr>
              <a:t>...............................</a:t>
            </a:r>
            <a:r>
              <a:rPr sz="1000" spc="10" dirty="0">
                <a:latin typeface="Calibri"/>
                <a:cs typeface="Calibri"/>
                <a:hlinkClick r:id="rId6" action="ppaction://hlinksldjump"/>
              </a:rPr>
              <a:t>.</a:t>
            </a:r>
            <a:r>
              <a:rPr sz="1000" spc="5" dirty="0">
                <a:latin typeface="Calibri"/>
                <a:cs typeface="Calibri"/>
                <a:hlinkClick r:id="rId6" action="ppaction://hlinksldjump"/>
              </a:rPr>
              <a:t>......</a:t>
            </a:r>
            <a:r>
              <a:rPr sz="1000" dirty="0">
                <a:latin typeface="Calibri"/>
                <a:cs typeface="Calibri"/>
                <a:hlinkClick r:id="rId6" action="ppaction://hlinksldjump"/>
              </a:rPr>
              <a:t>.</a:t>
            </a:r>
            <a:r>
              <a:rPr sz="1000" spc="-100" dirty="0">
                <a:latin typeface="Calibri"/>
                <a:cs typeface="Calibri"/>
                <a:hlinkClick r:id="rId6" action="ppaction://hlinksldjump"/>
              </a:rPr>
              <a:t> </a:t>
            </a:r>
            <a:r>
              <a:rPr sz="1000" spc="-10" dirty="0">
                <a:latin typeface="Calibri"/>
                <a:cs typeface="Calibri"/>
                <a:hlinkClick r:id="rId6" action="ppaction://hlinksldjump"/>
              </a:rPr>
              <a:t>19</a:t>
            </a:r>
            <a:endParaRPr sz="1000">
              <a:latin typeface="Calibri"/>
              <a:cs typeface="Calibri"/>
            </a:endParaRPr>
          </a:p>
          <a:p>
            <a:pPr marR="7620" algn="r">
              <a:lnSpc>
                <a:spcPct val="100000"/>
              </a:lnSpc>
              <a:spcBef>
                <a:spcPts val="20"/>
              </a:spcBef>
              <a:tabLst>
                <a:tab pos="456565" algn="l"/>
              </a:tabLst>
            </a:pPr>
            <a:r>
              <a:rPr sz="1000" spc="-10" dirty="0">
                <a:latin typeface="Calibri"/>
                <a:cs typeface="Calibri"/>
                <a:hlinkClick r:id="rId6" action="ppaction://hlinksldjump"/>
              </a:rPr>
              <a:t>4</a:t>
            </a:r>
            <a:r>
              <a:rPr sz="1000" spc="5" dirty="0">
                <a:latin typeface="Calibri"/>
                <a:cs typeface="Calibri"/>
                <a:hlinkClick r:id="rId6" action="ppaction://hlinksldjump"/>
              </a:rPr>
              <a:t>.</a:t>
            </a:r>
            <a:r>
              <a:rPr sz="1000" spc="-10" dirty="0">
                <a:latin typeface="Calibri"/>
                <a:cs typeface="Calibri"/>
                <a:hlinkClick r:id="rId6" action="ppaction://hlinksldjump"/>
              </a:rPr>
              <a:t>1</a:t>
            </a:r>
            <a:r>
              <a:rPr sz="1000" spc="5" dirty="0">
                <a:latin typeface="Calibri"/>
                <a:cs typeface="Calibri"/>
                <a:hlinkClick r:id="rId6" action="ppaction://hlinksldjump"/>
              </a:rPr>
              <a:t>.</a:t>
            </a:r>
            <a:r>
              <a:rPr sz="1000" dirty="0">
                <a:latin typeface="Calibri"/>
                <a:cs typeface="Calibri"/>
                <a:hlinkClick r:id="rId6" action="ppaction://hlinksldjump"/>
              </a:rPr>
              <a:t>3	</a:t>
            </a:r>
            <a:r>
              <a:rPr sz="1000" spc="-5" dirty="0">
                <a:latin typeface="Calibri"/>
                <a:cs typeface="Calibri"/>
                <a:hlinkClick r:id="rId6" action="ppaction://hlinksldjump"/>
              </a:rPr>
              <a:t>H</a:t>
            </a:r>
            <a:r>
              <a:rPr sz="1000" dirty="0">
                <a:latin typeface="Calibri"/>
                <a:cs typeface="Calibri"/>
                <a:hlinkClick r:id="rId6" action="ppaction://hlinksldjump"/>
              </a:rPr>
              <a:t>e</a:t>
            </a:r>
            <a:r>
              <a:rPr sz="1000" spc="-10" dirty="0">
                <a:latin typeface="Calibri"/>
                <a:cs typeface="Calibri"/>
                <a:hlinkClick r:id="rId6" action="ppaction://hlinksldjump"/>
              </a:rPr>
              <a:t>rr</a:t>
            </a:r>
            <a:r>
              <a:rPr sz="1000" dirty="0">
                <a:latin typeface="Calibri"/>
                <a:cs typeface="Calibri"/>
                <a:hlinkClick r:id="rId6" action="ppaction://hlinksldjump"/>
              </a:rPr>
              <a:t>am</a:t>
            </a:r>
            <a:r>
              <a:rPr sz="1000" spc="10" dirty="0">
                <a:latin typeface="Calibri"/>
                <a:cs typeface="Calibri"/>
                <a:hlinkClick r:id="rId6" action="ppaction://hlinksldjump"/>
              </a:rPr>
              <a:t>i</a:t>
            </a:r>
            <a:r>
              <a:rPr sz="1000" dirty="0">
                <a:latin typeface="Calibri"/>
                <a:cs typeface="Calibri"/>
                <a:hlinkClick r:id="rId6" action="ppaction://hlinksldjump"/>
              </a:rPr>
              <a:t>e</a:t>
            </a:r>
            <a:r>
              <a:rPr sz="1000" spc="-5" dirty="0">
                <a:latin typeface="Calibri"/>
                <a:cs typeface="Calibri"/>
                <a:hlinkClick r:id="rId6" action="ppaction://hlinksldjump"/>
              </a:rPr>
              <a:t>n</a:t>
            </a:r>
            <a:r>
              <a:rPr sz="1000" dirty="0">
                <a:latin typeface="Calibri"/>
                <a:cs typeface="Calibri"/>
                <a:hlinkClick r:id="rId6" action="ppaction://hlinksldjump"/>
              </a:rPr>
              <a:t>tas </a:t>
            </a:r>
            <a:r>
              <a:rPr sz="1000" spc="-5" dirty="0">
                <a:latin typeface="Calibri"/>
                <a:cs typeface="Calibri"/>
                <a:hlinkClick r:id="rId6" action="ppaction://hlinksldjump"/>
              </a:rPr>
              <a:t>S</a:t>
            </a:r>
            <a:r>
              <a:rPr sz="1000" spc="5" dirty="0">
                <a:latin typeface="Calibri"/>
                <a:cs typeface="Calibri"/>
                <a:hlinkClick r:id="rId6" action="ppaction://hlinksldjump"/>
              </a:rPr>
              <a:t>I</a:t>
            </a:r>
            <a:r>
              <a:rPr sz="1000" spc="-10" dirty="0">
                <a:latin typeface="Calibri"/>
                <a:cs typeface="Calibri"/>
                <a:hlinkClick r:id="rId6" action="ppaction://hlinksldjump"/>
              </a:rPr>
              <a:t>E</a:t>
            </a:r>
            <a:r>
              <a:rPr sz="1000" dirty="0">
                <a:latin typeface="Calibri"/>
                <a:cs typeface="Calibri"/>
                <a:hlinkClick r:id="rId6" action="ppaction://hlinksldjump"/>
              </a:rPr>
              <a:t>M</a:t>
            </a:r>
            <a:r>
              <a:rPr sz="1000" spc="-5" dirty="0">
                <a:latin typeface="Calibri"/>
                <a:cs typeface="Calibri"/>
                <a:hlinkClick r:id="rId6" action="ppaction://hlinksldjump"/>
              </a:rPr>
              <a:t> </a:t>
            </a:r>
            <a:r>
              <a:rPr sz="1000" spc="-10" dirty="0">
                <a:latin typeface="Calibri"/>
                <a:cs typeface="Calibri"/>
                <a:hlinkClick r:id="rId6" action="ppaction://hlinksldjump"/>
              </a:rPr>
              <a:t>d</a:t>
            </a:r>
            <a:r>
              <a:rPr sz="1000" dirty="0">
                <a:latin typeface="Calibri"/>
                <a:cs typeface="Calibri"/>
                <a:hlinkClick r:id="rId6" action="ppaction://hlinksldjump"/>
              </a:rPr>
              <a:t>e</a:t>
            </a:r>
            <a:r>
              <a:rPr sz="1000" spc="-5" dirty="0">
                <a:latin typeface="Calibri"/>
                <a:cs typeface="Calibri"/>
                <a:hlinkClick r:id="rId6" action="ppaction://hlinksldjump"/>
              </a:rPr>
              <a:t> c</a:t>
            </a:r>
            <a:r>
              <a:rPr sz="1000" spc="-10" dirty="0">
                <a:latin typeface="Calibri"/>
                <a:cs typeface="Calibri"/>
                <a:hlinkClick r:id="rId6" action="ppaction://hlinksldjump"/>
              </a:rPr>
              <a:t>ód</a:t>
            </a:r>
            <a:r>
              <a:rPr sz="1000" spc="5" dirty="0">
                <a:latin typeface="Calibri"/>
                <a:cs typeface="Calibri"/>
                <a:hlinkClick r:id="rId6" action="ppaction://hlinksldjump"/>
              </a:rPr>
              <a:t>ig</a:t>
            </a:r>
            <a:r>
              <a:rPr sz="1000" dirty="0">
                <a:latin typeface="Calibri"/>
                <a:cs typeface="Calibri"/>
                <a:hlinkClick r:id="rId6" action="ppaction://hlinksldjump"/>
              </a:rPr>
              <a:t>o</a:t>
            </a:r>
            <a:r>
              <a:rPr sz="1000" spc="-15" dirty="0">
                <a:latin typeface="Calibri"/>
                <a:cs typeface="Calibri"/>
                <a:hlinkClick r:id="rId6" action="ppaction://hlinksldjump"/>
              </a:rPr>
              <a:t> </a:t>
            </a:r>
            <a:r>
              <a:rPr sz="1000" dirty="0">
                <a:latin typeface="Calibri"/>
                <a:cs typeface="Calibri"/>
                <a:hlinkClick r:id="rId6" action="ppaction://hlinksldjump"/>
              </a:rPr>
              <a:t>a</a:t>
            </a:r>
            <a:r>
              <a:rPr sz="1000" spc="-5" dirty="0">
                <a:latin typeface="Calibri"/>
                <a:cs typeface="Calibri"/>
                <a:hlinkClick r:id="rId6" action="ppaction://hlinksldjump"/>
              </a:rPr>
              <a:t>b</a:t>
            </a:r>
            <a:r>
              <a:rPr sz="1000" spc="5" dirty="0">
                <a:latin typeface="Calibri"/>
                <a:cs typeface="Calibri"/>
                <a:hlinkClick r:id="rId6" action="ppaction://hlinksldjump"/>
              </a:rPr>
              <a:t>i</a:t>
            </a:r>
            <a:r>
              <a:rPr sz="1000" dirty="0">
                <a:latin typeface="Calibri"/>
                <a:cs typeface="Calibri"/>
                <a:hlinkClick r:id="rId6" action="ppaction://hlinksldjump"/>
              </a:rPr>
              <a:t>e</a:t>
            </a:r>
            <a:r>
              <a:rPr sz="1000" spc="-10" dirty="0">
                <a:latin typeface="Calibri"/>
                <a:cs typeface="Calibri"/>
                <a:hlinkClick r:id="rId6" action="ppaction://hlinksldjump"/>
              </a:rPr>
              <a:t>r</a:t>
            </a:r>
            <a:r>
              <a:rPr sz="1000" dirty="0">
                <a:latin typeface="Calibri"/>
                <a:cs typeface="Calibri"/>
                <a:hlinkClick r:id="rId6" action="ppaction://hlinksldjump"/>
              </a:rPr>
              <a:t>to</a:t>
            </a:r>
            <a:r>
              <a:rPr sz="1000" spc="35" dirty="0">
                <a:latin typeface="Calibri"/>
                <a:cs typeface="Calibri"/>
                <a:hlinkClick r:id="rId6" action="ppaction://hlinksldjump"/>
              </a:rPr>
              <a:t> </a:t>
            </a:r>
            <a:r>
              <a:rPr sz="1000" spc="5" dirty="0">
                <a:latin typeface="Calibri"/>
                <a:cs typeface="Calibri"/>
                <a:hlinkClick r:id="rId6" action="ppaction://hlinksldjump"/>
              </a:rPr>
              <a:t>...............................................................</a:t>
            </a:r>
            <a:r>
              <a:rPr sz="1000" spc="10" dirty="0">
                <a:latin typeface="Calibri"/>
                <a:cs typeface="Calibri"/>
                <a:hlinkClick r:id="rId6" action="ppaction://hlinksldjump"/>
              </a:rPr>
              <a:t>.</a:t>
            </a:r>
            <a:r>
              <a:rPr sz="1000" spc="5" dirty="0">
                <a:latin typeface="Calibri"/>
                <a:cs typeface="Calibri"/>
                <a:hlinkClick r:id="rId6" action="ppaction://hlinksldjump"/>
              </a:rPr>
              <a:t>..................</a:t>
            </a:r>
            <a:r>
              <a:rPr sz="1000" dirty="0">
                <a:latin typeface="Calibri"/>
                <a:cs typeface="Calibri"/>
                <a:hlinkClick r:id="rId6" action="ppaction://hlinksldjump"/>
              </a:rPr>
              <a:t>.</a:t>
            </a:r>
            <a:r>
              <a:rPr sz="1000" spc="-100" dirty="0">
                <a:latin typeface="Calibri"/>
                <a:cs typeface="Calibri"/>
                <a:hlinkClick r:id="rId6" action="ppaction://hlinksldjump"/>
              </a:rPr>
              <a:t> </a:t>
            </a:r>
            <a:r>
              <a:rPr sz="1000" spc="-10" dirty="0">
                <a:latin typeface="Calibri"/>
                <a:cs typeface="Calibri"/>
                <a:hlinkClick r:id="rId6" action="ppaction://hlinksldjump"/>
              </a:rPr>
              <a:t>19</a:t>
            </a:r>
            <a:endParaRPr sz="1000">
              <a:latin typeface="Calibri"/>
              <a:cs typeface="Calibri"/>
            </a:endParaRPr>
          </a:p>
          <a:p>
            <a:pPr marR="7620" algn="r">
              <a:lnSpc>
                <a:spcPct val="100000"/>
              </a:lnSpc>
              <a:spcBef>
                <a:spcPts val="20"/>
              </a:spcBef>
              <a:tabLst>
                <a:tab pos="456565" algn="l"/>
              </a:tabLst>
            </a:pPr>
            <a:r>
              <a:rPr sz="1000" spc="-10" dirty="0">
                <a:latin typeface="Calibri"/>
                <a:cs typeface="Calibri"/>
                <a:hlinkClick r:id="rId7" action="ppaction://hlinksldjump"/>
              </a:rPr>
              <a:t>4</a:t>
            </a:r>
            <a:r>
              <a:rPr sz="1000" spc="5" dirty="0">
                <a:latin typeface="Calibri"/>
                <a:cs typeface="Calibri"/>
                <a:hlinkClick r:id="rId7" action="ppaction://hlinksldjump"/>
              </a:rPr>
              <a:t>.</a:t>
            </a:r>
            <a:r>
              <a:rPr sz="1000" spc="-10" dirty="0">
                <a:latin typeface="Calibri"/>
                <a:cs typeface="Calibri"/>
                <a:hlinkClick r:id="rId7" action="ppaction://hlinksldjump"/>
              </a:rPr>
              <a:t>1</a:t>
            </a:r>
            <a:r>
              <a:rPr sz="1000" spc="5" dirty="0">
                <a:latin typeface="Calibri"/>
                <a:cs typeface="Calibri"/>
                <a:hlinkClick r:id="rId7" action="ppaction://hlinksldjump"/>
              </a:rPr>
              <a:t>.</a:t>
            </a:r>
            <a:r>
              <a:rPr sz="1000" dirty="0">
                <a:latin typeface="Calibri"/>
                <a:cs typeface="Calibri"/>
                <a:hlinkClick r:id="rId7" action="ppaction://hlinksldjump"/>
              </a:rPr>
              <a:t>4	</a:t>
            </a:r>
            <a:r>
              <a:rPr sz="1000" spc="-5" dirty="0">
                <a:latin typeface="Calibri"/>
                <a:cs typeface="Calibri"/>
                <a:hlinkClick r:id="rId7" action="ppaction://hlinksldjump"/>
              </a:rPr>
              <a:t>¿</a:t>
            </a:r>
            <a:r>
              <a:rPr sz="1000" dirty="0">
                <a:latin typeface="Calibri"/>
                <a:cs typeface="Calibri"/>
                <a:hlinkClick r:id="rId7" action="ppaction://hlinksldjump"/>
              </a:rPr>
              <a:t>C</a:t>
            </a:r>
            <a:r>
              <a:rPr sz="1000" spc="-10" dirty="0">
                <a:latin typeface="Calibri"/>
                <a:cs typeface="Calibri"/>
                <a:hlinkClick r:id="rId7" action="ppaction://hlinksldjump"/>
              </a:rPr>
              <a:t>ó</a:t>
            </a:r>
            <a:r>
              <a:rPr sz="1000" dirty="0">
                <a:latin typeface="Calibri"/>
                <a:cs typeface="Calibri"/>
                <a:hlinkClick r:id="rId7" action="ppaction://hlinksldjump"/>
              </a:rPr>
              <a:t>mo</a:t>
            </a:r>
            <a:r>
              <a:rPr sz="1000" spc="-15" dirty="0">
                <a:latin typeface="Calibri"/>
                <a:cs typeface="Calibri"/>
                <a:hlinkClick r:id="rId7" action="ppaction://hlinksldjump"/>
              </a:rPr>
              <a:t> </a:t>
            </a:r>
            <a:r>
              <a:rPr sz="1000" spc="-10" dirty="0">
                <a:latin typeface="Calibri"/>
                <a:cs typeface="Calibri"/>
                <a:hlinkClick r:id="rId7" action="ppaction://hlinksldjump"/>
              </a:rPr>
              <a:t>f</a:t>
            </a:r>
            <a:r>
              <a:rPr sz="1000" spc="10" dirty="0">
                <a:latin typeface="Calibri"/>
                <a:cs typeface="Calibri"/>
                <a:hlinkClick r:id="rId7" action="ppaction://hlinksldjump"/>
              </a:rPr>
              <a:t>u</a:t>
            </a:r>
            <a:r>
              <a:rPr sz="1000" spc="-10" dirty="0">
                <a:latin typeface="Calibri"/>
                <a:cs typeface="Calibri"/>
                <a:hlinkClick r:id="rId7" action="ppaction://hlinksldjump"/>
              </a:rPr>
              <a:t>n</a:t>
            </a:r>
            <a:r>
              <a:rPr sz="1000" spc="-5" dirty="0">
                <a:latin typeface="Calibri"/>
                <a:cs typeface="Calibri"/>
                <a:hlinkClick r:id="rId7" action="ppaction://hlinksldjump"/>
              </a:rPr>
              <a:t>c</a:t>
            </a:r>
            <a:r>
              <a:rPr sz="1000" spc="5" dirty="0">
                <a:latin typeface="Calibri"/>
                <a:cs typeface="Calibri"/>
                <a:hlinkClick r:id="rId7" action="ppaction://hlinksldjump"/>
              </a:rPr>
              <a:t>i</a:t>
            </a:r>
            <a:r>
              <a:rPr sz="1000" spc="-10" dirty="0">
                <a:latin typeface="Calibri"/>
                <a:cs typeface="Calibri"/>
                <a:hlinkClick r:id="rId7" action="ppaction://hlinksldjump"/>
              </a:rPr>
              <a:t>on</a:t>
            </a:r>
            <a:r>
              <a:rPr sz="1000" dirty="0">
                <a:latin typeface="Calibri"/>
                <a:cs typeface="Calibri"/>
                <a:hlinkClick r:id="rId7" action="ppaction://hlinksldjump"/>
              </a:rPr>
              <a:t>a</a:t>
            </a:r>
            <a:r>
              <a:rPr sz="1000" spc="-10" dirty="0">
                <a:latin typeface="Calibri"/>
                <a:cs typeface="Calibri"/>
                <a:hlinkClick r:id="rId7" action="ppaction://hlinksldjump"/>
              </a:rPr>
              <a:t> </a:t>
            </a:r>
            <a:r>
              <a:rPr sz="1000" spc="10" dirty="0">
                <a:latin typeface="Calibri"/>
                <a:cs typeface="Calibri"/>
                <a:hlinkClick r:id="rId7" action="ppaction://hlinksldjump"/>
              </a:rPr>
              <a:t>u</a:t>
            </a:r>
            <a:r>
              <a:rPr sz="1000" dirty="0">
                <a:latin typeface="Calibri"/>
                <a:cs typeface="Calibri"/>
                <a:hlinkClick r:id="rId7" action="ppaction://hlinksldjump"/>
              </a:rPr>
              <a:t>n</a:t>
            </a:r>
            <a:r>
              <a:rPr sz="1000" spc="-15" dirty="0">
                <a:latin typeface="Calibri"/>
                <a:cs typeface="Calibri"/>
                <a:hlinkClick r:id="rId7" action="ppaction://hlinksldjump"/>
              </a:rPr>
              <a:t> </a:t>
            </a:r>
            <a:r>
              <a:rPr sz="1000" spc="-5" dirty="0">
                <a:latin typeface="Calibri"/>
                <a:cs typeface="Calibri"/>
                <a:hlinkClick r:id="rId7" action="ppaction://hlinksldjump"/>
              </a:rPr>
              <a:t>SO</a:t>
            </a:r>
            <a:r>
              <a:rPr sz="1000" dirty="0">
                <a:latin typeface="Calibri"/>
                <a:cs typeface="Calibri"/>
                <a:hlinkClick r:id="rId7" action="ppaction://hlinksldjump"/>
              </a:rPr>
              <a:t>C?</a:t>
            </a:r>
            <a:r>
              <a:rPr sz="1000" spc="40" dirty="0">
                <a:latin typeface="Calibri"/>
                <a:cs typeface="Calibri"/>
                <a:hlinkClick r:id="rId7" action="ppaction://hlinksldjump"/>
              </a:rPr>
              <a:t> </a:t>
            </a:r>
            <a:r>
              <a:rPr sz="1000" spc="5" dirty="0">
                <a:latin typeface="Calibri"/>
                <a:cs typeface="Calibri"/>
                <a:hlinkClick r:id="rId7" action="ppaction://hlinksldjump"/>
              </a:rPr>
              <a:t>...............................................................</a:t>
            </a:r>
            <a:r>
              <a:rPr sz="1000" spc="10" dirty="0">
                <a:latin typeface="Calibri"/>
                <a:cs typeface="Calibri"/>
                <a:hlinkClick r:id="rId7" action="ppaction://hlinksldjump"/>
              </a:rPr>
              <a:t>.</a:t>
            </a:r>
            <a:r>
              <a:rPr sz="1000" spc="5" dirty="0">
                <a:latin typeface="Calibri"/>
                <a:cs typeface="Calibri"/>
                <a:hlinkClick r:id="rId7" action="ppaction://hlinksldjump"/>
              </a:rPr>
              <a:t>.....................................</a:t>
            </a:r>
            <a:r>
              <a:rPr sz="1000" dirty="0">
                <a:latin typeface="Calibri"/>
                <a:cs typeface="Calibri"/>
                <a:hlinkClick r:id="rId7" action="ppaction://hlinksldjump"/>
              </a:rPr>
              <a:t>.</a:t>
            </a:r>
            <a:r>
              <a:rPr sz="1000" spc="-100" dirty="0">
                <a:latin typeface="Calibri"/>
                <a:cs typeface="Calibri"/>
                <a:hlinkClick r:id="rId7" action="ppaction://hlinksldjump"/>
              </a:rPr>
              <a:t> </a:t>
            </a:r>
            <a:r>
              <a:rPr sz="1000" spc="-10" dirty="0">
                <a:latin typeface="Calibri"/>
                <a:cs typeface="Calibri"/>
                <a:hlinkClick r:id="rId7" action="ppaction://hlinksldjump"/>
              </a:rPr>
              <a:t>20</a:t>
            </a:r>
            <a:endParaRPr sz="1000">
              <a:latin typeface="Calibri"/>
              <a:cs typeface="Calibri"/>
            </a:endParaRPr>
          </a:p>
          <a:p>
            <a:pPr marR="7620" algn="r">
              <a:lnSpc>
                <a:spcPct val="100000"/>
              </a:lnSpc>
              <a:spcBef>
                <a:spcPts val="20"/>
              </a:spcBef>
              <a:tabLst>
                <a:tab pos="456565" algn="l"/>
              </a:tabLst>
            </a:pPr>
            <a:r>
              <a:rPr sz="1000" spc="-5" dirty="0">
                <a:latin typeface="Calibri"/>
                <a:cs typeface="Calibri"/>
                <a:hlinkClick r:id="rId7" action="ppaction://hlinksldjump"/>
              </a:rPr>
              <a:t>4.1.5	Arquitectura</a:t>
            </a:r>
            <a:r>
              <a:rPr sz="1000" spc="55" dirty="0">
                <a:latin typeface="Calibri"/>
                <a:cs typeface="Calibri"/>
                <a:hlinkClick r:id="rId7" action="ppaction://hlinksldjump"/>
              </a:rPr>
              <a:t> </a:t>
            </a:r>
            <a:r>
              <a:rPr sz="1000" dirty="0">
                <a:latin typeface="Calibri"/>
                <a:cs typeface="Calibri"/>
                <a:hlinkClick r:id="rId7" action="ppaction://hlinksldjump"/>
              </a:rPr>
              <a:t>a</a:t>
            </a:r>
            <a:r>
              <a:rPr sz="1000" spc="60" dirty="0">
                <a:latin typeface="Calibri"/>
                <a:cs typeface="Calibri"/>
                <a:hlinkClick r:id="rId7" action="ppaction://hlinksldjump"/>
              </a:rPr>
              <a:t> </a:t>
            </a:r>
            <a:r>
              <a:rPr sz="1000" spc="-5" dirty="0">
                <a:latin typeface="Calibri"/>
                <a:cs typeface="Calibri"/>
                <a:hlinkClick r:id="rId7" action="ppaction://hlinksldjump"/>
              </a:rPr>
              <a:t>basada</a:t>
            </a:r>
            <a:r>
              <a:rPr sz="1000" spc="60" dirty="0">
                <a:latin typeface="Calibri"/>
                <a:cs typeface="Calibri"/>
                <a:hlinkClick r:id="rId7" action="ppaction://hlinksldjump"/>
              </a:rPr>
              <a:t> </a:t>
            </a:r>
            <a:r>
              <a:rPr sz="1000" dirty="0">
                <a:latin typeface="Calibri"/>
                <a:cs typeface="Calibri"/>
                <a:hlinkClick r:id="rId7" action="ppaction://hlinksldjump"/>
              </a:rPr>
              <a:t>en</a:t>
            </a:r>
            <a:r>
              <a:rPr sz="1000" spc="90" dirty="0">
                <a:latin typeface="Calibri"/>
                <a:cs typeface="Calibri"/>
                <a:hlinkClick r:id="rId7" action="ppaction://hlinksldjump"/>
              </a:rPr>
              <a:t> </a:t>
            </a:r>
            <a:r>
              <a:rPr sz="1000" dirty="0">
                <a:latin typeface="Calibri"/>
                <a:cs typeface="Calibri"/>
                <a:hlinkClick r:id="rId7" action="ppaction://hlinksldjump"/>
              </a:rPr>
              <a:t>ciberseguridad...............................................................................</a:t>
            </a:r>
            <a:r>
              <a:rPr sz="1000" spc="-60" dirty="0">
                <a:latin typeface="Calibri"/>
                <a:cs typeface="Calibri"/>
                <a:hlinkClick r:id="rId7" action="ppaction://hlinksldjump"/>
              </a:rPr>
              <a:t> </a:t>
            </a:r>
            <a:r>
              <a:rPr sz="1000" spc="-10" dirty="0">
                <a:latin typeface="Calibri"/>
                <a:cs typeface="Calibri"/>
                <a:hlinkClick r:id="rId7" action="ppaction://hlinksldjump"/>
              </a:rPr>
              <a:t>20</a:t>
            </a:r>
            <a:endParaRPr sz="1000">
              <a:latin typeface="Calibri"/>
              <a:cs typeface="Calibri"/>
            </a:endParaRPr>
          </a:p>
          <a:p>
            <a:pPr marR="7620" algn="r">
              <a:lnSpc>
                <a:spcPct val="100000"/>
              </a:lnSpc>
              <a:spcBef>
                <a:spcPts val="20"/>
              </a:spcBef>
              <a:tabLst>
                <a:tab pos="456565" algn="l"/>
              </a:tabLst>
            </a:pPr>
            <a:r>
              <a:rPr sz="1000" spc="-10" dirty="0">
                <a:latin typeface="Calibri"/>
                <a:cs typeface="Calibri"/>
                <a:hlinkClick r:id="rId8" action="ppaction://hlinksldjump"/>
              </a:rPr>
              <a:t>4</a:t>
            </a:r>
            <a:r>
              <a:rPr sz="1000" spc="5" dirty="0">
                <a:latin typeface="Calibri"/>
                <a:cs typeface="Calibri"/>
                <a:hlinkClick r:id="rId8" action="ppaction://hlinksldjump"/>
              </a:rPr>
              <a:t>.</a:t>
            </a:r>
            <a:r>
              <a:rPr sz="1000" spc="-10" dirty="0">
                <a:latin typeface="Calibri"/>
                <a:cs typeface="Calibri"/>
                <a:hlinkClick r:id="rId8" action="ppaction://hlinksldjump"/>
              </a:rPr>
              <a:t>1</a:t>
            </a:r>
            <a:r>
              <a:rPr sz="1000" spc="5" dirty="0">
                <a:latin typeface="Calibri"/>
                <a:cs typeface="Calibri"/>
                <a:hlinkClick r:id="rId8" action="ppaction://hlinksldjump"/>
              </a:rPr>
              <a:t>.</a:t>
            </a:r>
            <a:r>
              <a:rPr sz="1000" dirty="0">
                <a:latin typeface="Calibri"/>
                <a:cs typeface="Calibri"/>
                <a:hlinkClick r:id="rId8" action="ppaction://hlinksldjump"/>
              </a:rPr>
              <a:t>6	</a:t>
            </a:r>
            <a:r>
              <a:rPr sz="1000" spc="5" dirty="0">
                <a:latin typeface="Calibri"/>
                <a:cs typeface="Calibri"/>
                <a:hlinkClick r:id="rId8" action="ppaction://hlinksldjump"/>
              </a:rPr>
              <a:t>Ci</a:t>
            </a:r>
            <a:r>
              <a:rPr sz="1000" spc="-10" dirty="0">
                <a:latin typeface="Calibri"/>
                <a:cs typeface="Calibri"/>
                <a:hlinkClick r:id="rId8" action="ppaction://hlinksldjump"/>
              </a:rPr>
              <a:t>b</a:t>
            </a:r>
            <a:r>
              <a:rPr sz="1000" dirty="0">
                <a:latin typeface="Calibri"/>
                <a:cs typeface="Calibri"/>
                <a:hlinkClick r:id="rId8" action="ppaction://hlinksldjump"/>
              </a:rPr>
              <a:t>e</a:t>
            </a:r>
            <a:r>
              <a:rPr sz="1000" spc="-10" dirty="0">
                <a:latin typeface="Calibri"/>
                <a:cs typeface="Calibri"/>
                <a:hlinkClick r:id="rId8" action="ppaction://hlinksldjump"/>
              </a:rPr>
              <a:t>r</a:t>
            </a:r>
            <a:r>
              <a:rPr sz="1000" spc="5" dirty="0">
                <a:latin typeface="Calibri"/>
                <a:cs typeface="Calibri"/>
                <a:hlinkClick r:id="rId8" action="ppaction://hlinksldjump"/>
              </a:rPr>
              <a:t>s</a:t>
            </a:r>
            <a:r>
              <a:rPr sz="1000" dirty="0">
                <a:latin typeface="Calibri"/>
                <a:cs typeface="Calibri"/>
                <a:hlinkClick r:id="rId8" action="ppaction://hlinksldjump"/>
              </a:rPr>
              <a:t>e</a:t>
            </a:r>
            <a:r>
              <a:rPr sz="1000" spc="10" dirty="0">
                <a:latin typeface="Calibri"/>
                <a:cs typeface="Calibri"/>
                <a:hlinkClick r:id="rId8" action="ppaction://hlinksldjump"/>
              </a:rPr>
              <a:t>g</a:t>
            </a:r>
            <a:r>
              <a:rPr sz="1000" spc="-10" dirty="0">
                <a:latin typeface="Calibri"/>
                <a:cs typeface="Calibri"/>
                <a:hlinkClick r:id="rId8" action="ppaction://hlinksldjump"/>
              </a:rPr>
              <a:t>ur</a:t>
            </a:r>
            <a:r>
              <a:rPr sz="1000" spc="5" dirty="0">
                <a:latin typeface="Calibri"/>
                <a:cs typeface="Calibri"/>
                <a:hlinkClick r:id="rId8" action="ppaction://hlinksldjump"/>
              </a:rPr>
              <a:t>i</a:t>
            </a:r>
            <a:r>
              <a:rPr sz="1000" spc="-10" dirty="0">
                <a:latin typeface="Calibri"/>
                <a:cs typeface="Calibri"/>
                <a:hlinkClick r:id="rId8" action="ppaction://hlinksldjump"/>
              </a:rPr>
              <a:t>d</a:t>
            </a:r>
            <a:r>
              <a:rPr sz="1000" dirty="0">
                <a:latin typeface="Calibri"/>
                <a:cs typeface="Calibri"/>
                <a:hlinkClick r:id="rId8" action="ppaction://hlinksldjump"/>
              </a:rPr>
              <a:t>ad</a:t>
            </a:r>
            <a:r>
              <a:rPr sz="1000" spc="-15" dirty="0">
                <a:latin typeface="Calibri"/>
                <a:cs typeface="Calibri"/>
                <a:hlinkClick r:id="rId8" action="ppaction://hlinksldjump"/>
              </a:rPr>
              <a:t> </a:t>
            </a:r>
            <a:r>
              <a:rPr sz="1000" spc="-10" dirty="0">
                <a:latin typeface="Calibri"/>
                <a:cs typeface="Calibri"/>
                <a:hlinkClick r:id="rId8" action="ppaction://hlinksldjump"/>
              </a:rPr>
              <a:t>d</a:t>
            </a:r>
            <a:r>
              <a:rPr sz="1000" dirty="0">
                <a:latin typeface="Calibri"/>
                <a:cs typeface="Calibri"/>
                <a:hlinkClick r:id="rId8" action="ppaction://hlinksldjump"/>
              </a:rPr>
              <a:t>e</a:t>
            </a:r>
            <a:r>
              <a:rPr sz="1000" spc="-5" dirty="0">
                <a:latin typeface="Calibri"/>
                <a:cs typeface="Calibri"/>
                <a:hlinkClick r:id="rId8" action="ppaction://hlinksldjump"/>
              </a:rPr>
              <a:t> c</a:t>
            </a:r>
            <a:r>
              <a:rPr sz="1000" spc="-10" dirty="0">
                <a:latin typeface="Calibri"/>
                <a:cs typeface="Calibri"/>
                <a:hlinkClick r:id="rId8" action="ppaction://hlinksldjump"/>
              </a:rPr>
              <a:t>ód</a:t>
            </a:r>
            <a:r>
              <a:rPr sz="1000" spc="5" dirty="0">
                <a:latin typeface="Calibri"/>
                <a:cs typeface="Calibri"/>
                <a:hlinkClick r:id="rId8" action="ppaction://hlinksldjump"/>
              </a:rPr>
              <a:t>ig</a:t>
            </a:r>
            <a:r>
              <a:rPr sz="1000" dirty="0">
                <a:latin typeface="Calibri"/>
                <a:cs typeface="Calibri"/>
                <a:hlinkClick r:id="rId8" action="ppaction://hlinksldjump"/>
              </a:rPr>
              <a:t>o</a:t>
            </a:r>
            <a:r>
              <a:rPr sz="1000" spc="-15" dirty="0">
                <a:latin typeface="Calibri"/>
                <a:cs typeface="Calibri"/>
                <a:hlinkClick r:id="rId8" action="ppaction://hlinksldjump"/>
              </a:rPr>
              <a:t> </a:t>
            </a:r>
            <a:r>
              <a:rPr sz="1000" dirty="0">
                <a:latin typeface="Calibri"/>
                <a:cs typeface="Calibri"/>
                <a:hlinkClick r:id="rId8" action="ppaction://hlinksldjump"/>
              </a:rPr>
              <a:t>a</a:t>
            </a:r>
            <a:r>
              <a:rPr sz="1000" spc="-5" dirty="0">
                <a:latin typeface="Calibri"/>
                <a:cs typeface="Calibri"/>
                <a:hlinkClick r:id="rId8" action="ppaction://hlinksldjump"/>
              </a:rPr>
              <a:t>b</a:t>
            </a:r>
            <a:r>
              <a:rPr sz="1000" spc="5" dirty="0">
                <a:latin typeface="Calibri"/>
                <a:cs typeface="Calibri"/>
                <a:hlinkClick r:id="rId8" action="ppaction://hlinksldjump"/>
              </a:rPr>
              <a:t>i</a:t>
            </a:r>
            <a:r>
              <a:rPr sz="1000" dirty="0">
                <a:latin typeface="Calibri"/>
                <a:cs typeface="Calibri"/>
                <a:hlinkClick r:id="rId8" action="ppaction://hlinksldjump"/>
              </a:rPr>
              <a:t>e</a:t>
            </a:r>
            <a:r>
              <a:rPr sz="1000" spc="-10" dirty="0">
                <a:latin typeface="Calibri"/>
                <a:cs typeface="Calibri"/>
                <a:hlinkClick r:id="rId8" action="ppaction://hlinksldjump"/>
              </a:rPr>
              <a:t>r</a:t>
            </a:r>
            <a:r>
              <a:rPr sz="1000" dirty="0">
                <a:latin typeface="Calibri"/>
                <a:cs typeface="Calibri"/>
                <a:hlinkClick r:id="rId8" action="ppaction://hlinksldjump"/>
              </a:rPr>
              <a:t>to</a:t>
            </a:r>
            <a:r>
              <a:rPr sz="1000" spc="-85" dirty="0">
                <a:latin typeface="Calibri"/>
                <a:cs typeface="Calibri"/>
                <a:hlinkClick r:id="rId8" action="ppaction://hlinksldjump"/>
              </a:rPr>
              <a:t> </a:t>
            </a:r>
            <a:r>
              <a:rPr sz="1000" spc="5" dirty="0">
                <a:latin typeface="Calibri"/>
                <a:cs typeface="Calibri"/>
                <a:hlinkClick r:id="rId8" action="ppaction://hlinksldjump"/>
              </a:rPr>
              <a:t>...............................</a:t>
            </a:r>
            <a:r>
              <a:rPr sz="1000" spc="10" dirty="0">
                <a:latin typeface="Calibri"/>
                <a:cs typeface="Calibri"/>
                <a:hlinkClick r:id="rId8" action="ppaction://hlinksldjump"/>
              </a:rPr>
              <a:t>.</a:t>
            </a:r>
            <a:r>
              <a:rPr sz="1000" spc="5" dirty="0">
                <a:latin typeface="Calibri"/>
                <a:cs typeface="Calibri"/>
                <a:hlinkClick r:id="rId8" action="ppaction://hlinksldjump"/>
              </a:rPr>
              <a:t>.........................................................</a:t>
            </a:r>
            <a:r>
              <a:rPr sz="1000" dirty="0">
                <a:latin typeface="Calibri"/>
                <a:cs typeface="Calibri"/>
                <a:hlinkClick r:id="rId8" action="ppaction://hlinksldjump"/>
              </a:rPr>
              <a:t>.</a:t>
            </a:r>
            <a:r>
              <a:rPr sz="1000" spc="-100" dirty="0">
                <a:latin typeface="Calibri"/>
                <a:cs typeface="Calibri"/>
                <a:hlinkClick r:id="rId8" action="ppaction://hlinksldjump"/>
              </a:rPr>
              <a:t> </a:t>
            </a:r>
            <a:r>
              <a:rPr sz="1000" spc="-10" dirty="0">
                <a:latin typeface="Calibri"/>
                <a:cs typeface="Calibri"/>
                <a:hlinkClick r:id="rId8" action="ppaction://hlinksldjump"/>
              </a:rPr>
              <a:t>21</a:t>
            </a:r>
            <a:endParaRPr sz="10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  <a:spcBef>
                <a:spcPts val="600"/>
              </a:spcBef>
              <a:tabLst>
                <a:tab pos="456565" algn="l"/>
              </a:tabLst>
            </a:pPr>
            <a:r>
              <a:rPr sz="1100" b="1" dirty="0">
                <a:latin typeface="Calibri"/>
                <a:cs typeface="Calibri"/>
                <a:hlinkClick r:id="rId9" action="ppaction://hlinksldjump"/>
              </a:rPr>
              <a:t>4.2	</a:t>
            </a:r>
            <a:r>
              <a:rPr sz="1100" b="1" spc="-5" dirty="0">
                <a:latin typeface="Calibri"/>
                <a:cs typeface="Calibri"/>
                <a:hlinkClick r:id="rId9" action="ppaction://hlinksldjump"/>
              </a:rPr>
              <a:t>Marco</a:t>
            </a:r>
            <a:r>
              <a:rPr sz="1100" b="1" spc="-10" dirty="0">
                <a:latin typeface="Calibri"/>
                <a:cs typeface="Calibri"/>
                <a:hlinkClick r:id="rId9" action="ppaction://hlinksldjump"/>
              </a:rPr>
              <a:t> </a:t>
            </a:r>
            <a:r>
              <a:rPr sz="1100" b="1" spc="-5" dirty="0">
                <a:latin typeface="Calibri"/>
                <a:cs typeface="Calibri"/>
                <a:hlinkClick r:id="rId9" action="ppaction://hlinksldjump"/>
              </a:rPr>
              <a:t>conceptual</a:t>
            </a:r>
            <a:r>
              <a:rPr sz="1100" b="1" spc="-10" dirty="0">
                <a:latin typeface="Calibri"/>
                <a:cs typeface="Calibri"/>
                <a:hlinkClick r:id="rId9" action="ppaction://hlinksldjump"/>
              </a:rPr>
              <a:t> </a:t>
            </a:r>
            <a:r>
              <a:rPr sz="1100" b="1" spc="5" dirty="0">
                <a:latin typeface="Calibri"/>
                <a:cs typeface="Calibri"/>
                <a:hlinkClick r:id="rId9" action="ppaction://hlinksldjump"/>
              </a:rPr>
              <a:t>...................................................................................................22</a:t>
            </a:r>
            <a:endParaRPr sz="1100">
              <a:latin typeface="Calibri"/>
              <a:cs typeface="Calibri"/>
            </a:endParaRPr>
          </a:p>
          <a:p>
            <a:pPr marR="7620" algn="r">
              <a:lnSpc>
                <a:spcPct val="100000"/>
              </a:lnSpc>
              <a:spcBef>
                <a:spcPts val="40"/>
              </a:spcBef>
              <a:tabLst>
                <a:tab pos="456565" algn="l"/>
              </a:tabLst>
            </a:pPr>
            <a:r>
              <a:rPr sz="1000" spc="-10" dirty="0">
                <a:latin typeface="Calibri"/>
                <a:cs typeface="Calibri"/>
                <a:hlinkClick r:id="rId9" action="ppaction://hlinksldjump"/>
              </a:rPr>
              <a:t>4</a:t>
            </a:r>
            <a:r>
              <a:rPr sz="1000" spc="5" dirty="0">
                <a:latin typeface="Calibri"/>
                <a:cs typeface="Calibri"/>
                <a:hlinkClick r:id="rId9" action="ppaction://hlinksldjump"/>
              </a:rPr>
              <a:t>.</a:t>
            </a:r>
            <a:r>
              <a:rPr sz="1000" spc="-10" dirty="0">
                <a:latin typeface="Calibri"/>
                <a:cs typeface="Calibri"/>
                <a:hlinkClick r:id="rId9" action="ppaction://hlinksldjump"/>
              </a:rPr>
              <a:t>2</a:t>
            </a:r>
            <a:r>
              <a:rPr sz="1000" spc="5" dirty="0">
                <a:latin typeface="Calibri"/>
                <a:cs typeface="Calibri"/>
                <a:hlinkClick r:id="rId9" action="ppaction://hlinksldjump"/>
              </a:rPr>
              <a:t>.</a:t>
            </a:r>
            <a:r>
              <a:rPr sz="1000" dirty="0">
                <a:latin typeface="Calibri"/>
                <a:cs typeface="Calibri"/>
                <a:hlinkClick r:id="rId9" action="ppaction://hlinksldjump"/>
              </a:rPr>
              <a:t>1	</a:t>
            </a:r>
            <a:r>
              <a:rPr sz="1000" spc="5" dirty="0">
                <a:latin typeface="Calibri"/>
                <a:cs typeface="Calibri"/>
                <a:hlinkClick r:id="rId9" action="ppaction://hlinksldjump"/>
              </a:rPr>
              <a:t>I</a:t>
            </a:r>
            <a:r>
              <a:rPr sz="1000" spc="-10" dirty="0">
                <a:latin typeface="Calibri"/>
                <a:cs typeface="Calibri"/>
                <a:hlinkClick r:id="rId9" action="ppaction://hlinksldjump"/>
              </a:rPr>
              <a:t>nfr</a:t>
            </a:r>
            <a:r>
              <a:rPr sz="1000" dirty="0">
                <a:latin typeface="Calibri"/>
                <a:cs typeface="Calibri"/>
                <a:hlinkClick r:id="rId9" action="ppaction://hlinksldjump"/>
              </a:rPr>
              <a:t>ae</a:t>
            </a:r>
            <a:r>
              <a:rPr sz="1000" spc="5" dirty="0">
                <a:latin typeface="Calibri"/>
                <a:cs typeface="Calibri"/>
                <a:hlinkClick r:id="rId9" action="ppaction://hlinksldjump"/>
              </a:rPr>
              <a:t>s</a:t>
            </a:r>
            <a:r>
              <a:rPr sz="1000" dirty="0">
                <a:latin typeface="Calibri"/>
                <a:cs typeface="Calibri"/>
                <a:hlinkClick r:id="rId9" action="ppaction://hlinksldjump"/>
              </a:rPr>
              <a:t>t</a:t>
            </a:r>
            <a:r>
              <a:rPr sz="1000" spc="-10" dirty="0">
                <a:latin typeface="Calibri"/>
                <a:cs typeface="Calibri"/>
                <a:hlinkClick r:id="rId9" action="ppaction://hlinksldjump"/>
              </a:rPr>
              <a:t>ru</a:t>
            </a:r>
            <a:r>
              <a:rPr sz="1000" spc="-5" dirty="0">
                <a:latin typeface="Calibri"/>
                <a:cs typeface="Calibri"/>
                <a:hlinkClick r:id="rId9" action="ppaction://hlinksldjump"/>
              </a:rPr>
              <a:t>c</a:t>
            </a:r>
            <a:r>
              <a:rPr sz="1000" dirty="0">
                <a:latin typeface="Calibri"/>
                <a:cs typeface="Calibri"/>
                <a:hlinkClick r:id="rId9" action="ppaction://hlinksldjump"/>
              </a:rPr>
              <a:t>t</a:t>
            </a:r>
            <a:r>
              <a:rPr sz="1000" spc="-10" dirty="0">
                <a:latin typeface="Calibri"/>
                <a:cs typeface="Calibri"/>
                <a:hlinkClick r:id="rId9" action="ppaction://hlinksldjump"/>
              </a:rPr>
              <a:t>ur</a:t>
            </a:r>
            <a:r>
              <a:rPr sz="1000" dirty="0">
                <a:latin typeface="Calibri"/>
                <a:cs typeface="Calibri"/>
                <a:hlinkClick r:id="rId9" action="ppaction://hlinksldjump"/>
              </a:rPr>
              <a:t>a</a:t>
            </a:r>
            <a:r>
              <a:rPr sz="1000" spc="-10" dirty="0">
                <a:latin typeface="Calibri"/>
                <a:cs typeface="Calibri"/>
                <a:hlinkClick r:id="rId9" action="ppaction://hlinksldjump"/>
              </a:rPr>
              <a:t> </a:t>
            </a:r>
            <a:r>
              <a:rPr sz="1000" dirty="0">
                <a:latin typeface="Calibri"/>
                <a:cs typeface="Calibri"/>
                <a:hlinkClick r:id="rId9" action="ppaction://hlinksldjump"/>
              </a:rPr>
              <a:t>en</a:t>
            </a:r>
            <a:r>
              <a:rPr sz="1000" spc="10" dirty="0">
                <a:latin typeface="Calibri"/>
                <a:cs typeface="Calibri"/>
                <a:hlinkClick r:id="rId9" action="ppaction://hlinksldjump"/>
              </a:rPr>
              <a:t> </a:t>
            </a:r>
            <a:r>
              <a:rPr sz="1000" spc="5" dirty="0">
                <a:latin typeface="Calibri"/>
                <a:cs typeface="Calibri"/>
                <a:hlinkClick r:id="rId9" action="ppaction://hlinksldjump"/>
              </a:rPr>
              <a:t>l</a:t>
            </a:r>
            <a:r>
              <a:rPr sz="1000" dirty="0">
                <a:latin typeface="Calibri"/>
                <a:cs typeface="Calibri"/>
                <a:hlinkClick r:id="rId9" action="ppaction://hlinksldjump"/>
              </a:rPr>
              <a:t>a</a:t>
            </a:r>
            <a:r>
              <a:rPr sz="1000" spc="-10" dirty="0">
                <a:latin typeface="Calibri"/>
                <a:cs typeface="Calibri"/>
                <a:hlinkClick r:id="rId9" action="ppaction://hlinksldjump"/>
              </a:rPr>
              <a:t> nub</a:t>
            </a:r>
            <a:r>
              <a:rPr sz="1000" dirty="0">
                <a:latin typeface="Calibri"/>
                <a:cs typeface="Calibri"/>
                <a:hlinkClick r:id="rId9" action="ppaction://hlinksldjump"/>
              </a:rPr>
              <a:t>e</a:t>
            </a:r>
            <a:r>
              <a:rPr sz="1000" spc="-55" dirty="0">
                <a:latin typeface="Calibri"/>
                <a:cs typeface="Calibri"/>
                <a:hlinkClick r:id="rId9" action="ppaction://hlinksldjump"/>
              </a:rPr>
              <a:t> </a:t>
            </a:r>
            <a:r>
              <a:rPr sz="1000" spc="5" dirty="0">
                <a:latin typeface="Calibri"/>
                <a:cs typeface="Calibri"/>
                <a:hlinkClick r:id="rId9" action="ppaction://hlinksldjump"/>
              </a:rPr>
              <a:t>...............................</a:t>
            </a:r>
            <a:r>
              <a:rPr sz="1000" spc="10" dirty="0">
                <a:latin typeface="Calibri"/>
                <a:cs typeface="Calibri"/>
                <a:hlinkClick r:id="rId9" action="ppaction://hlinksldjump"/>
              </a:rPr>
              <a:t>.</a:t>
            </a:r>
            <a:r>
              <a:rPr sz="1000" spc="5" dirty="0">
                <a:latin typeface="Calibri"/>
                <a:cs typeface="Calibri"/>
                <a:hlinkClick r:id="rId9" action="ppaction://hlinksldjump"/>
              </a:rPr>
              <a:t>...............................................................</a:t>
            </a:r>
            <a:r>
              <a:rPr sz="1000" spc="10" dirty="0">
                <a:latin typeface="Calibri"/>
                <a:cs typeface="Calibri"/>
                <a:hlinkClick r:id="rId9" action="ppaction://hlinksldjump"/>
              </a:rPr>
              <a:t>.</a:t>
            </a:r>
            <a:r>
              <a:rPr sz="1000" spc="5" dirty="0">
                <a:latin typeface="Calibri"/>
                <a:cs typeface="Calibri"/>
                <a:hlinkClick r:id="rId9" action="ppaction://hlinksldjump"/>
              </a:rPr>
              <a:t>....</a:t>
            </a:r>
            <a:r>
              <a:rPr sz="1000" dirty="0">
                <a:latin typeface="Calibri"/>
                <a:cs typeface="Calibri"/>
                <a:hlinkClick r:id="rId9" action="ppaction://hlinksldjump"/>
              </a:rPr>
              <a:t>.</a:t>
            </a:r>
            <a:r>
              <a:rPr sz="1000" spc="-100" dirty="0">
                <a:latin typeface="Calibri"/>
                <a:cs typeface="Calibri"/>
                <a:hlinkClick r:id="rId9" action="ppaction://hlinksldjump"/>
              </a:rPr>
              <a:t> </a:t>
            </a:r>
            <a:r>
              <a:rPr sz="1000" spc="-10" dirty="0">
                <a:latin typeface="Calibri"/>
                <a:cs typeface="Calibri"/>
                <a:hlinkClick r:id="rId9" action="ppaction://hlinksldjump"/>
              </a:rPr>
              <a:t>22</a:t>
            </a:r>
            <a:endParaRPr sz="1000">
              <a:latin typeface="Calibri"/>
              <a:cs typeface="Calibri"/>
            </a:endParaRPr>
          </a:p>
          <a:p>
            <a:pPr marR="7620" algn="r">
              <a:lnSpc>
                <a:spcPct val="100000"/>
              </a:lnSpc>
              <a:spcBef>
                <a:spcPts val="40"/>
              </a:spcBef>
              <a:tabLst>
                <a:tab pos="456565" algn="l"/>
              </a:tabLst>
            </a:pPr>
            <a:r>
              <a:rPr sz="1000" spc="-10" dirty="0">
                <a:latin typeface="Calibri"/>
                <a:cs typeface="Calibri"/>
                <a:hlinkClick r:id="rId9" action="ppaction://hlinksldjump"/>
              </a:rPr>
              <a:t>4</a:t>
            </a:r>
            <a:r>
              <a:rPr sz="1000" spc="5" dirty="0">
                <a:latin typeface="Calibri"/>
                <a:cs typeface="Calibri"/>
                <a:hlinkClick r:id="rId9" action="ppaction://hlinksldjump"/>
              </a:rPr>
              <a:t>.</a:t>
            </a:r>
            <a:r>
              <a:rPr sz="1000" spc="-10" dirty="0">
                <a:latin typeface="Calibri"/>
                <a:cs typeface="Calibri"/>
                <a:hlinkClick r:id="rId9" action="ppaction://hlinksldjump"/>
              </a:rPr>
              <a:t>2</a:t>
            </a:r>
            <a:r>
              <a:rPr sz="1000" spc="5" dirty="0">
                <a:latin typeface="Calibri"/>
                <a:cs typeface="Calibri"/>
                <a:hlinkClick r:id="rId9" action="ppaction://hlinksldjump"/>
              </a:rPr>
              <a:t>.</a:t>
            </a:r>
            <a:r>
              <a:rPr sz="1000" dirty="0">
                <a:latin typeface="Calibri"/>
                <a:cs typeface="Calibri"/>
                <a:hlinkClick r:id="rId9" action="ppaction://hlinksldjump"/>
              </a:rPr>
              <a:t>2	</a:t>
            </a:r>
            <a:r>
              <a:rPr sz="1000" spc="-5" dirty="0">
                <a:latin typeface="Calibri"/>
                <a:cs typeface="Calibri"/>
                <a:hlinkClick r:id="rId9" action="ppaction://hlinksldjump"/>
              </a:rPr>
              <a:t>O</a:t>
            </a:r>
            <a:r>
              <a:rPr sz="1000" spc="-10" dirty="0">
                <a:latin typeface="Calibri"/>
                <a:cs typeface="Calibri"/>
                <a:hlinkClick r:id="rId9" action="ppaction://hlinksldjump"/>
              </a:rPr>
              <a:t>V</a:t>
            </a:r>
            <a:r>
              <a:rPr sz="1000" spc="-5" dirty="0">
                <a:latin typeface="Calibri"/>
                <a:cs typeface="Calibri"/>
                <a:hlinkClick r:id="rId9" action="ppaction://hlinksldjump"/>
              </a:rPr>
              <a:t>Hc</a:t>
            </a:r>
            <a:r>
              <a:rPr sz="1000" spc="5" dirty="0">
                <a:latin typeface="Calibri"/>
                <a:cs typeface="Calibri"/>
                <a:hlinkClick r:id="rId9" action="ppaction://hlinksldjump"/>
              </a:rPr>
              <a:t>l</a:t>
            </a:r>
            <a:r>
              <a:rPr sz="1000" spc="-10" dirty="0">
                <a:latin typeface="Calibri"/>
                <a:cs typeface="Calibri"/>
                <a:hlinkClick r:id="rId9" action="ppaction://hlinksldjump"/>
              </a:rPr>
              <a:t>ou</a:t>
            </a:r>
            <a:r>
              <a:rPr sz="1000" dirty="0">
                <a:latin typeface="Calibri"/>
                <a:cs typeface="Calibri"/>
                <a:hlinkClick r:id="rId9" action="ppaction://hlinksldjump"/>
              </a:rPr>
              <a:t>d</a:t>
            </a:r>
            <a:r>
              <a:rPr sz="1000" spc="-50" dirty="0">
                <a:latin typeface="Calibri"/>
                <a:cs typeface="Calibri"/>
                <a:hlinkClick r:id="rId9" action="ppaction://hlinksldjump"/>
              </a:rPr>
              <a:t> </a:t>
            </a:r>
            <a:r>
              <a:rPr sz="1000" spc="5" dirty="0">
                <a:latin typeface="Calibri"/>
                <a:cs typeface="Calibri"/>
                <a:hlinkClick r:id="rId9" action="ppaction://hlinksldjump"/>
              </a:rPr>
              <a:t>...............................................................</a:t>
            </a:r>
            <a:r>
              <a:rPr sz="1000" spc="10" dirty="0">
                <a:latin typeface="Calibri"/>
                <a:cs typeface="Calibri"/>
                <a:hlinkClick r:id="rId9" action="ppaction://hlinksldjump"/>
              </a:rPr>
              <a:t>.</a:t>
            </a:r>
            <a:r>
              <a:rPr sz="1000" spc="5" dirty="0">
                <a:latin typeface="Calibri"/>
                <a:cs typeface="Calibri"/>
                <a:hlinkClick r:id="rId9" action="ppaction://hlinksldjump"/>
              </a:rPr>
              <a:t>.............................................................</a:t>
            </a:r>
            <a:r>
              <a:rPr sz="1000" dirty="0">
                <a:latin typeface="Calibri"/>
                <a:cs typeface="Calibri"/>
                <a:hlinkClick r:id="rId9" action="ppaction://hlinksldjump"/>
              </a:rPr>
              <a:t>.</a:t>
            </a:r>
            <a:r>
              <a:rPr sz="1000" spc="-100" dirty="0">
                <a:latin typeface="Calibri"/>
                <a:cs typeface="Calibri"/>
                <a:hlinkClick r:id="rId9" action="ppaction://hlinksldjump"/>
              </a:rPr>
              <a:t> </a:t>
            </a:r>
            <a:r>
              <a:rPr sz="1000" spc="-10" dirty="0">
                <a:latin typeface="Calibri"/>
                <a:cs typeface="Calibri"/>
                <a:hlinkClick r:id="rId9" action="ppaction://hlinksldjump"/>
              </a:rPr>
              <a:t>22</a:t>
            </a:r>
            <a:endParaRPr sz="1000">
              <a:latin typeface="Calibri"/>
              <a:cs typeface="Calibri"/>
            </a:endParaRPr>
          </a:p>
          <a:p>
            <a:pPr marR="7620" algn="r">
              <a:lnSpc>
                <a:spcPct val="100000"/>
              </a:lnSpc>
              <a:spcBef>
                <a:spcPts val="20"/>
              </a:spcBef>
              <a:tabLst>
                <a:tab pos="456565" algn="l"/>
              </a:tabLst>
            </a:pPr>
            <a:r>
              <a:rPr sz="1000" spc="-10" dirty="0">
                <a:latin typeface="Calibri"/>
                <a:cs typeface="Calibri"/>
                <a:hlinkClick r:id="rId9" action="ppaction://hlinksldjump"/>
              </a:rPr>
              <a:t>4</a:t>
            </a:r>
            <a:r>
              <a:rPr sz="1000" spc="5" dirty="0">
                <a:latin typeface="Calibri"/>
                <a:cs typeface="Calibri"/>
                <a:hlinkClick r:id="rId9" action="ppaction://hlinksldjump"/>
              </a:rPr>
              <a:t>.</a:t>
            </a:r>
            <a:r>
              <a:rPr sz="1000" spc="-10" dirty="0">
                <a:latin typeface="Calibri"/>
                <a:cs typeface="Calibri"/>
                <a:hlinkClick r:id="rId9" action="ppaction://hlinksldjump"/>
              </a:rPr>
              <a:t>2</a:t>
            </a:r>
            <a:r>
              <a:rPr sz="1000" spc="5" dirty="0">
                <a:latin typeface="Calibri"/>
                <a:cs typeface="Calibri"/>
                <a:hlinkClick r:id="rId9" action="ppaction://hlinksldjump"/>
              </a:rPr>
              <a:t>.</a:t>
            </a:r>
            <a:r>
              <a:rPr sz="1000" dirty="0">
                <a:latin typeface="Calibri"/>
                <a:cs typeface="Calibri"/>
                <a:hlinkClick r:id="rId9" action="ppaction://hlinksldjump"/>
              </a:rPr>
              <a:t>3	</a:t>
            </a:r>
            <a:r>
              <a:rPr sz="1000" spc="-5" dirty="0">
                <a:latin typeface="Calibri"/>
                <a:cs typeface="Calibri"/>
                <a:hlinkClick r:id="rId9" action="ppaction://hlinksldjump"/>
              </a:rPr>
              <a:t>S</a:t>
            </a:r>
            <a:r>
              <a:rPr sz="1000" spc="5" dirty="0">
                <a:latin typeface="Calibri"/>
                <a:cs typeface="Calibri"/>
                <a:hlinkClick r:id="rId9" action="ppaction://hlinksldjump"/>
              </a:rPr>
              <a:t>I</a:t>
            </a:r>
            <a:r>
              <a:rPr sz="1000" spc="-10" dirty="0">
                <a:latin typeface="Calibri"/>
                <a:cs typeface="Calibri"/>
                <a:hlinkClick r:id="rId9" action="ppaction://hlinksldjump"/>
              </a:rPr>
              <a:t>E</a:t>
            </a:r>
            <a:r>
              <a:rPr sz="1000" dirty="0">
                <a:latin typeface="Calibri"/>
                <a:cs typeface="Calibri"/>
                <a:hlinkClick r:id="rId9" action="ppaction://hlinksldjump"/>
              </a:rPr>
              <a:t>M</a:t>
            </a:r>
            <a:r>
              <a:rPr sz="1000" spc="-120" dirty="0">
                <a:latin typeface="Calibri"/>
                <a:cs typeface="Calibri"/>
                <a:hlinkClick r:id="rId9" action="ppaction://hlinksldjump"/>
              </a:rPr>
              <a:t> </a:t>
            </a:r>
            <a:r>
              <a:rPr sz="1000" spc="5" dirty="0">
                <a:latin typeface="Calibri"/>
                <a:cs typeface="Calibri"/>
                <a:hlinkClick r:id="rId9" action="ppaction://hlinksldjump"/>
              </a:rPr>
              <a:t>...............................</a:t>
            </a:r>
            <a:r>
              <a:rPr sz="1000" spc="10" dirty="0">
                <a:latin typeface="Calibri"/>
                <a:cs typeface="Calibri"/>
                <a:hlinkClick r:id="rId9" action="ppaction://hlinksldjump"/>
              </a:rPr>
              <a:t>.</a:t>
            </a:r>
            <a:r>
              <a:rPr sz="1000" spc="5" dirty="0">
                <a:latin typeface="Calibri"/>
                <a:cs typeface="Calibri"/>
                <a:hlinkClick r:id="rId9" action="ppaction://hlinksldjump"/>
              </a:rPr>
              <a:t>...............................................................</a:t>
            </a:r>
            <a:r>
              <a:rPr sz="1000" spc="10" dirty="0">
                <a:latin typeface="Calibri"/>
                <a:cs typeface="Calibri"/>
                <a:hlinkClick r:id="rId9" action="ppaction://hlinksldjump"/>
              </a:rPr>
              <a:t>.</a:t>
            </a:r>
            <a:r>
              <a:rPr sz="1000" spc="5" dirty="0">
                <a:latin typeface="Calibri"/>
                <a:cs typeface="Calibri"/>
                <a:hlinkClick r:id="rId9" action="ppaction://hlinksldjump"/>
              </a:rPr>
              <a:t>.....................................</a:t>
            </a:r>
            <a:r>
              <a:rPr sz="1000" dirty="0">
                <a:latin typeface="Calibri"/>
                <a:cs typeface="Calibri"/>
                <a:hlinkClick r:id="rId9" action="ppaction://hlinksldjump"/>
              </a:rPr>
              <a:t>.</a:t>
            </a:r>
            <a:r>
              <a:rPr sz="1000" spc="-100" dirty="0">
                <a:latin typeface="Calibri"/>
                <a:cs typeface="Calibri"/>
                <a:hlinkClick r:id="rId9" action="ppaction://hlinksldjump"/>
              </a:rPr>
              <a:t> </a:t>
            </a:r>
            <a:r>
              <a:rPr sz="1000" spc="-10" dirty="0">
                <a:latin typeface="Calibri"/>
                <a:cs typeface="Calibri"/>
                <a:hlinkClick r:id="rId9" action="ppaction://hlinksldjump"/>
              </a:rPr>
              <a:t>22</a:t>
            </a:r>
            <a:endParaRPr sz="1000">
              <a:latin typeface="Calibri"/>
              <a:cs typeface="Calibri"/>
            </a:endParaRPr>
          </a:p>
          <a:p>
            <a:pPr marR="7620" algn="r">
              <a:lnSpc>
                <a:spcPct val="100000"/>
              </a:lnSpc>
              <a:spcBef>
                <a:spcPts val="20"/>
              </a:spcBef>
              <a:tabLst>
                <a:tab pos="456565" algn="l"/>
              </a:tabLst>
            </a:pPr>
            <a:r>
              <a:rPr sz="1000" spc="-5" dirty="0">
                <a:latin typeface="Calibri"/>
                <a:cs typeface="Calibri"/>
                <a:hlinkClick r:id="rId10" action="ppaction://hlinksldjump"/>
              </a:rPr>
              <a:t>4.2.4	Secure</a:t>
            </a:r>
            <a:r>
              <a:rPr sz="1000" spc="80" dirty="0">
                <a:latin typeface="Calibri"/>
                <a:cs typeface="Calibri"/>
                <a:hlinkClick r:id="rId10" action="ppaction://hlinksldjump"/>
              </a:rPr>
              <a:t> </a:t>
            </a:r>
            <a:r>
              <a:rPr sz="1000" dirty="0">
                <a:latin typeface="Calibri"/>
                <a:cs typeface="Calibri"/>
                <a:hlinkClick r:id="rId10" action="ppaction://hlinksldjump"/>
              </a:rPr>
              <a:t>Access</a:t>
            </a:r>
            <a:r>
              <a:rPr sz="1000" spc="85" dirty="0">
                <a:latin typeface="Calibri"/>
                <a:cs typeface="Calibri"/>
                <a:hlinkClick r:id="rId10" action="ppaction://hlinksldjump"/>
              </a:rPr>
              <a:t> </a:t>
            </a:r>
            <a:r>
              <a:rPr sz="1000" spc="-5" dirty="0">
                <a:latin typeface="Calibri"/>
                <a:cs typeface="Calibri"/>
                <a:hlinkClick r:id="rId10" action="ppaction://hlinksldjump"/>
              </a:rPr>
              <a:t>Service</a:t>
            </a:r>
            <a:r>
              <a:rPr sz="1000" spc="85" dirty="0">
                <a:latin typeface="Calibri"/>
                <a:cs typeface="Calibri"/>
                <a:hlinkClick r:id="rId10" action="ppaction://hlinksldjump"/>
              </a:rPr>
              <a:t> </a:t>
            </a:r>
            <a:r>
              <a:rPr sz="1000" spc="-5" dirty="0">
                <a:latin typeface="Calibri"/>
                <a:cs typeface="Calibri"/>
                <a:hlinkClick r:id="rId10" action="ppaction://hlinksldjump"/>
              </a:rPr>
              <a:t>Edge</a:t>
            </a:r>
            <a:r>
              <a:rPr sz="1000" spc="80" dirty="0">
                <a:latin typeface="Calibri"/>
                <a:cs typeface="Calibri"/>
                <a:hlinkClick r:id="rId10" action="ppaction://hlinksldjump"/>
              </a:rPr>
              <a:t> </a:t>
            </a:r>
            <a:r>
              <a:rPr sz="1000" dirty="0">
                <a:latin typeface="Calibri"/>
                <a:cs typeface="Calibri"/>
                <a:hlinkClick r:id="rId10" action="ppaction://hlinksldjump"/>
              </a:rPr>
              <a:t>(SASE).........................................................................................</a:t>
            </a:r>
            <a:r>
              <a:rPr sz="1000" spc="-50" dirty="0">
                <a:latin typeface="Calibri"/>
                <a:cs typeface="Calibri"/>
                <a:hlinkClick r:id="rId10" action="ppaction://hlinksldjump"/>
              </a:rPr>
              <a:t> </a:t>
            </a:r>
            <a:r>
              <a:rPr sz="1000" spc="-10" dirty="0">
                <a:latin typeface="Calibri"/>
                <a:cs typeface="Calibri"/>
                <a:hlinkClick r:id="rId10" action="ppaction://hlinksldjump"/>
              </a:rPr>
              <a:t>23</a:t>
            </a:r>
            <a:endParaRPr sz="1000">
              <a:latin typeface="Calibri"/>
              <a:cs typeface="Calibri"/>
            </a:endParaRPr>
          </a:p>
          <a:p>
            <a:pPr marR="7620" algn="r">
              <a:lnSpc>
                <a:spcPct val="100000"/>
              </a:lnSpc>
              <a:spcBef>
                <a:spcPts val="20"/>
              </a:spcBef>
              <a:tabLst>
                <a:tab pos="456565" algn="l"/>
              </a:tabLst>
            </a:pPr>
            <a:r>
              <a:rPr sz="1000" spc="-5" dirty="0">
                <a:latin typeface="Calibri"/>
                <a:cs typeface="Calibri"/>
                <a:hlinkClick r:id="rId11" action="ppaction://hlinksldjump"/>
              </a:rPr>
              <a:t>4.2.5	Centro</a:t>
            </a:r>
            <a:r>
              <a:rPr sz="1000" spc="-15" dirty="0">
                <a:latin typeface="Calibri"/>
                <a:cs typeface="Calibri"/>
                <a:hlinkClick r:id="rId11" action="ppaction://hlinksldjump"/>
              </a:rPr>
              <a:t> </a:t>
            </a:r>
            <a:r>
              <a:rPr sz="1000" spc="-5" dirty="0">
                <a:latin typeface="Calibri"/>
                <a:cs typeface="Calibri"/>
                <a:hlinkClick r:id="rId11" action="ppaction://hlinksldjump"/>
              </a:rPr>
              <a:t>de operaciones</a:t>
            </a:r>
            <a:r>
              <a:rPr sz="1000" dirty="0">
                <a:latin typeface="Calibri"/>
                <a:cs typeface="Calibri"/>
                <a:hlinkClick r:id="rId11" action="ppaction://hlinksldjump"/>
              </a:rPr>
              <a:t> </a:t>
            </a:r>
            <a:r>
              <a:rPr sz="1000" spc="-5" dirty="0">
                <a:latin typeface="Calibri"/>
                <a:cs typeface="Calibri"/>
                <a:hlinkClick r:id="rId11" action="ppaction://hlinksldjump"/>
              </a:rPr>
              <a:t>de seguridad</a:t>
            </a:r>
            <a:r>
              <a:rPr sz="1000" spc="5" dirty="0">
                <a:latin typeface="Calibri"/>
                <a:cs typeface="Calibri"/>
                <a:hlinkClick r:id="rId11" action="ppaction://hlinksldjump"/>
              </a:rPr>
              <a:t> </a:t>
            </a:r>
            <a:r>
              <a:rPr sz="1000" spc="-5" dirty="0">
                <a:latin typeface="Calibri"/>
                <a:cs typeface="Calibri"/>
                <a:hlinkClick r:id="rId11" action="ppaction://hlinksldjump"/>
              </a:rPr>
              <a:t>(SOC)</a:t>
            </a:r>
            <a:r>
              <a:rPr sz="1000" spc="-140" dirty="0">
                <a:latin typeface="Calibri"/>
                <a:cs typeface="Calibri"/>
                <a:hlinkClick r:id="rId11" action="ppaction://hlinksldjump"/>
              </a:rPr>
              <a:t> </a:t>
            </a:r>
            <a:r>
              <a:rPr sz="1000" spc="5" dirty="0">
                <a:latin typeface="Calibri"/>
                <a:cs typeface="Calibri"/>
                <a:hlinkClick r:id="rId11" action="ppaction://hlinksldjump"/>
              </a:rPr>
              <a:t>............................................................................</a:t>
            </a:r>
            <a:r>
              <a:rPr sz="1000" spc="-100" dirty="0">
                <a:latin typeface="Calibri"/>
                <a:cs typeface="Calibri"/>
                <a:hlinkClick r:id="rId11" action="ppaction://hlinksldjump"/>
              </a:rPr>
              <a:t> </a:t>
            </a:r>
            <a:r>
              <a:rPr sz="1000" spc="-10" dirty="0">
                <a:latin typeface="Calibri"/>
                <a:cs typeface="Calibri"/>
                <a:hlinkClick r:id="rId11" action="ppaction://hlinksldjump"/>
              </a:rPr>
              <a:t>24</a:t>
            </a:r>
            <a:endParaRPr sz="10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  <a:spcBef>
                <a:spcPts val="600"/>
              </a:spcBef>
              <a:tabLst>
                <a:tab pos="456565" algn="l"/>
              </a:tabLst>
            </a:pPr>
            <a:r>
              <a:rPr sz="1100" b="1" dirty="0">
                <a:latin typeface="Calibri"/>
                <a:cs typeface="Calibri"/>
                <a:hlinkClick r:id="rId11" action="ppaction://hlinksldjump"/>
              </a:rPr>
              <a:t>4.3	</a:t>
            </a:r>
            <a:r>
              <a:rPr sz="1100" b="1" spc="-5" dirty="0">
                <a:latin typeface="Calibri"/>
                <a:cs typeface="Calibri"/>
                <a:hlinkClick r:id="rId11" action="ppaction://hlinksldjump"/>
              </a:rPr>
              <a:t>MARCO</a:t>
            </a:r>
            <a:r>
              <a:rPr sz="1100" b="1" spc="-10" dirty="0">
                <a:latin typeface="Calibri"/>
                <a:cs typeface="Calibri"/>
                <a:hlinkClick r:id="rId11" action="ppaction://hlinksldjump"/>
              </a:rPr>
              <a:t> </a:t>
            </a:r>
            <a:r>
              <a:rPr sz="1100" b="1" spc="-5" dirty="0">
                <a:latin typeface="Calibri"/>
                <a:cs typeface="Calibri"/>
                <a:hlinkClick r:id="rId11" action="ppaction://hlinksldjump"/>
              </a:rPr>
              <a:t>HISTÓRICO</a:t>
            </a:r>
            <a:r>
              <a:rPr sz="1100" b="1" spc="-25" dirty="0">
                <a:latin typeface="Calibri"/>
                <a:cs typeface="Calibri"/>
                <a:hlinkClick r:id="rId11" action="ppaction://hlinksldjump"/>
              </a:rPr>
              <a:t> </a:t>
            </a:r>
            <a:r>
              <a:rPr sz="1100" b="1" spc="5" dirty="0">
                <a:latin typeface="Calibri"/>
                <a:cs typeface="Calibri"/>
                <a:hlinkClick r:id="rId11" action="ppaction://hlinksldjump"/>
              </a:rPr>
              <a:t>.................................................................................................24</a:t>
            </a:r>
            <a:endParaRPr sz="11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  <a:spcBef>
                <a:spcPts val="620"/>
              </a:spcBef>
              <a:tabLst>
                <a:tab pos="456565" algn="l"/>
              </a:tabLst>
            </a:pPr>
            <a:r>
              <a:rPr sz="1100" b="1" dirty="0">
                <a:latin typeface="Calibri"/>
                <a:cs typeface="Calibri"/>
                <a:hlinkClick r:id="rId12" action="ppaction://hlinksldjump"/>
              </a:rPr>
              <a:t>4.4	</a:t>
            </a:r>
            <a:r>
              <a:rPr sz="1100" b="1" spc="-5" dirty="0">
                <a:latin typeface="Calibri"/>
                <a:cs typeface="Calibri"/>
                <a:hlinkClick r:id="rId12" action="ppaction://hlinksldjump"/>
              </a:rPr>
              <a:t>ANTECEDENTES</a:t>
            </a:r>
            <a:r>
              <a:rPr sz="1100" b="1" spc="-10" dirty="0">
                <a:latin typeface="Calibri"/>
                <a:cs typeface="Calibri"/>
                <a:hlinkClick r:id="rId12" action="ppaction://hlinksldjump"/>
              </a:rPr>
              <a:t> </a:t>
            </a:r>
            <a:r>
              <a:rPr sz="1100" b="1" dirty="0">
                <a:latin typeface="Calibri"/>
                <a:cs typeface="Calibri"/>
                <a:hlinkClick r:id="rId12" action="ppaction://hlinksldjump"/>
              </a:rPr>
              <a:t>O</a:t>
            </a:r>
            <a:r>
              <a:rPr sz="1100" b="1" spc="-10" dirty="0">
                <a:latin typeface="Calibri"/>
                <a:cs typeface="Calibri"/>
                <a:hlinkClick r:id="rId12" action="ppaction://hlinksldjump"/>
              </a:rPr>
              <a:t> </a:t>
            </a:r>
            <a:r>
              <a:rPr sz="1100" b="1" dirty="0">
                <a:latin typeface="Calibri"/>
                <a:cs typeface="Calibri"/>
                <a:hlinkClick r:id="rId12" action="ppaction://hlinksldjump"/>
              </a:rPr>
              <a:t>ESTADO</a:t>
            </a:r>
            <a:r>
              <a:rPr sz="1100" b="1" spc="-10" dirty="0">
                <a:latin typeface="Calibri"/>
                <a:cs typeface="Calibri"/>
                <a:hlinkClick r:id="rId12" action="ppaction://hlinksldjump"/>
              </a:rPr>
              <a:t> </a:t>
            </a:r>
            <a:r>
              <a:rPr sz="1100" b="1" spc="-5" dirty="0">
                <a:latin typeface="Calibri"/>
                <a:cs typeface="Calibri"/>
                <a:hlinkClick r:id="rId12" action="ppaction://hlinksldjump"/>
              </a:rPr>
              <a:t>ACTUAL</a:t>
            </a:r>
            <a:r>
              <a:rPr sz="1100" b="1" spc="60" dirty="0">
                <a:latin typeface="Calibri"/>
                <a:cs typeface="Calibri"/>
                <a:hlinkClick r:id="rId12" action="ppaction://hlinksldjump"/>
              </a:rPr>
              <a:t> </a:t>
            </a:r>
            <a:r>
              <a:rPr sz="1100" b="1" spc="5" dirty="0">
                <a:latin typeface="Calibri"/>
                <a:cs typeface="Calibri"/>
                <a:hlinkClick r:id="rId12" action="ppaction://hlinksldjump"/>
              </a:rPr>
              <a:t>.........................................................................25</a:t>
            </a:r>
            <a:endParaRPr sz="1100">
              <a:latin typeface="Calibri"/>
              <a:cs typeface="Calibri"/>
            </a:endParaRPr>
          </a:p>
          <a:p>
            <a:pPr marR="7620" algn="r">
              <a:lnSpc>
                <a:spcPct val="100000"/>
              </a:lnSpc>
              <a:spcBef>
                <a:spcPts val="40"/>
              </a:spcBef>
              <a:tabLst>
                <a:tab pos="456565" algn="l"/>
              </a:tabLst>
            </a:pPr>
            <a:r>
              <a:rPr sz="1000" spc="-5" dirty="0">
                <a:latin typeface="Calibri"/>
                <a:cs typeface="Calibri"/>
                <a:hlinkClick r:id="rId12" action="ppaction://hlinksldjump"/>
              </a:rPr>
              <a:t>4.4.1	“Sistema</a:t>
            </a:r>
            <a:r>
              <a:rPr sz="1000" spc="20" dirty="0">
                <a:latin typeface="Calibri"/>
                <a:cs typeface="Calibri"/>
                <a:hlinkClick r:id="rId12" action="ppaction://hlinksldjump"/>
              </a:rPr>
              <a:t> </a:t>
            </a:r>
            <a:r>
              <a:rPr sz="1000" spc="-5" dirty="0">
                <a:latin typeface="Calibri"/>
                <a:cs typeface="Calibri"/>
                <a:hlinkClick r:id="rId12" action="ppaction://hlinksldjump"/>
              </a:rPr>
              <a:t>de</a:t>
            </a:r>
            <a:r>
              <a:rPr sz="1000" spc="20" dirty="0">
                <a:latin typeface="Calibri"/>
                <a:cs typeface="Calibri"/>
                <a:hlinkClick r:id="rId12" action="ppaction://hlinksldjump"/>
              </a:rPr>
              <a:t> </a:t>
            </a:r>
            <a:r>
              <a:rPr sz="1000" spc="-5" dirty="0">
                <a:latin typeface="Calibri"/>
                <a:cs typeface="Calibri"/>
                <a:hlinkClick r:id="rId12" action="ppaction://hlinksldjump"/>
              </a:rPr>
              <a:t>detección</a:t>
            </a:r>
            <a:r>
              <a:rPr sz="1000" spc="15" dirty="0">
                <a:latin typeface="Calibri"/>
                <a:cs typeface="Calibri"/>
                <a:hlinkClick r:id="rId12" action="ppaction://hlinksldjump"/>
              </a:rPr>
              <a:t> </a:t>
            </a:r>
            <a:r>
              <a:rPr sz="1000" spc="-5" dirty="0">
                <a:latin typeface="Calibri"/>
                <a:cs typeface="Calibri"/>
                <a:hlinkClick r:id="rId12" action="ppaction://hlinksldjump"/>
              </a:rPr>
              <a:t>de</a:t>
            </a:r>
            <a:r>
              <a:rPr sz="1000" spc="20" dirty="0">
                <a:latin typeface="Calibri"/>
                <a:cs typeface="Calibri"/>
                <a:hlinkClick r:id="rId12" action="ppaction://hlinksldjump"/>
              </a:rPr>
              <a:t> </a:t>
            </a:r>
            <a:r>
              <a:rPr sz="1000" spc="-5" dirty="0">
                <a:latin typeface="Calibri"/>
                <a:cs typeface="Calibri"/>
                <a:hlinkClick r:id="rId12" action="ppaction://hlinksldjump"/>
              </a:rPr>
              <a:t>intrusos</a:t>
            </a:r>
            <a:r>
              <a:rPr sz="1000" spc="30" dirty="0">
                <a:latin typeface="Calibri"/>
                <a:cs typeface="Calibri"/>
                <a:hlinkClick r:id="rId12" action="ppaction://hlinksldjump"/>
              </a:rPr>
              <a:t> </a:t>
            </a:r>
            <a:r>
              <a:rPr sz="1000" dirty="0">
                <a:latin typeface="Calibri"/>
                <a:cs typeface="Calibri"/>
                <a:hlinkClick r:id="rId12" action="ppaction://hlinksldjump"/>
              </a:rPr>
              <a:t>en</a:t>
            </a:r>
            <a:r>
              <a:rPr sz="1000" spc="40" dirty="0">
                <a:latin typeface="Calibri"/>
                <a:cs typeface="Calibri"/>
                <a:hlinkClick r:id="rId12" action="ppaction://hlinksldjump"/>
              </a:rPr>
              <a:t> </a:t>
            </a:r>
            <a:r>
              <a:rPr sz="1000" spc="-5" dirty="0">
                <a:latin typeface="Calibri"/>
                <a:cs typeface="Calibri"/>
                <a:hlinkClick r:id="rId12" action="ppaction://hlinksldjump"/>
              </a:rPr>
              <a:t>redes</a:t>
            </a:r>
            <a:r>
              <a:rPr sz="1000" spc="25" dirty="0">
                <a:latin typeface="Calibri"/>
                <a:cs typeface="Calibri"/>
                <a:hlinkClick r:id="rId12" action="ppaction://hlinksldjump"/>
              </a:rPr>
              <a:t> </a:t>
            </a:r>
            <a:r>
              <a:rPr sz="1000" dirty="0">
                <a:latin typeface="Calibri"/>
                <a:cs typeface="Calibri"/>
                <a:hlinkClick r:id="rId12" action="ppaction://hlinksldjump"/>
              </a:rPr>
              <a:t>corporativas”</a:t>
            </a:r>
            <a:r>
              <a:rPr sz="1000" spc="25" dirty="0">
                <a:latin typeface="Calibri"/>
                <a:cs typeface="Calibri"/>
                <a:hlinkClick r:id="rId12" action="ppaction://hlinksldjump"/>
              </a:rPr>
              <a:t> </a:t>
            </a:r>
            <a:r>
              <a:rPr sz="1000" dirty="0">
                <a:latin typeface="Calibri"/>
                <a:cs typeface="Calibri"/>
                <a:hlinkClick r:id="rId12" action="ppaction://hlinksldjump"/>
              </a:rPr>
              <a:t>....................................................</a:t>
            </a:r>
            <a:r>
              <a:rPr sz="1000" spc="-85" dirty="0">
                <a:latin typeface="Calibri"/>
                <a:cs typeface="Calibri"/>
                <a:hlinkClick r:id="rId12" action="ppaction://hlinksldjump"/>
              </a:rPr>
              <a:t> </a:t>
            </a:r>
            <a:r>
              <a:rPr sz="1000" spc="-10" dirty="0">
                <a:latin typeface="Calibri"/>
                <a:cs typeface="Calibri"/>
                <a:hlinkClick r:id="rId12" action="ppaction://hlinksldjump"/>
              </a:rPr>
              <a:t>25</a:t>
            </a:r>
            <a:endParaRPr sz="1000">
              <a:latin typeface="Calibri"/>
              <a:cs typeface="Calibri"/>
            </a:endParaRPr>
          </a:p>
          <a:p>
            <a:pPr marL="774700" lvl="2" indent="-457834">
              <a:lnSpc>
                <a:spcPct val="100000"/>
              </a:lnSpc>
              <a:spcBef>
                <a:spcPts val="20"/>
              </a:spcBef>
              <a:buAutoNum type="arabicPeriod" startAt="2"/>
              <a:tabLst>
                <a:tab pos="774700" algn="l"/>
                <a:tab pos="775335" algn="l"/>
              </a:tabLst>
            </a:pPr>
            <a:r>
              <a:rPr sz="1000" spc="-5" dirty="0">
                <a:latin typeface="Calibri"/>
                <a:cs typeface="Calibri"/>
                <a:hlinkClick r:id="rId13" action="ppaction://hlinksldjump"/>
              </a:rPr>
              <a:t>“Suricata como</a:t>
            </a:r>
            <a:r>
              <a:rPr sz="1000" spc="10" dirty="0">
                <a:latin typeface="Calibri"/>
                <a:cs typeface="Calibri"/>
                <a:hlinkClick r:id="rId13" action="ppaction://hlinksldjump"/>
              </a:rPr>
              <a:t> </a:t>
            </a:r>
            <a:r>
              <a:rPr sz="1000" spc="-5" dirty="0">
                <a:latin typeface="Calibri"/>
                <a:cs typeface="Calibri"/>
                <a:hlinkClick r:id="rId13" action="ppaction://hlinksldjump"/>
              </a:rPr>
              <a:t>detector</a:t>
            </a:r>
            <a:r>
              <a:rPr sz="1000" spc="-10" dirty="0">
                <a:latin typeface="Calibri"/>
                <a:cs typeface="Calibri"/>
                <a:hlinkClick r:id="rId13" action="ppaction://hlinksldjump"/>
              </a:rPr>
              <a:t> </a:t>
            </a:r>
            <a:r>
              <a:rPr sz="1000" spc="-5" dirty="0">
                <a:latin typeface="Calibri"/>
                <a:cs typeface="Calibri"/>
                <a:hlinkClick r:id="rId13" action="ppaction://hlinksldjump"/>
              </a:rPr>
              <a:t>de</a:t>
            </a:r>
            <a:r>
              <a:rPr sz="1000" spc="20" dirty="0">
                <a:latin typeface="Calibri"/>
                <a:cs typeface="Calibri"/>
                <a:hlinkClick r:id="rId13" action="ppaction://hlinksldjump"/>
              </a:rPr>
              <a:t> </a:t>
            </a:r>
            <a:r>
              <a:rPr sz="1000" spc="-5" dirty="0">
                <a:latin typeface="Calibri"/>
                <a:cs typeface="Calibri"/>
                <a:hlinkClick r:id="rId13" action="ppaction://hlinksldjump"/>
              </a:rPr>
              <a:t>intrusos</a:t>
            </a:r>
            <a:r>
              <a:rPr sz="1000" spc="10" dirty="0">
                <a:latin typeface="Calibri"/>
                <a:cs typeface="Calibri"/>
                <a:hlinkClick r:id="rId13" action="ppaction://hlinksldjump"/>
              </a:rPr>
              <a:t> </a:t>
            </a:r>
            <a:r>
              <a:rPr sz="1000" spc="-5" dirty="0">
                <a:latin typeface="Calibri"/>
                <a:cs typeface="Calibri"/>
                <a:hlinkClick r:id="rId13" action="ppaction://hlinksldjump"/>
              </a:rPr>
              <a:t>para </a:t>
            </a:r>
            <a:r>
              <a:rPr sz="1000" dirty="0">
                <a:latin typeface="Calibri"/>
                <a:cs typeface="Calibri"/>
                <a:hlinkClick r:id="rId13" action="ppaction://hlinksldjump"/>
              </a:rPr>
              <a:t>la</a:t>
            </a:r>
            <a:r>
              <a:rPr sz="1000" spc="-5" dirty="0">
                <a:latin typeface="Calibri"/>
                <a:cs typeface="Calibri"/>
                <a:hlinkClick r:id="rId13" action="ppaction://hlinksldjump"/>
              </a:rPr>
              <a:t> seguridad</a:t>
            </a:r>
            <a:r>
              <a:rPr sz="1000" spc="-10" dirty="0">
                <a:latin typeface="Calibri"/>
                <a:cs typeface="Calibri"/>
                <a:hlinkClick r:id="rId13" action="ppaction://hlinksldjump"/>
              </a:rPr>
              <a:t> </a:t>
            </a:r>
            <a:r>
              <a:rPr sz="1000" dirty="0">
                <a:latin typeface="Calibri"/>
                <a:cs typeface="Calibri"/>
                <a:hlinkClick r:id="rId13" action="ppaction://hlinksldjump"/>
              </a:rPr>
              <a:t>en</a:t>
            </a:r>
            <a:r>
              <a:rPr sz="1000" spc="15" dirty="0">
                <a:latin typeface="Calibri"/>
                <a:cs typeface="Calibri"/>
                <a:hlinkClick r:id="rId13" action="ppaction://hlinksldjump"/>
              </a:rPr>
              <a:t> </a:t>
            </a:r>
            <a:r>
              <a:rPr sz="1000" spc="-5" dirty="0">
                <a:latin typeface="Calibri"/>
                <a:cs typeface="Calibri"/>
                <a:hlinkClick r:id="rId13" action="ppaction://hlinksldjump"/>
              </a:rPr>
              <a:t>redes</a:t>
            </a:r>
            <a:r>
              <a:rPr sz="1000" spc="10" dirty="0">
                <a:latin typeface="Calibri"/>
                <a:cs typeface="Calibri"/>
                <a:hlinkClick r:id="rId13" action="ppaction://hlinksldjump"/>
              </a:rPr>
              <a:t> </a:t>
            </a:r>
            <a:r>
              <a:rPr sz="1000" spc="-5" dirty="0">
                <a:latin typeface="Calibri"/>
                <a:cs typeface="Calibri"/>
                <a:hlinkClick r:id="rId13" action="ppaction://hlinksldjump"/>
              </a:rPr>
              <a:t>de</a:t>
            </a:r>
            <a:r>
              <a:rPr sz="1000" dirty="0">
                <a:latin typeface="Calibri"/>
                <a:cs typeface="Calibri"/>
                <a:hlinkClick r:id="rId13" action="ppaction://hlinksldjump"/>
              </a:rPr>
              <a:t> </a:t>
            </a:r>
            <a:r>
              <a:rPr sz="1000" spc="-5" dirty="0">
                <a:latin typeface="Calibri"/>
                <a:cs typeface="Calibri"/>
                <a:hlinkClick r:id="rId13" action="ppaction://hlinksldjump"/>
              </a:rPr>
              <a:t>datos</a:t>
            </a:r>
            <a:r>
              <a:rPr sz="1000" spc="5" dirty="0">
                <a:latin typeface="Calibri"/>
                <a:cs typeface="Calibri"/>
                <a:hlinkClick r:id="rId13" action="ppaction://hlinksldjump"/>
              </a:rPr>
              <a:t> </a:t>
            </a:r>
            <a:r>
              <a:rPr sz="1000" dirty="0">
                <a:latin typeface="Calibri"/>
                <a:cs typeface="Calibri"/>
                <a:hlinkClick r:id="rId13" action="ppaction://hlinksldjump"/>
              </a:rPr>
              <a:t>empresariales”.....</a:t>
            </a:r>
            <a:r>
              <a:rPr sz="1000" spc="-95" dirty="0">
                <a:latin typeface="Calibri"/>
                <a:cs typeface="Calibri"/>
                <a:hlinkClick r:id="rId13" action="ppaction://hlinksldjump"/>
              </a:rPr>
              <a:t> </a:t>
            </a:r>
            <a:r>
              <a:rPr sz="1000" spc="-10" dirty="0">
                <a:latin typeface="Calibri"/>
                <a:cs typeface="Calibri"/>
                <a:hlinkClick r:id="rId13" action="ppaction://hlinksldjump"/>
              </a:rPr>
              <a:t>26</a:t>
            </a:r>
            <a:endParaRPr sz="1000">
              <a:latin typeface="Calibri"/>
              <a:cs typeface="Calibri"/>
            </a:endParaRPr>
          </a:p>
          <a:p>
            <a:pPr marL="317500" marR="7620" lvl="2">
              <a:lnSpc>
                <a:spcPct val="101699"/>
              </a:lnSpc>
              <a:buAutoNum type="arabicPeriod" startAt="2"/>
              <a:tabLst>
                <a:tab pos="774700" algn="l"/>
                <a:tab pos="775335" algn="l"/>
              </a:tabLst>
            </a:pPr>
            <a:r>
              <a:rPr sz="1000" spc="-5" dirty="0">
                <a:latin typeface="Calibri"/>
                <a:cs typeface="Calibri"/>
                <a:hlinkClick r:id="rId13" action="ppaction://hlinksldjump"/>
              </a:rPr>
              <a:t>“Integración de </a:t>
            </a:r>
            <a:r>
              <a:rPr sz="1000" dirty="0">
                <a:latin typeface="Calibri"/>
                <a:cs typeface="Calibri"/>
                <a:hlinkClick r:id="rId13" action="ppaction://hlinksldjump"/>
              </a:rPr>
              <a:t>la </a:t>
            </a:r>
            <a:r>
              <a:rPr sz="1000" spc="-5" dirty="0">
                <a:latin typeface="Calibri"/>
                <a:cs typeface="Calibri"/>
                <a:hlinkClick r:id="rId13" action="ppaction://hlinksldjump"/>
              </a:rPr>
              <a:t>Gestión de Información </a:t>
            </a:r>
            <a:r>
              <a:rPr sz="1000" dirty="0">
                <a:latin typeface="Calibri"/>
                <a:cs typeface="Calibri"/>
                <a:hlinkClick r:id="rId13" action="ppaction://hlinksldjump"/>
              </a:rPr>
              <a:t>y Eventos </a:t>
            </a:r>
            <a:r>
              <a:rPr sz="1000" spc="-5" dirty="0">
                <a:latin typeface="Calibri"/>
                <a:cs typeface="Calibri"/>
                <a:hlinkClick r:id="rId13" action="ppaction://hlinksldjump"/>
              </a:rPr>
              <a:t>de Seguridad (SIEM) con </a:t>
            </a:r>
            <a:r>
              <a:rPr sz="1000" dirty="0">
                <a:latin typeface="Calibri"/>
                <a:cs typeface="Calibri"/>
                <a:hlinkClick r:id="rId13" action="ppaction://hlinksldjump"/>
              </a:rPr>
              <a:t>el Sistema </a:t>
            </a:r>
            <a:r>
              <a:rPr sz="1000" spc="-5" dirty="0">
                <a:latin typeface="Calibri"/>
                <a:cs typeface="Calibri"/>
                <a:hlinkClick r:id="rId13" action="ppaction://hlinksldjump"/>
              </a:rPr>
              <a:t>de </a:t>
            </a:r>
            <a:r>
              <a:rPr sz="100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  <a:hlinkClick r:id="rId13" action="ppaction://hlinksldjump"/>
              </a:rPr>
              <a:t>Detección de</a:t>
            </a:r>
            <a:r>
              <a:rPr sz="1000" spc="5" dirty="0">
                <a:latin typeface="Calibri"/>
                <a:cs typeface="Calibri"/>
                <a:hlinkClick r:id="rId13" action="ppaction://hlinksldjump"/>
              </a:rPr>
              <a:t> </a:t>
            </a:r>
            <a:r>
              <a:rPr sz="1000" spc="-5" dirty="0">
                <a:latin typeface="Calibri"/>
                <a:cs typeface="Calibri"/>
                <a:hlinkClick r:id="rId13" action="ppaction://hlinksldjump"/>
              </a:rPr>
              <a:t>Intrusiones</a:t>
            </a:r>
            <a:r>
              <a:rPr sz="1000" spc="10" dirty="0">
                <a:latin typeface="Calibri"/>
                <a:cs typeface="Calibri"/>
                <a:hlinkClick r:id="rId13" action="ppaction://hlinksldjump"/>
              </a:rPr>
              <a:t> </a:t>
            </a:r>
            <a:r>
              <a:rPr sz="1000" spc="-5" dirty="0">
                <a:latin typeface="Calibri"/>
                <a:cs typeface="Calibri"/>
                <a:hlinkClick r:id="rId13" action="ppaction://hlinksldjump"/>
              </a:rPr>
              <a:t>(IDS)</a:t>
            </a:r>
            <a:r>
              <a:rPr sz="1000" dirty="0">
                <a:latin typeface="Calibri"/>
                <a:cs typeface="Calibri"/>
                <a:hlinkClick r:id="rId13" action="ppaction://hlinksldjump"/>
              </a:rPr>
              <a:t> </a:t>
            </a:r>
            <a:r>
              <a:rPr sz="1000" spc="-5" dirty="0">
                <a:latin typeface="Calibri"/>
                <a:cs typeface="Calibri"/>
                <a:hlinkClick r:id="rId13" action="ppaction://hlinksldjump"/>
              </a:rPr>
              <a:t>para</a:t>
            </a:r>
            <a:r>
              <a:rPr sz="1000" dirty="0">
                <a:latin typeface="Calibri"/>
                <a:cs typeface="Calibri"/>
                <a:hlinkClick r:id="rId13" action="ppaction://hlinksldjump"/>
              </a:rPr>
              <a:t> Análisis</a:t>
            </a:r>
            <a:r>
              <a:rPr sz="1000" spc="10" dirty="0">
                <a:latin typeface="Calibri"/>
                <a:cs typeface="Calibri"/>
                <a:hlinkClick r:id="rId13" action="ppaction://hlinksldjump"/>
              </a:rPr>
              <a:t> </a:t>
            </a:r>
            <a:r>
              <a:rPr sz="1000" dirty="0">
                <a:latin typeface="Calibri"/>
                <a:cs typeface="Calibri"/>
                <a:hlinkClick r:id="rId13" action="ppaction://hlinksldjump"/>
              </a:rPr>
              <a:t>en </a:t>
            </a:r>
            <a:r>
              <a:rPr sz="1000" spc="-5" dirty="0">
                <a:latin typeface="Calibri"/>
                <a:cs typeface="Calibri"/>
                <a:hlinkClick r:id="rId13" action="ppaction://hlinksldjump"/>
              </a:rPr>
              <a:t>tiempo real</a:t>
            </a:r>
            <a:r>
              <a:rPr sz="1000" spc="10" dirty="0">
                <a:latin typeface="Calibri"/>
                <a:cs typeface="Calibri"/>
                <a:hlinkClick r:id="rId13" action="ppaction://hlinksldjump"/>
              </a:rPr>
              <a:t> </a:t>
            </a:r>
            <a:r>
              <a:rPr sz="1000" spc="-5" dirty="0">
                <a:latin typeface="Calibri"/>
                <a:cs typeface="Calibri"/>
                <a:hlinkClick r:id="rId13" action="ppaction://hlinksldjump"/>
              </a:rPr>
              <a:t>basado</a:t>
            </a:r>
            <a:r>
              <a:rPr sz="1000" spc="15" dirty="0">
                <a:latin typeface="Calibri"/>
                <a:cs typeface="Calibri"/>
                <a:hlinkClick r:id="rId13" action="ppaction://hlinksldjump"/>
              </a:rPr>
              <a:t> </a:t>
            </a:r>
            <a:r>
              <a:rPr sz="1000" dirty="0">
                <a:latin typeface="Calibri"/>
                <a:cs typeface="Calibri"/>
                <a:hlinkClick r:id="rId13" action="ppaction://hlinksldjump"/>
              </a:rPr>
              <a:t>en </a:t>
            </a:r>
            <a:r>
              <a:rPr sz="1000" spc="-5" dirty="0">
                <a:latin typeface="Calibri"/>
                <a:cs typeface="Calibri"/>
                <a:hlinkClick r:id="rId13" action="ppaction://hlinksldjump"/>
              </a:rPr>
              <a:t>Aprendizaje</a:t>
            </a:r>
            <a:r>
              <a:rPr sz="1000" spc="10" dirty="0">
                <a:latin typeface="Calibri"/>
                <a:cs typeface="Calibri"/>
                <a:hlinkClick r:id="rId13" action="ppaction://hlinksldjump"/>
              </a:rPr>
              <a:t> </a:t>
            </a:r>
            <a:r>
              <a:rPr sz="1000" spc="-5" dirty="0">
                <a:latin typeface="Calibri"/>
                <a:cs typeface="Calibri"/>
                <a:hlinkClick r:id="rId13" action="ppaction://hlinksldjump"/>
              </a:rPr>
              <a:t>Automático”</a:t>
            </a:r>
            <a:r>
              <a:rPr sz="1000" spc="-45" dirty="0">
                <a:latin typeface="Calibri"/>
                <a:cs typeface="Calibri"/>
                <a:hlinkClick r:id="rId13" action="ppaction://hlinksldjump"/>
              </a:rPr>
              <a:t> </a:t>
            </a:r>
            <a:r>
              <a:rPr sz="1000" dirty="0">
                <a:latin typeface="Calibri"/>
                <a:cs typeface="Calibri"/>
                <a:hlinkClick r:id="rId13" action="ppaction://hlinksldjump"/>
              </a:rPr>
              <a:t>.......</a:t>
            </a:r>
            <a:r>
              <a:rPr sz="1000" spc="-95" dirty="0">
                <a:latin typeface="Calibri"/>
                <a:cs typeface="Calibri"/>
                <a:hlinkClick r:id="rId13" action="ppaction://hlinksldjump"/>
              </a:rPr>
              <a:t> </a:t>
            </a:r>
            <a:r>
              <a:rPr sz="1000" spc="-10" dirty="0">
                <a:latin typeface="Calibri"/>
                <a:cs typeface="Calibri"/>
                <a:hlinkClick r:id="rId13" action="ppaction://hlinksldjump"/>
              </a:rPr>
              <a:t>26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580514" y="7545705"/>
            <a:ext cx="205740" cy="764540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1100" b="1" dirty="0">
                <a:latin typeface="Calibri"/>
                <a:cs typeface="Calibri"/>
                <a:hlinkClick r:id="rId14" action="ppaction://hlinksldjump"/>
              </a:rPr>
              <a:t>4</a:t>
            </a:r>
            <a:r>
              <a:rPr sz="1100" b="1" spc="5" dirty="0">
                <a:latin typeface="Calibri"/>
                <a:cs typeface="Calibri"/>
                <a:hlinkClick r:id="rId14" action="ppaction://hlinksldjump"/>
              </a:rPr>
              <a:t>.</a:t>
            </a:r>
            <a:r>
              <a:rPr sz="1100" b="1" dirty="0">
                <a:latin typeface="Calibri"/>
                <a:cs typeface="Calibri"/>
                <a:hlinkClick r:id="rId14" action="ppaction://hlinksldjump"/>
              </a:rPr>
              <a:t>5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20"/>
              </a:spcBef>
            </a:pPr>
            <a:r>
              <a:rPr sz="1100" b="1" dirty="0">
                <a:latin typeface="Calibri"/>
                <a:cs typeface="Calibri"/>
                <a:hlinkClick r:id="rId14" action="ppaction://hlinksldjump"/>
              </a:rPr>
              <a:t>4</a:t>
            </a:r>
            <a:r>
              <a:rPr sz="1100" b="1" spc="5" dirty="0">
                <a:latin typeface="Calibri"/>
                <a:cs typeface="Calibri"/>
                <a:hlinkClick r:id="rId14" action="ppaction://hlinksldjump"/>
              </a:rPr>
              <a:t>.</a:t>
            </a:r>
            <a:r>
              <a:rPr sz="1100" b="1" dirty="0">
                <a:latin typeface="Calibri"/>
                <a:cs typeface="Calibri"/>
                <a:hlinkClick r:id="rId14" action="ppaction://hlinksldjump"/>
              </a:rPr>
              <a:t>6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20"/>
              </a:spcBef>
            </a:pPr>
            <a:r>
              <a:rPr sz="1100" b="1" dirty="0">
                <a:latin typeface="Calibri"/>
                <a:cs typeface="Calibri"/>
                <a:hlinkClick r:id="rId15" action="ppaction://hlinksldjump"/>
              </a:rPr>
              <a:t>4</a:t>
            </a:r>
            <a:r>
              <a:rPr sz="1100" b="1" spc="5" dirty="0">
                <a:latin typeface="Calibri"/>
                <a:cs typeface="Calibri"/>
                <a:hlinkClick r:id="rId15" action="ppaction://hlinksldjump"/>
              </a:rPr>
              <a:t>.</a:t>
            </a:r>
            <a:r>
              <a:rPr sz="1100" b="1" dirty="0">
                <a:latin typeface="Calibri"/>
                <a:cs typeface="Calibri"/>
                <a:hlinkClick r:id="rId15" action="ppaction://hlinksldjump"/>
              </a:rPr>
              <a:t>7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037714" y="7545705"/>
            <a:ext cx="5023485" cy="764540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1100" b="1" dirty="0">
                <a:latin typeface="Calibri"/>
                <a:cs typeface="Calibri"/>
                <a:hlinkClick r:id="rId14" action="ppaction://hlinksldjump"/>
              </a:rPr>
              <a:t>M</a:t>
            </a:r>
            <a:r>
              <a:rPr sz="1100" b="1" spc="-10" dirty="0">
                <a:latin typeface="Calibri"/>
                <a:cs typeface="Calibri"/>
                <a:hlinkClick r:id="rId14" action="ppaction://hlinksldjump"/>
              </a:rPr>
              <a:t>A</a:t>
            </a:r>
            <a:r>
              <a:rPr sz="1100" b="1" dirty="0">
                <a:latin typeface="Calibri"/>
                <a:cs typeface="Calibri"/>
                <a:hlinkClick r:id="rId14" action="ppaction://hlinksldjump"/>
              </a:rPr>
              <a:t>RCO</a:t>
            </a:r>
            <a:r>
              <a:rPr sz="1100" b="1" spc="-15" dirty="0">
                <a:latin typeface="Calibri"/>
                <a:cs typeface="Calibri"/>
                <a:hlinkClick r:id="rId14" action="ppaction://hlinksldjump"/>
              </a:rPr>
              <a:t> </a:t>
            </a:r>
            <a:r>
              <a:rPr sz="1100" b="1" spc="-5" dirty="0">
                <a:latin typeface="Calibri"/>
                <a:cs typeface="Calibri"/>
                <a:hlinkClick r:id="rId14" action="ppaction://hlinksldjump"/>
              </a:rPr>
              <a:t>C</a:t>
            </a:r>
            <a:r>
              <a:rPr sz="1100" b="1" spc="10" dirty="0">
                <a:latin typeface="Calibri"/>
                <a:cs typeface="Calibri"/>
                <a:hlinkClick r:id="rId14" action="ppaction://hlinksldjump"/>
              </a:rPr>
              <a:t>O</a:t>
            </a:r>
            <a:r>
              <a:rPr sz="1100" b="1" spc="-5" dirty="0">
                <a:latin typeface="Calibri"/>
                <a:cs typeface="Calibri"/>
                <a:hlinkClick r:id="rId14" action="ppaction://hlinksldjump"/>
              </a:rPr>
              <a:t>NT</a:t>
            </a:r>
            <a:r>
              <a:rPr sz="1100" b="1" dirty="0">
                <a:latin typeface="Calibri"/>
                <a:cs typeface="Calibri"/>
                <a:hlinkClick r:id="rId14" action="ppaction://hlinksldjump"/>
              </a:rPr>
              <a:t>EX</a:t>
            </a:r>
            <a:r>
              <a:rPr sz="1100" b="1" spc="-10" dirty="0">
                <a:latin typeface="Calibri"/>
                <a:cs typeface="Calibri"/>
                <a:hlinkClick r:id="rId14" action="ppaction://hlinksldjump"/>
              </a:rPr>
              <a:t>T</a:t>
            </a:r>
            <a:r>
              <a:rPr sz="1100" b="1" dirty="0">
                <a:latin typeface="Calibri"/>
                <a:cs typeface="Calibri"/>
                <a:hlinkClick r:id="rId14" action="ppaction://hlinksldjump"/>
              </a:rPr>
              <a:t>U</a:t>
            </a:r>
            <a:r>
              <a:rPr sz="1100" b="1" spc="10" dirty="0">
                <a:latin typeface="Calibri"/>
                <a:cs typeface="Calibri"/>
                <a:hlinkClick r:id="rId14" action="ppaction://hlinksldjump"/>
              </a:rPr>
              <a:t>A</a:t>
            </a:r>
            <a:r>
              <a:rPr sz="1100" b="1" spc="15" dirty="0">
                <a:latin typeface="Calibri"/>
                <a:cs typeface="Calibri"/>
                <a:hlinkClick r:id="rId14" action="ppaction://hlinksldjump"/>
              </a:rPr>
              <a:t>L</a:t>
            </a:r>
            <a:r>
              <a:rPr sz="1100" b="1" spc="5" dirty="0">
                <a:latin typeface="Calibri"/>
                <a:cs typeface="Calibri"/>
                <a:hlinkClick r:id="rId14" action="ppaction://hlinksldjump"/>
              </a:rPr>
              <a:t>...............................................................</a:t>
            </a:r>
            <a:r>
              <a:rPr sz="1100" b="1" spc="10" dirty="0">
                <a:latin typeface="Calibri"/>
                <a:cs typeface="Calibri"/>
                <a:hlinkClick r:id="rId14" action="ppaction://hlinksldjump"/>
              </a:rPr>
              <a:t>.</a:t>
            </a:r>
            <a:r>
              <a:rPr sz="1100" b="1" spc="5" dirty="0">
                <a:latin typeface="Calibri"/>
                <a:cs typeface="Calibri"/>
                <a:hlinkClick r:id="rId14" action="ppaction://hlinksldjump"/>
              </a:rPr>
              <a:t>.............................</a:t>
            </a:r>
            <a:r>
              <a:rPr sz="1100" b="1" spc="65" dirty="0">
                <a:latin typeface="Calibri"/>
                <a:cs typeface="Calibri"/>
                <a:hlinkClick r:id="rId14" action="ppaction://hlinksldjump"/>
              </a:rPr>
              <a:t>.</a:t>
            </a:r>
            <a:r>
              <a:rPr sz="1100" b="1" dirty="0">
                <a:latin typeface="Calibri"/>
                <a:cs typeface="Calibri"/>
                <a:hlinkClick r:id="rId14" action="ppaction://hlinksldjump"/>
              </a:rPr>
              <a:t>27</a:t>
            </a:r>
            <a:endParaRPr sz="1100">
              <a:latin typeface="Calibri"/>
              <a:cs typeface="Calibri"/>
            </a:endParaRPr>
          </a:p>
          <a:p>
            <a:pPr marL="12700" marR="5080">
              <a:lnSpc>
                <a:spcPct val="147000"/>
              </a:lnSpc>
            </a:pPr>
            <a:r>
              <a:rPr sz="1100" b="1" spc="-5" dirty="0">
                <a:latin typeface="Calibri"/>
                <a:cs typeface="Calibri"/>
                <a:hlinkClick r:id="rId14" action="ppaction://hlinksldjump"/>
              </a:rPr>
              <a:t>MARCO CIENTÍFICO </a:t>
            </a:r>
            <a:r>
              <a:rPr sz="1100" b="1" dirty="0">
                <a:latin typeface="Calibri"/>
                <a:cs typeface="Calibri"/>
                <a:hlinkClick r:id="rId14" action="ppaction://hlinksldjump"/>
              </a:rPr>
              <a:t>O </a:t>
            </a:r>
            <a:r>
              <a:rPr sz="1100" b="1" spc="5" dirty="0">
                <a:latin typeface="Calibri"/>
                <a:cs typeface="Calibri"/>
                <a:hlinkClick r:id="rId14" action="ppaction://hlinksldjump"/>
              </a:rPr>
              <a:t>TECNOLÓGICO.......................................................................27 </a:t>
            </a:r>
            <a:r>
              <a:rPr sz="1100" b="1" spc="-235" dirty="0">
                <a:latin typeface="Calibri"/>
                <a:cs typeface="Calibri"/>
              </a:rPr>
              <a:t> </a:t>
            </a:r>
            <a:r>
              <a:rPr sz="1100" b="1" dirty="0">
                <a:latin typeface="Calibri"/>
                <a:cs typeface="Calibri"/>
                <a:hlinkClick r:id="rId15" action="ppaction://hlinksldjump"/>
              </a:rPr>
              <a:t>M</a:t>
            </a:r>
            <a:r>
              <a:rPr sz="1100" b="1" spc="-10" dirty="0">
                <a:latin typeface="Calibri"/>
                <a:cs typeface="Calibri"/>
                <a:hlinkClick r:id="rId15" action="ppaction://hlinksldjump"/>
              </a:rPr>
              <a:t>A</a:t>
            </a:r>
            <a:r>
              <a:rPr sz="1100" b="1" dirty="0">
                <a:latin typeface="Calibri"/>
                <a:cs typeface="Calibri"/>
                <a:hlinkClick r:id="rId15" action="ppaction://hlinksldjump"/>
              </a:rPr>
              <a:t>RCO</a:t>
            </a:r>
            <a:r>
              <a:rPr sz="1100" b="1" spc="-15" dirty="0">
                <a:latin typeface="Calibri"/>
                <a:cs typeface="Calibri"/>
                <a:hlinkClick r:id="rId15" action="ppaction://hlinksldjump"/>
              </a:rPr>
              <a:t> </a:t>
            </a:r>
            <a:r>
              <a:rPr sz="1100" b="1" spc="-10" dirty="0">
                <a:latin typeface="Calibri"/>
                <a:cs typeface="Calibri"/>
                <a:hlinkClick r:id="rId15" action="ppaction://hlinksldjump"/>
              </a:rPr>
              <a:t>L</a:t>
            </a:r>
            <a:r>
              <a:rPr sz="1100" b="1" dirty="0">
                <a:latin typeface="Calibri"/>
                <a:cs typeface="Calibri"/>
                <a:hlinkClick r:id="rId15" action="ppaction://hlinksldjump"/>
              </a:rPr>
              <a:t>E</a:t>
            </a:r>
            <a:r>
              <a:rPr sz="1100" b="1" spc="20" dirty="0">
                <a:latin typeface="Calibri"/>
                <a:cs typeface="Calibri"/>
                <a:hlinkClick r:id="rId15" action="ppaction://hlinksldjump"/>
              </a:rPr>
              <a:t>G</a:t>
            </a:r>
            <a:r>
              <a:rPr sz="1100" b="1" spc="-10" dirty="0">
                <a:latin typeface="Calibri"/>
                <a:cs typeface="Calibri"/>
                <a:hlinkClick r:id="rId15" action="ppaction://hlinksldjump"/>
              </a:rPr>
              <a:t>A</a:t>
            </a:r>
            <a:r>
              <a:rPr sz="1100" b="1" spc="15" dirty="0">
                <a:latin typeface="Calibri"/>
                <a:cs typeface="Calibri"/>
                <a:hlinkClick r:id="rId15" action="ppaction://hlinksldjump"/>
              </a:rPr>
              <a:t>L</a:t>
            </a:r>
            <a:r>
              <a:rPr sz="1100" b="1" spc="5" dirty="0">
                <a:latin typeface="Calibri"/>
                <a:cs typeface="Calibri"/>
                <a:hlinkClick r:id="rId15" action="ppaction://hlinksldjump"/>
              </a:rPr>
              <a:t>........................................................................................................</a:t>
            </a:r>
            <a:r>
              <a:rPr sz="1100" b="1" spc="65" dirty="0">
                <a:latin typeface="Calibri"/>
                <a:cs typeface="Calibri"/>
                <a:hlinkClick r:id="rId15" action="ppaction://hlinksldjump"/>
              </a:rPr>
              <a:t>.</a:t>
            </a:r>
            <a:r>
              <a:rPr sz="1100" b="1" dirty="0">
                <a:latin typeface="Calibri"/>
                <a:cs typeface="Calibri"/>
                <a:hlinkClick r:id="rId15" action="ppaction://hlinksldjump"/>
              </a:rPr>
              <a:t>29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427733" y="8363584"/>
            <a:ext cx="56311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17500" algn="l"/>
              </a:tabLst>
            </a:pPr>
            <a:r>
              <a:rPr sz="1200" b="1" i="1" dirty="0">
                <a:latin typeface="Calibri"/>
                <a:cs typeface="Calibri"/>
                <a:hlinkClick r:id="rId16" action="ppaction://hlinksldjump"/>
              </a:rPr>
              <a:t>5	DIS</a:t>
            </a:r>
            <a:r>
              <a:rPr sz="1200" b="1" i="1" spc="-5" dirty="0">
                <a:latin typeface="Calibri"/>
                <a:cs typeface="Calibri"/>
                <a:hlinkClick r:id="rId16" action="ppaction://hlinksldjump"/>
              </a:rPr>
              <a:t>E</a:t>
            </a:r>
            <a:r>
              <a:rPr sz="1200" b="1" i="1" spc="-10" dirty="0">
                <a:latin typeface="Calibri"/>
                <a:cs typeface="Calibri"/>
                <a:hlinkClick r:id="rId16" action="ppaction://hlinksldjump"/>
              </a:rPr>
              <a:t>Ñ</a:t>
            </a:r>
            <a:r>
              <a:rPr sz="1200" b="1" i="1" dirty="0">
                <a:latin typeface="Calibri"/>
                <a:cs typeface="Calibri"/>
                <a:hlinkClick r:id="rId16" action="ppaction://hlinksldjump"/>
              </a:rPr>
              <a:t>O </a:t>
            </a:r>
            <a:r>
              <a:rPr sz="1200" b="1" i="1" spc="-10" dirty="0">
                <a:latin typeface="Calibri"/>
                <a:cs typeface="Calibri"/>
                <a:hlinkClick r:id="rId16" action="ppaction://hlinksldjump"/>
              </a:rPr>
              <a:t>ME</a:t>
            </a:r>
            <a:r>
              <a:rPr sz="1200" b="1" i="1" dirty="0">
                <a:latin typeface="Calibri"/>
                <a:cs typeface="Calibri"/>
                <a:hlinkClick r:id="rId16" action="ppaction://hlinksldjump"/>
              </a:rPr>
              <a:t>T</a:t>
            </a:r>
            <a:r>
              <a:rPr sz="1200" b="1" i="1" spc="-5" dirty="0">
                <a:latin typeface="Calibri"/>
                <a:cs typeface="Calibri"/>
                <a:hlinkClick r:id="rId16" action="ppaction://hlinksldjump"/>
              </a:rPr>
              <a:t>ODO</a:t>
            </a:r>
            <a:r>
              <a:rPr sz="1200" b="1" i="1" spc="-10" dirty="0">
                <a:latin typeface="Calibri"/>
                <a:cs typeface="Calibri"/>
                <a:hlinkClick r:id="rId16" action="ppaction://hlinksldjump"/>
              </a:rPr>
              <a:t>L</a:t>
            </a:r>
            <a:r>
              <a:rPr sz="1200" b="1" i="1" spc="-5" dirty="0">
                <a:latin typeface="Calibri"/>
                <a:cs typeface="Calibri"/>
                <a:hlinkClick r:id="rId16" action="ppaction://hlinksldjump"/>
              </a:rPr>
              <a:t>Ó</a:t>
            </a:r>
            <a:r>
              <a:rPr sz="1200" b="1" i="1" spc="-10" dirty="0">
                <a:latin typeface="Calibri"/>
                <a:cs typeface="Calibri"/>
                <a:hlinkClick r:id="rId16" action="ppaction://hlinksldjump"/>
              </a:rPr>
              <a:t>G</a:t>
            </a:r>
            <a:r>
              <a:rPr sz="1200" b="1" i="1" dirty="0">
                <a:latin typeface="Calibri"/>
                <a:cs typeface="Calibri"/>
                <a:hlinkClick r:id="rId16" action="ppaction://hlinksldjump"/>
              </a:rPr>
              <a:t>IC</a:t>
            </a:r>
            <a:r>
              <a:rPr sz="1200" b="1" i="1" spc="40" dirty="0">
                <a:latin typeface="Calibri"/>
                <a:cs typeface="Calibri"/>
                <a:hlinkClick r:id="rId16" action="ppaction://hlinksldjump"/>
              </a:rPr>
              <a:t>O</a:t>
            </a:r>
            <a:r>
              <a:rPr sz="1200" b="1" i="1" spc="-5" dirty="0">
                <a:latin typeface="Calibri"/>
                <a:cs typeface="Calibri"/>
                <a:hlinkClick r:id="rId16" action="ppaction://hlinksldjump"/>
              </a:rPr>
              <a:t>...............................</a:t>
            </a:r>
            <a:r>
              <a:rPr sz="1200" b="1" i="1" dirty="0">
                <a:latin typeface="Calibri"/>
                <a:cs typeface="Calibri"/>
                <a:hlinkClick r:id="rId16" action="ppaction://hlinksldjump"/>
              </a:rPr>
              <a:t>.</a:t>
            </a:r>
            <a:r>
              <a:rPr sz="1200" b="1" i="1" spc="-5" dirty="0">
                <a:latin typeface="Calibri"/>
                <a:cs typeface="Calibri"/>
                <a:hlinkClick r:id="rId16" action="ppaction://hlinksldjump"/>
              </a:rPr>
              <a:t>...............................</a:t>
            </a:r>
            <a:r>
              <a:rPr sz="1200" b="1" i="1" dirty="0">
                <a:latin typeface="Calibri"/>
                <a:cs typeface="Calibri"/>
                <a:hlinkClick r:id="rId16" action="ppaction://hlinksldjump"/>
              </a:rPr>
              <a:t>.</a:t>
            </a:r>
            <a:r>
              <a:rPr sz="1200" b="1" i="1" spc="-5" dirty="0">
                <a:latin typeface="Calibri"/>
                <a:cs typeface="Calibri"/>
                <a:hlinkClick r:id="rId16" action="ppaction://hlinksldjump"/>
              </a:rPr>
              <a:t>......................</a:t>
            </a:r>
            <a:r>
              <a:rPr sz="1200" b="1" i="1" dirty="0">
                <a:latin typeface="Calibri"/>
                <a:cs typeface="Calibri"/>
                <a:hlinkClick r:id="rId16" action="ppaction://hlinksldjump"/>
              </a:rPr>
              <a:t>.</a:t>
            </a:r>
            <a:r>
              <a:rPr sz="1200" b="1" i="1" spc="-90" dirty="0">
                <a:latin typeface="Calibri"/>
                <a:cs typeface="Calibri"/>
                <a:hlinkClick r:id="rId16" action="ppaction://hlinksldjump"/>
              </a:rPr>
              <a:t> </a:t>
            </a:r>
            <a:r>
              <a:rPr sz="1200" b="1" i="1" spc="-10" dirty="0">
                <a:latin typeface="Calibri"/>
                <a:cs typeface="Calibri"/>
                <a:hlinkClick r:id="rId16" action="ppaction://hlinksldjump"/>
              </a:rPr>
              <a:t>30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5" dirty="0"/>
              <a:t>50</a:t>
            </a:fld>
            <a:endParaRPr spc="-5" dirty="0"/>
          </a:p>
        </p:txBody>
      </p:sp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1440561" y="1079880"/>
          <a:ext cx="6230620" cy="711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880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10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54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33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919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0611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040" marR="66675">
                        <a:lnSpc>
                          <a:spcPts val="1380"/>
                        </a:lnSpc>
                        <a:spcBef>
                          <a:spcPts val="55"/>
                        </a:spcBef>
                        <a:tabLst>
                          <a:tab pos="1169670" algn="l"/>
                        </a:tabLst>
                      </a:pPr>
                      <a:r>
                        <a:rPr sz="1200" spc="-10" dirty="0">
                          <a:latin typeface="Arial MT"/>
                          <a:cs typeface="Arial MT"/>
                        </a:rPr>
                        <a:t>no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t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i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f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i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c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a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c</a:t>
                      </a:r>
                      <a:r>
                        <a:rPr sz="1200" spc="10" dirty="0">
                          <a:latin typeface="Arial MT"/>
                          <a:cs typeface="Arial MT"/>
                        </a:rPr>
                        <a:t>i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o</a:t>
                      </a:r>
                      <a:r>
                        <a:rPr sz="1200" spc="10" dirty="0">
                          <a:latin typeface="Arial MT"/>
                          <a:cs typeface="Arial MT"/>
                        </a:rPr>
                        <a:t>n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e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s,	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pa</a:t>
                      </a:r>
                      <a:r>
                        <a:rPr sz="1200" spc="10" dirty="0">
                          <a:latin typeface="Arial MT"/>
                          <a:cs typeface="Arial MT"/>
                        </a:rPr>
                        <a:t>n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e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l  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de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control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69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040" marR="65405">
                        <a:lnSpc>
                          <a:spcPts val="1380"/>
                        </a:lnSpc>
                        <a:spcBef>
                          <a:spcPts val="55"/>
                        </a:spcBef>
                        <a:tabLst>
                          <a:tab pos="545465" algn="l"/>
                        </a:tabLst>
                      </a:pPr>
                      <a:r>
                        <a:rPr sz="1200" spc="-10" dirty="0">
                          <a:latin typeface="Arial MT"/>
                          <a:cs typeface="Arial MT"/>
                        </a:rPr>
                        <a:t>g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r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a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n	c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o</a:t>
                      </a:r>
                      <a:r>
                        <a:rPr sz="1200" spc="15" dirty="0">
                          <a:latin typeface="Arial MT"/>
                          <a:cs typeface="Arial MT"/>
                        </a:rPr>
                        <a:t>m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un</a:t>
                      </a:r>
                      <a:r>
                        <a:rPr sz="1200" spc="10" dirty="0">
                          <a:latin typeface="Arial MT"/>
                          <a:cs typeface="Arial MT"/>
                        </a:rPr>
                        <a:t>i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da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d  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de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soporte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69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 marR="65405">
                        <a:lnSpc>
                          <a:spcPts val="1380"/>
                        </a:lnSpc>
                        <a:tabLst>
                          <a:tab pos="685165" algn="l"/>
                        </a:tabLst>
                      </a:pPr>
                      <a:r>
                        <a:rPr sz="1200" spc="-5" dirty="0">
                          <a:latin typeface="Arial MT"/>
                          <a:cs typeface="Arial MT"/>
                        </a:rPr>
                        <a:t>aprendizaje,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 f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al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s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o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s	</a:t>
                      </a:r>
                      <a:r>
                        <a:rPr sz="1200" spc="10" dirty="0">
                          <a:latin typeface="Arial MT"/>
                          <a:cs typeface="Arial MT"/>
                        </a:rPr>
                        <a:t>p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o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s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i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t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i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v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o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s, 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mantenimiento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continuo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1427733" y="1773173"/>
            <a:ext cx="5638800" cy="2106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Arial MT"/>
                <a:cs typeface="Arial MT"/>
              </a:rPr>
              <a:t>Fuente:</a:t>
            </a:r>
            <a:r>
              <a:rPr sz="1000" spc="-5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propia</a:t>
            </a:r>
            <a:endParaRPr sz="10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1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300">
              <a:latin typeface="Arial MT"/>
              <a:cs typeface="Arial MT"/>
            </a:endParaRPr>
          </a:p>
          <a:p>
            <a:pPr marL="12700" marR="5080" algn="just">
              <a:lnSpc>
                <a:spcPct val="95900"/>
              </a:lnSpc>
            </a:pPr>
            <a:r>
              <a:rPr sz="1200" spc="-5" dirty="0">
                <a:latin typeface="Arial MT"/>
                <a:cs typeface="Arial MT"/>
              </a:rPr>
              <a:t>Se seleccionó </a:t>
            </a:r>
            <a:r>
              <a:rPr sz="1200" spc="-10" dirty="0">
                <a:latin typeface="Arial MT"/>
                <a:cs typeface="Arial MT"/>
              </a:rPr>
              <a:t>la </a:t>
            </a:r>
            <a:r>
              <a:rPr sz="1200" spc="-5" dirty="0">
                <a:latin typeface="Arial MT"/>
                <a:cs typeface="Arial MT"/>
              </a:rPr>
              <a:t>herramienta </a:t>
            </a:r>
            <a:r>
              <a:rPr sz="1200" dirty="0">
                <a:latin typeface="Arial MT"/>
                <a:cs typeface="Arial MT"/>
              </a:rPr>
              <a:t>SIEM </a:t>
            </a:r>
            <a:r>
              <a:rPr sz="1200" spc="-5" dirty="0">
                <a:latin typeface="Arial MT"/>
                <a:cs typeface="Arial MT"/>
              </a:rPr>
              <a:t>Wazuh ya </a:t>
            </a:r>
            <a:r>
              <a:rPr sz="1200" spc="-10" dirty="0">
                <a:latin typeface="Arial MT"/>
                <a:cs typeface="Arial MT"/>
              </a:rPr>
              <a:t>que </a:t>
            </a:r>
            <a:r>
              <a:rPr sz="1200" spc="-5" dirty="0">
                <a:latin typeface="Arial MT"/>
                <a:cs typeface="Arial MT"/>
              </a:rPr>
              <a:t>se centra </a:t>
            </a:r>
            <a:r>
              <a:rPr sz="1200" spc="-10" dirty="0">
                <a:latin typeface="Arial MT"/>
                <a:cs typeface="Arial MT"/>
              </a:rPr>
              <a:t>en la </a:t>
            </a:r>
            <a:r>
              <a:rPr sz="1200" spc="-5" dirty="0">
                <a:latin typeface="Arial MT"/>
                <a:cs typeface="Arial MT"/>
              </a:rPr>
              <a:t>seguridad </a:t>
            </a:r>
            <a:r>
              <a:rPr sz="1200" spc="-10" dirty="0">
                <a:latin typeface="Arial MT"/>
                <a:cs typeface="Arial MT"/>
              </a:rPr>
              <a:t>del </a:t>
            </a:r>
            <a:r>
              <a:rPr sz="1200" spc="-5" dirty="0">
                <a:latin typeface="Arial MT"/>
                <a:cs typeface="Arial MT"/>
              </a:rPr>
              <a:t> host, </a:t>
            </a:r>
            <a:r>
              <a:rPr sz="1200" spc="-10" dirty="0">
                <a:latin typeface="Arial MT"/>
                <a:cs typeface="Arial MT"/>
              </a:rPr>
              <a:t>lo </a:t>
            </a:r>
            <a:r>
              <a:rPr sz="1200" spc="-5" dirty="0">
                <a:latin typeface="Arial MT"/>
                <a:cs typeface="Arial MT"/>
              </a:rPr>
              <a:t>cual </a:t>
            </a:r>
            <a:r>
              <a:rPr sz="1200" spc="-10" dirty="0">
                <a:latin typeface="Arial MT"/>
                <a:cs typeface="Arial MT"/>
              </a:rPr>
              <a:t>es </a:t>
            </a:r>
            <a:r>
              <a:rPr sz="1200" spc="-5" dirty="0">
                <a:latin typeface="Arial MT"/>
                <a:cs typeface="Arial MT"/>
              </a:rPr>
              <a:t>particularmente relevante </a:t>
            </a:r>
            <a:r>
              <a:rPr sz="1200" spc="-10" dirty="0">
                <a:latin typeface="Arial MT"/>
                <a:cs typeface="Arial MT"/>
              </a:rPr>
              <a:t>para </a:t>
            </a:r>
            <a:r>
              <a:rPr sz="1200" spc="-5" dirty="0">
                <a:latin typeface="Arial MT"/>
                <a:cs typeface="Arial MT"/>
              </a:rPr>
              <a:t>una empresa que utiliza servicios </a:t>
            </a:r>
            <a:r>
              <a:rPr sz="1200" spc="-10" dirty="0">
                <a:latin typeface="Arial MT"/>
                <a:cs typeface="Arial MT"/>
              </a:rPr>
              <a:t>en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la</a:t>
            </a:r>
            <a:r>
              <a:rPr sz="1200" spc="-6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nube.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Con</a:t>
            </a:r>
            <a:r>
              <a:rPr sz="1200" spc="-6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Wazuh,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es</a:t>
            </a:r>
            <a:r>
              <a:rPr sz="1200" spc="-5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posible</a:t>
            </a:r>
            <a:r>
              <a:rPr sz="1200" spc="-5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monitorear</a:t>
            </a:r>
            <a:r>
              <a:rPr sz="1200" spc="-5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en</a:t>
            </a:r>
            <a:r>
              <a:rPr sz="1200" spc="-5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tiempo</a:t>
            </a:r>
            <a:r>
              <a:rPr sz="1200" spc="-6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real</a:t>
            </a:r>
            <a:r>
              <a:rPr sz="1200" spc="-5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los</a:t>
            </a:r>
            <a:r>
              <a:rPr sz="1200" spc="-5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registros</a:t>
            </a:r>
            <a:r>
              <a:rPr sz="1200" spc="-4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y</a:t>
            </a:r>
            <a:r>
              <a:rPr sz="1200" spc="-5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la</a:t>
            </a:r>
            <a:r>
              <a:rPr sz="1200" spc="-5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actividad </a:t>
            </a:r>
            <a:r>
              <a:rPr sz="1200" spc="-32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red </a:t>
            </a:r>
            <a:r>
              <a:rPr sz="1200" spc="-10" dirty="0">
                <a:latin typeface="Arial MT"/>
                <a:cs typeface="Arial MT"/>
              </a:rPr>
              <a:t>para </a:t>
            </a:r>
            <a:r>
              <a:rPr sz="1200" spc="-5" dirty="0">
                <a:latin typeface="Arial MT"/>
                <a:cs typeface="Arial MT"/>
              </a:rPr>
              <a:t>detectar cualquier comportamiento </a:t>
            </a:r>
            <a:r>
              <a:rPr sz="1200" dirty="0">
                <a:latin typeface="Arial MT"/>
                <a:cs typeface="Arial MT"/>
              </a:rPr>
              <a:t>sospechoso </a:t>
            </a:r>
            <a:r>
              <a:rPr sz="1200" spc="-5" dirty="0">
                <a:latin typeface="Arial MT"/>
                <a:cs typeface="Arial MT"/>
              </a:rPr>
              <a:t>o malicioso. Además,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es</a:t>
            </a:r>
            <a:r>
              <a:rPr sz="1200" spc="-5" dirty="0">
                <a:latin typeface="Arial MT"/>
                <a:cs typeface="Arial MT"/>
              </a:rPr>
              <a:t> muy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parametrizable</a:t>
            </a:r>
            <a:r>
              <a:rPr sz="1200" dirty="0">
                <a:latin typeface="Arial MT"/>
                <a:cs typeface="Arial MT"/>
              </a:rPr>
              <a:t> y </a:t>
            </a:r>
            <a:r>
              <a:rPr sz="1200" spc="-10" dirty="0">
                <a:latin typeface="Arial MT"/>
                <a:cs typeface="Arial MT"/>
              </a:rPr>
              <a:t>cuenta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con </a:t>
            </a:r>
            <a:r>
              <a:rPr sz="1200" spc="-10" dirty="0">
                <a:latin typeface="Arial MT"/>
                <a:cs typeface="Arial MT"/>
              </a:rPr>
              <a:t>una</a:t>
            </a:r>
            <a:r>
              <a:rPr sz="1200" spc="-5" dirty="0">
                <a:latin typeface="Arial MT"/>
                <a:cs typeface="Arial MT"/>
              </a:rPr>
              <a:t> interfaz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web</a:t>
            </a:r>
            <a:r>
              <a:rPr sz="1200" spc="-5" dirty="0">
                <a:latin typeface="Arial MT"/>
                <a:cs typeface="Arial MT"/>
              </a:rPr>
              <a:t> fácil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</a:t>
            </a:r>
            <a:r>
              <a:rPr sz="1200" spc="-5" dirty="0">
                <a:latin typeface="Arial MT"/>
                <a:cs typeface="Arial MT"/>
              </a:rPr>
              <a:t> utilizar,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lo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que </a:t>
            </a:r>
            <a:r>
              <a:rPr sz="1200" spc="-5" dirty="0">
                <a:latin typeface="Arial MT"/>
                <a:cs typeface="Arial MT"/>
              </a:rPr>
              <a:t> simplifica su implementación </a:t>
            </a:r>
            <a:r>
              <a:rPr sz="1200" dirty="0">
                <a:latin typeface="Arial MT"/>
                <a:cs typeface="Arial MT"/>
              </a:rPr>
              <a:t>y </a:t>
            </a:r>
            <a:r>
              <a:rPr sz="1200" spc="-5" dirty="0">
                <a:latin typeface="Arial MT"/>
                <a:cs typeface="Arial MT"/>
              </a:rPr>
              <a:t>gestión para una empresa pequeña </a:t>
            </a:r>
            <a:r>
              <a:rPr sz="1200" dirty="0">
                <a:latin typeface="Arial MT"/>
                <a:cs typeface="Arial MT"/>
              </a:rPr>
              <a:t>como </a:t>
            </a:r>
            <a:r>
              <a:rPr sz="1200" spc="-5" dirty="0">
                <a:latin typeface="Arial MT"/>
                <a:cs typeface="Arial MT"/>
              </a:rPr>
              <a:t>RMB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Tecnología.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Por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último,</a:t>
            </a:r>
            <a:r>
              <a:rPr sz="1200" spc="-5" dirty="0">
                <a:latin typeface="Arial MT"/>
                <a:cs typeface="Arial MT"/>
              </a:rPr>
              <a:t> Wazuh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es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una</a:t>
            </a:r>
            <a:r>
              <a:rPr sz="1200" spc="-5" dirty="0">
                <a:latin typeface="Arial MT"/>
                <a:cs typeface="Arial MT"/>
              </a:rPr>
              <a:t> herramienta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</a:t>
            </a:r>
            <a:r>
              <a:rPr sz="1200" spc="-5" dirty="0">
                <a:latin typeface="Arial MT"/>
                <a:cs typeface="Arial MT"/>
              </a:rPr>
              <a:t> código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abierto,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lo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que </a:t>
            </a:r>
            <a:r>
              <a:rPr sz="1200" spc="-5" dirty="0">
                <a:latin typeface="Arial MT"/>
                <a:cs typeface="Arial MT"/>
              </a:rPr>
              <a:t> significa que </a:t>
            </a:r>
            <a:r>
              <a:rPr sz="1200" spc="-10" dirty="0">
                <a:latin typeface="Arial MT"/>
                <a:cs typeface="Arial MT"/>
              </a:rPr>
              <a:t>es </a:t>
            </a:r>
            <a:r>
              <a:rPr sz="1200" spc="-5" dirty="0">
                <a:latin typeface="Arial MT"/>
                <a:cs typeface="Arial MT"/>
              </a:rPr>
              <a:t>gratuita </a:t>
            </a:r>
            <a:r>
              <a:rPr sz="1200" dirty="0">
                <a:latin typeface="Arial MT"/>
                <a:cs typeface="Arial MT"/>
              </a:rPr>
              <a:t>y </a:t>
            </a:r>
            <a:r>
              <a:rPr sz="1200" spc="-5" dirty="0">
                <a:latin typeface="Arial MT"/>
                <a:cs typeface="Arial MT"/>
              </a:rPr>
              <a:t>dispone </a:t>
            </a:r>
            <a:r>
              <a:rPr sz="1200" spc="-10" dirty="0">
                <a:latin typeface="Arial MT"/>
                <a:cs typeface="Arial MT"/>
              </a:rPr>
              <a:t>de una </a:t>
            </a:r>
            <a:r>
              <a:rPr sz="1200" spc="-5" dirty="0">
                <a:latin typeface="Arial MT"/>
                <a:cs typeface="Arial MT"/>
              </a:rPr>
              <a:t>comunidad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usuarios </a:t>
            </a:r>
            <a:r>
              <a:rPr sz="1200" dirty="0">
                <a:latin typeface="Arial MT"/>
                <a:cs typeface="Arial MT"/>
              </a:rPr>
              <a:t>y </a:t>
            </a:r>
            <a:r>
              <a:rPr sz="1200" spc="-5" dirty="0">
                <a:latin typeface="Arial MT"/>
                <a:cs typeface="Arial MT"/>
              </a:rPr>
              <a:t>desarrolladores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que </a:t>
            </a:r>
            <a:r>
              <a:rPr sz="1200" spc="-5" dirty="0">
                <a:latin typeface="Arial MT"/>
                <a:cs typeface="Arial MT"/>
              </a:rPr>
              <a:t>ofrecen soporte </a:t>
            </a:r>
            <a:r>
              <a:rPr sz="1200" dirty="0">
                <a:latin typeface="Arial MT"/>
                <a:cs typeface="Arial MT"/>
              </a:rPr>
              <a:t>y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actualizaciones</a:t>
            </a:r>
            <a:r>
              <a:rPr sz="1200" spc="2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</a:t>
            </a:r>
            <a:r>
              <a:rPr sz="1200" spc="-5" dirty="0">
                <a:latin typeface="Arial MT"/>
                <a:cs typeface="Arial MT"/>
              </a:rPr>
              <a:t> manera continua.</a:t>
            </a:r>
            <a:endParaRPr sz="1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5" dirty="0"/>
              <a:t>51</a:t>
            </a:fld>
            <a:endParaRPr spc="-5" dirty="0"/>
          </a:p>
        </p:txBody>
      </p:sp>
      <p:sp>
        <p:nvSpPr>
          <p:cNvPr id="2" name="object 2"/>
          <p:cNvSpPr txBox="1"/>
          <p:nvPr/>
        </p:nvSpPr>
        <p:spPr>
          <a:xfrm>
            <a:off x="1427733" y="1056893"/>
            <a:ext cx="5638800" cy="7220584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381000" marR="105410" indent="45720">
              <a:lnSpc>
                <a:spcPts val="1380"/>
              </a:lnSpc>
              <a:spcBef>
                <a:spcPts val="195"/>
              </a:spcBef>
              <a:tabLst>
                <a:tab pos="701040" algn="l"/>
              </a:tabLst>
            </a:pPr>
            <a:r>
              <a:rPr sz="1200" b="1" spc="-5" dirty="0">
                <a:latin typeface="Arial"/>
                <a:cs typeface="Arial"/>
              </a:rPr>
              <a:t>8	CONFIGURAR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EL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SISTEMA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DE</a:t>
            </a:r>
            <a:r>
              <a:rPr sz="1200" b="1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MONITOREO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DE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EVENTOS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DE </a:t>
            </a:r>
            <a:r>
              <a:rPr sz="1200" b="1" spc="-5" dirty="0">
                <a:latin typeface="Arial"/>
                <a:cs typeface="Arial"/>
              </a:rPr>
              <a:t> SEGURIDAD PARA </a:t>
            </a:r>
            <a:r>
              <a:rPr sz="1200" b="1" dirty="0">
                <a:latin typeface="Arial"/>
                <a:cs typeface="Arial"/>
              </a:rPr>
              <a:t>LA </a:t>
            </a:r>
            <a:r>
              <a:rPr sz="1200" b="1" spc="-5" dirty="0">
                <a:latin typeface="Arial"/>
                <a:cs typeface="Arial"/>
              </a:rPr>
              <a:t>INFRAESTRUCTURA CLOUD </a:t>
            </a:r>
            <a:r>
              <a:rPr sz="1200" b="1" spc="-10" dirty="0">
                <a:latin typeface="Arial"/>
                <a:cs typeface="Arial"/>
              </a:rPr>
              <a:t>DE </a:t>
            </a:r>
            <a:r>
              <a:rPr sz="1200" b="1" dirty="0">
                <a:latin typeface="Arial"/>
                <a:cs typeface="Arial"/>
              </a:rPr>
              <a:t>LA </a:t>
            </a:r>
            <a:r>
              <a:rPr sz="1200" b="1" spc="-5" dirty="0">
                <a:latin typeface="Arial"/>
                <a:cs typeface="Arial"/>
              </a:rPr>
              <a:t>COMPAÑÍA </a:t>
            </a:r>
            <a:r>
              <a:rPr sz="1200" b="1" spc="-32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RMB TECNOLOGÍA,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DE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ACUERDO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CON </a:t>
            </a:r>
            <a:r>
              <a:rPr sz="1200" b="1" dirty="0">
                <a:latin typeface="Arial"/>
                <a:cs typeface="Arial"/>
              </a:rPr>
              <a:t>LOS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REQUISITOS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DEFINIDOS</a:t>
            </a:r>
            <a:endParaRPr sz="1200">
              <a:latin typeface="Arial"/>
              <a:cs typeface="Arial"/>
            </a:endParaRPr>
          </a:p>
          <a:p>
            <a:pPr marL="2477135" marR="395605" indent="-1804035">
              <a:lnSpc>
                <a:spcPts val="1380"/>
              </a:lnSpc>
            </a:pPr>
            <a:r>
              <a:rPr sz="1200" b="1" spc="-5" dirty="0">
                <a:latin typeface="Arial"/>
                <a:cs typeface="Arial"/>
              </a:rPr>
              <a:t>EN </a:t>
            </a:r>
            <a:r>
              <a:rPr sz="1200" b="1" dirty="0">
                <a:latin typeface="Arial"/>
                <a:cs typeface="Arial"/>
              </a:rPr>
              <a:t>EL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OBJETIVO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ANTERIOR </a:t>
            </a:r>
            <a:r>
              <a:rPr sz="1200" b="1" dirty="0">
                <a:latin typeface="Arial"/>
                <a:cs typeface="Arial"/>
              </a:rPr>
              <a:t>Y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LAS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MEJORES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PRÁCTICAS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DE </a:t>
            </a:r>
            <a:r>
              <a:rPr sz="1200" b="1" spc="-31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SEGURIDAD.</a:t>
            </a:r>
            <a:endParaRPr sz="1200">
              <a:latin typeface="Arial"/>
              <a:cs typeface="Arial"/>
            </a:endParaRPr>
          </a:p>
          <a:p>
            <a:pPr marL="12700" marR="6350" algn="just">
              <a:lnSpc>
                <a:spcPts val="1380"/>
              </a:lnSpc>
              <a:spcBef>
                <a:spcPts val="5"/>
              </a:spcBef>
            </a:pPr>
            <a:r>
              <a:rPr sz="1200" spc="-10" dirty="0">
                <a:latin typeface="Arial MT"/>
                <a:cs typeface="Arial MT"/>
              </a:rPr>
              <a:t>La </a:t>
            </a:r>
            <a:r>
              <a:rPr sz="1200" spc="-5" dirty="0">
                <a:latin typeface="Arial MT"/>
                <a:cs typeface="Arial MT"/>
              </a:rPr>
              <a:t>elección </a:t>
            </a:r>
            <a:r>
              <a:rPr sz="1200" dirty="0">
                <a:latin typeface="Arial MT"/>
                <a:cs typeface="Arial MT"/>
              </a:rPr>
              <a:t>de Wazuh </a:t>
            </a:r>
            <a:r>
              <a:rPr sz="1200" spc="-5" dirty="0">
                <a:latin typeface="Arial MT"/>
                <a:cs typeface="Arial MT"/>
              </a:rPr>
              <a:t>como herramienta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correlación </a:t>
            </a:r>
            <a:r>
              <a:rPr sz="120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eventos </a:t>
            </a:r>
            <a:r>
              <a:rPr sz="1200" dirty="0">
                <a:latin typeface="Arial MT"/>
                <a:cs typeface="Arial MT"/>
              </a:rPr>
              <a:t>después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dirty="0">
                <a:latin typeface="Arial MT"/>
                <a:cs typeface="Arial MT"/>
              </a:rPr>
              <a:t>un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proceso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evaluación </a:t>
            </a:r>
            <a:r>
              <a:rPr sz="1200" dirty="0">
                <a:latin typeface="Arial MT"/>
                <a:cs typeface="Arial MT"/>
              </a:rPr>
              <a:t>y </a:t>
            </a:r>
            <a:r>
              <a:rPr sz="1200" spc="-10" dirty="0">
                <a:latin typeface="Arial MT"/>
                <a:cs typeface="Arial MT"/>
              </a:rPr>
              <a:t>selección </a:t>
            </a:r>
            <a:r>
              <a:rPr sz="1200" spc="5" dirty="0">
                <a:latin typeface="Arial MT"/>
                <a:cs typeface="Arial MT"/>
              </a:rPr>
              <a:t>se </a:t>
            </a:r>
            <a:r>
              <a:rPr sz="1200" spc="-10" dirty="0">
                <a:latin typeface="Arial MT"/>
                <a:cs typeface="Arial MT"/>
              </a:rPr>
              <a:t>basó en varias </a:t>
            </a:r>
            <a:r>
              <a:rPr sz="1200" spc="-5" dirty="0">
                <a:latin typeface="Arial MT"/>
                <a:cs typeface="Arial MT"/>
              </a:rPr>
              <a:t>consideraciones clave. En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primer </a:t>
            </a:r>
            <a:r>
              <a:rPr sz="1200" spc="-5" dirty="0">
                <a:latin typeface="Arial MT"/>
                <a:cs typeface="Arial MT"/>
              </a:rPr>
              <a:t>lugar, se valoraron las ventajas </a:t>
            </a:r>
            <a:r>
              <a:rPr sz="1200" spc="-10" dirty="0">
                <a:latin typeface="Arial MT"/>
                <a:cs typeface="Arial MT"/>
              </a:rPr>
              <a:t>que </a:t>
            </a:r>
            <a:r>
              <a:rPr sz="1200" spc="-5" dirty="0">
                <a:latin typeface="Arial MT"/>
                <a:cs typeface="Arial MT"/>
              </a:rPr>
              <a:t>ofrece Wazuh </a:t>
            </a:r>
            <a:r>
              <a:rPr sz="1200" dirty="0">
                <a:latin typeface="Arial MT"/>
                <a:cs typeface="Arial MT"/>
              </a:rPr>
              <a:t>en </a:t>
            </a:r>
            <a:r>
              <a:rPr sz="1200" spc="-10" dirty="0">
                <a:latin typeface="Arial MT"/>
                <a:cs typeface="Arial MT"/>
              </a:rPr>
              <a:t>un </a:t>
            </a:r>
            <a:r>
              <a:rPr sz="1200" spc="-5" dirty="0">
                <a:latin typeface="Arial MT"/>
                <a:cs typeface="Arial MT"/>
              </a:rPr>
              <a:t>entorno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nube, </a:t>
            </a:r>
            <a:r>
              <a:rPr sz="1200" spc="-10" dirty="0">
                <a:latin typeface="Arial MT"/>
                <a:cs typeface="Arial MT"/>
              </a:rPr>
              <a:t>lo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que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es</a:t>
            </a:r>
            <a:r>
              <a:rPr sz="1200" spc="-5" dirty="0">
                <a:latin typeface="Arial MT"/>
                <a:cs typeface="Arial MT"/>
              </a:rPr>
              <a:t> esencial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dado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el</a:t>
            </a:r>
            <a:r>
              <a:rPr sz="1200" spc="-5" dirty="0">
                <a:latin typeface="Arial MT"/>
                <a:cs typeface="Arial MT"/>
              </a:rPr>
              <a:t> contexto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tecnológico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actual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en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el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que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muchas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organizaciones</a:t>
            </a:r>
            <a:r>
              <a:rPr sz="1200" spc="-3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están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migrando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sus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sistemas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y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recursos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la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nube.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La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capacidad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Wazuh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para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funcionar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eficazmente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en</a:t>
            </a:r>
            <a:r>
              <a:rPr sz="1200" spc="2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este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entorno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brinda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una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flexibilidad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valiosa.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200">
              <a:latin typeface="Arial MT"/>
              <a:cs typeface="Arial MT"/>
            </a:endParaRPr>
          </a:p>
          <a:p>
            <a:pPr marL="12700" marR="6985" algn="just">
              <a:lnSpc>
                <a:spcPts val="1380"/>
              </a:lnSpc>
            </a:pPr>
            <a:r>
              <a:rPr sz="1200" spc="-5" dirty="0">
                <a:latin typeface="Arial MT"/>
                <a:cs typeface="Arial MT"/>
              </a:rPr>
              <a:t>Además, </a:t>
            </a:r>
            <a:r>
              <a:rPr sz="1200" spc="-10" dirty="0">
                <a:latin typeface="Arial MT"/>
                <a:cs typeface="Arial MT"/>
              </a:rPr>
              <a:t>el </a:t>
            </a:r>
            <a:r>
              <a:rPr sz="1200" spc="-5" dirty="0">
                <a:latin typeface="Arial MT"/>
                <a:cs typeface="Arial MT"/>
              </a:rPr>
              <a:t>hecho </a:t>
            </a:r>
            <a:r>
              <a:rPr sz="1200" spc="-10" dirty="0">
                <a:latin typeface="Arial MT"/>
                <a:cs typeface="Arial MT"/>
              </a:rPr>
              <a:t>de que </a:t>
            </a:r>
            <a:r>
              <a:rPr sz="1200" spc="-5" dirty="0">
                <a:latin typeface="Arial MT"/>
                <a:cs typeface="Arial MT"/>
              </a:rPr>
              <a:t>Wazuh </a:t>
            </a:r>
            <a:r>
              <a:rPr sz="1200" dirty="0">
                <a:latin typeface="Arial MT"/>
                <a:cs typeface="Arial MT"/>
              </a:rPr>
              <a:t>sea </a:t>
            </a:r>
            <a:r>
              <a:rPr sz="1200" spc="-10" dirty="0">
                <a:latin typeface="Arial MT"/>
                <a:cs typeface="Arial MT"/>
              </a:rPr>
              <a:t>una </a:t>
            </a:r>
            <a:r>
              <a:rPr sz="1200" spc="-5" dirty="0">
                <a:latin typeface="Arial MT"/>
                <a:cs typeface="Arial MT"/>
              </a:rPr>
              <a:t>solución </a:t>
            </a:r>
            <a:r>
              <a:rPr sz="120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código abierto fue </a:t>
            </a:r>
            <a:r>
              <a:rPr sz="1200" dirty="0">
                <a:latin typeface="Arial MT"/>
                <a:cs typeface="Arial MT"/>
              </a:rPr>
              <a:t>un </a:t>
            </a:r>
            <a:r>
              <a:rPr sz="1200" spc="-5" dirty="0">
                <a:latin typeface="Arial MT"/>
                <a:cs typeface="Arial MT"/>
              </a:rPr>
              <a:t>factor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determinante </a:t>
            </a:r>
            <a:r>
              <a:rPr sz="1200" dirty="0">
                <a:latin typeface="Arial MT"/>
                <a:cs typeface="Arial MT"/>
              </a:rPr>
              <a:t>en </a:t>
            </a:r>
            <a:r>
              <a:rPr sz="1200" spc="-10" dirty="0">
                <a:latin typeface="Arial MT"/>
                <a:cs typeface="Arial MT"/>
              </a:rPr>
              <a:t>la </a:t>
            </a:r>
            <a:r>
              <a:rPr sz="1200" spc="-5" dirty="0">
                <a:latin typeface="Arial MT"/>
                <a:cs typeface="Arial MT"/>
              </a:rPr>
              <a:t>decisión. </a:t>
            </a:r>
            <a:r>
              <a:rPr sz="1200" dirty="0">
                <a:latin typeface="Arial MT"/>
                <a:cs typeface="Arial MT"/>
              </a:rPr>
              <a:t>Esta </a:t>
            </a:r>
            <a:r>
              <a:rPr sz="1200" spc="-5" dirty="0">
                <a:latin typeface="Arial MT"/>
                <a:cs typeface="Arial MT"/>
              </a:rPr>
              <a:t>característica elimina </a:t>
            </a:r>
            <a:r>
              <a:rPr sz="1200" spc="-10" dirty="0">
                <a:latin typeface="Arial MT"/>
                <a:cs typeface="Arial MT"/>
              </a:rPr>
              <a:t>la </a:t>
            </a:r>
            <a:r>
              <a:rPr sz="1200" spc="-5" dirty="0">
                <a:latin typeface="Arial MT"/>
                <a:cs typeface="Arial MT"/>
              </a:rPr>
              <a:t>necesidad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incurrir </a:t>
            </a:r>
            <a:r>
              <a:rPr sz="1200" spc="-10" dirty="0">
                <a:latin typeface="Arial MT"/>
                <a:cs typeface="Arial MT"/>
              </a:rPr>
              <a:t>en </a:t>
            </a:r>
            <a:r>
              <a:rPr sz="1200" spc="-5" dirty="0">
                <a:latin typeface="Arial MT"/>
                <a:cs typeface="Arial MT"/>
              </a:rPr>
              <a:t> costos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licencia, </a:t>
            </a:r>
            <a:r>
              <a:rPr sz="1200" spc="-10" dirty="0">
                <a:latin typeface="Arial MT"/>
                <a:cs typeface="Arial MT"/>
              </a:rPr>
              <a:t>lo que </a:t>
            </a:r>
            <a:r>
              <a:rPr sz="1200" spc="-5" dirty="0">
                <a:latin typeface="Arial MT"/>
                <a:cs typeface="Arial MT"/>
              </a:rPr>
              <a:t>puede ser especialmente </a:t>
            </a:r>
            <a:r>
              <a:rPr sz="1200" spc="-10" dirty="0">
                <a:latin typeface="Arial MT"/>
                <a:cs typeface="Arial MT"/>
              </a:rPr>
              <a:t>beneficioso </a:t>
            </a:r>
            <a:r>
              <a:rPr sz="1200" spc="-5" dirty="0">
                <a:latin typeface="Arial MT"/>
                <a:cs typeface="Arial MT"/>
              </a:rPr>
              <a:t>para </a:t>
            </a:r>
            <a:r>
              <a:rPr sz="1200" spc="-10" dirty="0">
                <a:latin typeface="Arial MT"/>
                <a:cs typeface="Arial MT"/>
              </a:rPr>
              <a:t>el </a:t>
            </a:r>
            <a:r>
              <a:rPr sz="1200" spc="-5" dirty="0">
                <a:latin typeface="Arial MT"/>
                <a:cs typeface="Arial MT"/>
              </a:rPr>
              <a:t>presupuesto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 la </a:t>
            </a:r>
            <a:r>
              <a:rPr sz="1200" spc="-5" dirty="0">
                <a:latin typeface="Arial MT"/>
                <a:cs typeface="Arial MT"/>
              </a:rPr>
              <a:t>empresa. El </a:t>
            </a:r>
            <a:r>
              <a:rPr sz="1200" spc="-10" dirty="0">
                <a:latin typeface="Arial MT"/>
                <a:cs typeface="Arial MT"/>
              </a:rPr>
              <a:t>código </a:t>
            </a:r>
            <a:r>
              <a:rPr sz="1200" spc="-5" dirty="0">
                <a:latin typeface="Arial MT"/>
                <a:cs typeface="Arial MT"/>
              </a:rPr>
              <a:t>abierto también ofrece </a:t>
            </a:r>
            <a:r>
              <a:rPr sz="1200" spc="-10" dirty="0">
                <a:latin typeface="Arial MT"/>
                <a:cs typeface="Arial MT"/>
              </a:rPr>
              <a:t>la </a:t>
            </a:r>
            <a:r>
              <a:rPr sz="1200" spc="-5" dirty="0">
                <a:latin typeface="Arial MT"/>
                <a:cs typeface="Arial MT"/>
              </a:rPr>
              <a:t>ventaja </a:t>
            </a:r>
            <a:r>
              <a:rPr sz="1200" dirty="0">
                <a:latin typeface="Arial MT"/>
                <a:cs typeface="Arial MT"/>
              </a:rPr>
              <a:t>de </a:t>
            </a:r>
            <a:r>
              <a:rPr sz="1200" spc="-10" dirty="0">
                <a:latin typeface="Arial MT"/>
                <a:cs typeface="Arial MT"/>
              </a:rPr>
              <a:t>la </a:t>
            </a:r>
            <a:r>
              <a:rPr sz="1200" spc="-5" dirty="0">
                <a:latin typeface="Arial MT"/>
                <a:cs typeface="Arial MT"/>
              </a:rPr>
              <a:t>transparencia </a:t>
            </a:r>
            <a:r>
              <a:rPr sz="1200" dirty="0">
                <a:latin typeface="Arial MT"/>
                <a:cs typeface="Arial MT"/>
              </a:rPr>
              <a:t>y </a:t>
            </a:r>
            <a:r>
              <a:rPr sz="1200" spc="-10" dirty="0">
                <a:latin typeface="Arial MT"/>
                <a:cs typeface="Arial MT"/>
              </a:rPr>
              <a:t>la </a:t>
            </a:r>
            <a:r>
              <a:rPr sz="1200" spc="-5" dirty="0">
                <a:latin typeface="Arial MT"/>
                <a:cs typeface="Arial MT"/>
              </a:rPr>
              <a:t> capacidad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</a:t>
            </a:r>
            <a:r>
              <a:rPr sz="1200" spc="-5" dirty="0">
                <a:latin typeface="Arial MT"/>
                <a:cs typeface="Arial MT"/>
              </a:rPr>
              <a:t> personalización,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lo</a:t>
            </a:r>
            <a:r>
              <a:rPr sz="1200" spc="-5" dirty="0">
                <a:latin typeface="Arial MT"/>
                <a:cs typeface="Arial MT"/>
              </a:rPr>
              <a:t> que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permite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adaptar</a:t>
            </a:r>
            <a:r>
              <a:rPr sz="1200" dirty="0">
                <a:latin typeface="Arial MT"/>
                <a:cs typeface="Arial MT"/>
              </a:rPr>
              <a:t> la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herramienta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las </a:t>
            </a:r>
            <a:r>
              <a:rPr sz="1200" spc="-5" dirty="0">
                <a:latin typeface="Arial MT"/>
                <a:cs typeface="Arial MT"/>
              </a:rPr>
              <a:t> necesidades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específicas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la</a:t>
            </a:r>
            <a:r>
              <a:rPr sz="1200" spc="-5" dirty="0">
                <a:latin typeface="Arial MT"/>
                <a:cs typeface="Arial MT"/>
              </a:rPr>
              <a:t> organización.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150">
              <a:latin typeface="Arial MT"/>
              <a:cs typeface="Arial MT"/>
            </a:endParaRPr>
          </a:p>
          <a:p>
            <a:pPr marL="12700" marR="5080" algn="just">
              <a:lnSpc>
                <a:spcPct val="95900"/>
              </a:lnSpc>
            </a:pPr>
            <a:r>
              <a:rPr sz="1200" spc="-5" dirty="0">
                <a:latin typeface="Arial MT"/>
                <a:cs typeface="Arial MT"/>
              </a:rPr>
              <a:t>Para </a:t>
            </a:r>
            <a:r>
              <a:rPr sz="1200" spc="-10" dirty="0">
                <a:latin typeface="Arial MT"/>
                <a:cs typeface="Arial MT"/>
              </a:rPr>
              <a:t>la </a:t>
            </a:r>
            <a:r>
              <a:rPr sz="1200" spc="-5" dirty="0">
                <a:latin typeface="Arial MT"/>
                <a:cs typeface="Arial MT"/>
              </a:rPr>
              <a:t>implementación exitosa </a:t>
            </a:r>
            <a:r>
              <a:rPr sz="120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Wazuh, se planea seguir las recomendaciones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proporcionadas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por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la</a:t>
            </a:r>
            <a:r>
              <a:rPr sz="1200" spc="-5" dirty="0">
                <a:latin typeface="Arial MT"/>
                <a:cs typeface="Arial MT"/>
              </a:rPr>
              <a:t> compañía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Wazuh,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que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ofrecen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orientación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sobre</a:t>
            </a:r>
            <a:r>
              <a:rPr sz="1200" dirty="0">
                <a:latin typeface="Arial MT"/>
                <a:cs typeface="Arial MT"/>
              </a:rPr>
              <a:t> la 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configuración</a:t>
            </a:r>
            <a:r>
              <a:rPr sz="1200" dirty="0">
                <a:latin typeface="Arial MT"/>
                <a:cs typeface="Arial MT"/>
              </a:rPr>
              <a:t> y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los</a:t>
            </a:r>
            <a:r>
              <a:rPr sz="1200" spc="-5" dirty="0">
                <a:latin typeface="Arial MT"/>
                <a:cs typeface="Arial MT"/>
              </a:rPr>
              <a:t> recursos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necesarios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para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adaptarse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al</a:t>
            </a:r>
            <a:r>
              <a:rPr sz="1200" spc="-5" dirty="0">
                <a:latin typeface="Arial MT"/>
                <a:cs typeface="Arial MT"/>
              </a:rPr>
              <a:t> entorno</a:t>
            </a:r>
            <a:r>
              <a:rPr sz="1200" dirty="0">
                <a:latin typeface="Arial MT"/>
                <a:cs typeface="Arial MT"/>
              </a:rPr>
              <a:t> de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RMB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Tecnología. Estas recomendaciones incluyen </a:t>
            </a:r>
            <a:r>
              <a:rPr sz="1200" spc="-10" dirty="0">
                <a:latin typeface="Arial MT"/>
                <a:cs typeface="Arial MT"/>
              </a:rPr>
              <a:t>pautas </a:t>
            </a:r>
            <a:r>
              <a:rPr sz="1200" spc="-5" dirty="0">
                <a:latin typeface="Arial MT"/>
                <a:cs typeface="Arial MT"/>
              </a:rPr>
              <a:t>sobre </a:t>
            </a:r>
            <a:r>
              <a:rPr sz="1200" spc="-10" dirty="0">
                <a:latin typeface="Arial MT"/>
                <a:cs typeface="Arial MT"/>
              </a:rPr>
              <a:t>los </a:t>
            </a:r>
            <a:r>
              <a:rPr sz="1200" spc="-5" dirty="0">
                <a:latin typeface="Arial MT"/>
                <a:cs typeface="Arial MT"/>
              </a:rPr>
              <a:t>recursos que deben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asignarse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los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servidores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y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la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arquitectura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que</a:t>
            </a:r>
            <a:r>
              <a:rPr sz="1200" spc="-3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se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utilizará.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Siguiendo</a:t>
            </a:r>
            <a:r>
              <a:rPr sz="1200" spc="-3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estas</a:t>
            </a:r>
            <a:r>
              <a:rPr sz="1200" spc="-10" dirty="0">
                <a:latin typeface="Arial MT"/>
                <a:cs typeface="Arial MT"/>
              </a:rPr>
              <a:t> pautas,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se busca garantizar que </a:t>
            </a:r>
            <a:r>
              <a:rPr sz="1200" dirty="0">
                <a:latin typeface="Arial MT"/>
                <a:cs typeface="Arial MT"/>
              </a:rPr>
              <a:t>Wazuh </a:t>
            </a:r>
            <a:r>
              <a:rPr sz="1200" spc="-5" dirty="0">
                <a:latin typeface="Arial MT"/>
                <a:cs typeface="Arial MT"/>
              </a:rPr>
              <a:t>funcione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manera </a:t>
            </a:r>
            <a:r>
              <a:rPr sz="1200" spc="-10" dirty="0">
                <a:latin typeface="Arial MT"/>
                <a:cs typeface="Arial MT"/>
              </a:rPr>
              <a:t>óptima </a:t>
            </a:r>
            <a:r>
              <a:rPr sz="1200" dirty="0">
                <a:latin typeface="Arial MT"/>
                <a:cs typeface="Arial MT"/>
              </a:rPr>
              <a:t>y </a:t>
            </a:r>
            <a:r>
              <a:rPr sz="1200" spc="-5" dirty="0">
                <a:latin typeface="Arial MT"/>
                <a:cs typeface="Arial MT"/>
              </a:rPr>
              <a:t>cumpla con </a:t>
            </a:r>
            <a:r>
              <a:rPr sz="1200" spc="-10" dirty="0">
                <a:latin typeface="Arial MT"/>
                <a:cs typeface="Arial MT"/>
              </a:rPr>
              <a:t>los </a:t>
            </a:r>
            <a:r>
              <a:rPr sz="1200" spc="-5" dirty="0">
                <a:latin typeface="Arial MT"/>
                <a:cs typeface="Arial MT"/>
              </a:rPr>
              <a:t> requisitos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específicos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la</a:t>
            </a:r>
            <a:r>
              <a:rPr sz="1200" spc="-5" dirty="0">
                <a:latin typeface="Arial MT"/>
                <a:cs typeface="Arial MT"/>
              </a:rPr>
              <a:t> organización.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3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050">
              <a:latin typeface="Arial MT"/>
              <a:cs typeface="Arial MT"/>
            </a:endParaRPr>
          </a:p>
          <a:p>
            <a:pPr marL="378460" lvl="1" indent="-366395">
              <a:lnSpc>
                <a:spcPct val="100000"/>
              </a:lnSpc>
              <a:buFont typeface="Arial"/>
              <a:buAutoNum type="arabicPeriod"/>
              <a:tabLst>
                <a:tab pos="378460" algn="l"/>
                <a:tab pos="379095" algn="l"/>
              </a:tabLst>
            </a:pPr>
            <a:r>
              <a:rPr sz="1200" b="1" spc="-5" dirty="0">
                <a:latin typeface="Arial"/>
                <a:cs typeface="Arial"/>
              </a:rPr>
              <a:t>REQUISITOS</a:t>
            </a:r>
            <a:r>
              <a:rPr sz="1200" b="1" spc="-10" dirty="0">
                <a:latin typeface="Arial"/>
                <a:cs typeface="Arial"/>
              </a:rPr>
              <a:t> PARA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LA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IMPLEMENTACIÓN.</a:t>
            </a:r>
            <a:endParaRPr sz="12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35"/>
              </a:spcBef>
              <a:buFont typeface="Arial"/>
              <a:buAutoNum type="arabicPeriod"/>
            </a:pPr>
            <a:endParaRPr sz="1200">
              <a:latin typeface="Arial"/>
              <a:cs typeface="Arial"/>
            </a:endParaRPr>
          </a:p>
          <a:p>
            <a:pPr marL="12700" marR="5080" algn="just">
              <a:lnSpc>
                <a:spcPts val="1380"/>
              </a:lnSpc>
              <a:spcBef>
                <a:spcPts val="5"/>
              </a:spcBef>
            </a:pPr>
            <a:r>
              <a:rPr sz="1200" dirty="0">
                <a:latin typeface="Arial MT"/>
                <a:cs typeface="Arial MT"/>
              </a:rPr>
              <a:t>A </a:t>
            </a:r>
            <a:r>
              <a:rPr sz="1200" spc="-10" dirty="0">
                <a:latin typeface="Arial MT"/>
                <a:cs typeface="Arial MT"/>
              </a:rPr>
              <a:t>continuación, </a:t>
            </a:r>
            <a:r>
              <a:rPr sz="1200" spc="-5" dirty="0">
                <a:latin typeface="Arial MT"/>
                <a:cs typeface="Arial MT"/>
              </a:rPr>
              <a:t>se describirá </a:t>
            </a:r>
            <a:r>
              <a:rPr sz="1200" spc="-10" dirty="0">
                <a:latin typeface="Arial MT"/>
                <a:cs typeface="Arial MT"/>
              </a:rPr>
              <a:t>una </a:t>
            </a:r>
            <a:r>
              <a:rPr sz="1200" spc="-5" dirty="0">
                <a:latin typeface="Arial MT"/>
                <a:cs typeface="Arial MT"/>
              </a:rPr>
              <a:t>serie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requisitos propuestos </a:t>
            </a:r>
            <a:r>
              <a:rPr sz="1200" spc="-10" dirty="0">
                <a:latin typeface="Arial MT"/>
                <a:cs typeface="Arial MT"/>
              </a:rPr>
              <a:t>por la compañía </a:t>
            </a:r>
            <a:r>
              <a:rPr sz="1200" spc="-5" dirty="0">
                <a:latin typeface="Arial MT"/>
                <a:cs typeface="Arial MT"/>
              </a:rPr>
              <a:t> desarrolladora </a:t>
            </a:r>
            <a:r>
              <a:rPr sz="1200" spc="-10" dirty="0">
                <a:latin typeface="Arial MT"/>
                <a:cs typeface="Arial MT"/>
              </a:rPr>
              <a:t>de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la</a:t>
            </a:r>
            <a:r>
              <a:rPr sz="1200" spc="-5" dirty="0">
                <a:latin typeface="Arial MT"/>
                <a:cs typeface="Arial MT"/>
              </a:rPr>
              <a:t> herramienta para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la</a:t>
            </a:r>
            <a:r>
              <a:rPr sz="1200" spc="-5" dirty="0">
                <a:latin typeface="Arial MT"/>
                <a:cs typeface="Arial MT"/>
              </a:rPr>
              <a:t> implementación,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 partir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</a:t>
            </a:r>
            <a:r>
              <a:rPr sz="1200" spc="-5" dirty="0">
                <a:latin typeface="Arial MT"/>
                <a:cs typeface="Arial MT"/>
              </a:rPr>
              <a:t> estos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se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seleccionarán</a:t>
            </a:r>
            <a:r>
              <a:rPr sz="1200" spc="-5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los</a:t>
            </a:r>
            <a:r>
              <a:rPr sz="1200" spc="-5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que</a:t>
            </a:r>
            <a:r>
              <a:rPr sz="1200" spc="-5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más</a:t>
            </a:r>
            <a:r>
              <a:rPr sz="1200" spc="-5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se</a:t>
            </a:r>
            <a:r>
              <a:rPr sz="1200" spc="-6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adapten</a:t>
            </a:r>
            <a:r>
              <a:rPr sz="1200" spc="-5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</a:t>
            </a:r>
            <a:r>
              <a:rPr sz="1200" spc="-5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la</a:t>
            </a:r>
            <a:r>
              <a:rPr sz="1200" spc="-6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cantidad</a:t>
            </a:r>
            <a:r>
              <a:rPr sz="1200" spc="-5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</a:t>
            </a:r>
            <a:r>
              <a:rPr sz="1200" spc="-6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equipos</a:t>
            </a:r>
            <a:r>
              <a:rPr sz="1200" spc="-5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</a:t>
            </a:r>
            <a:r>
              <a:rPr sz="1200" spc="-4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RMB</a:t>
            </a:r>
            <a:r>
              <a:rPr sz="1200" spc="-5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Tecnología.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100">
              <a:latin typeface="Arial MT"/>
              <a:cs typeface="Arial MT"/>
            </a:endParaRPr>
          </a:p>
          <a:p>
            <a:pPr marL="469900" lvl="2" indent="-457834">
              <a:lnSpc>
                <a:spcPct val="100000"/>
              </a:lnSpc>
              <a:buFont typeface="Arial"/>
              <a:buAutoNum type="arabicPeriod"/>
              <a:tabLst>
                <a:tab pos="470534" algn="l"/>
              </a:tabLst>
            </a:pPr>
            <a:r>
              <a:rPr sz="1200" b="1" spc="-10" dirty="0">
                <a:latin typeface="Arial"/>
                <a:cs typeface="Arial"/>
              </a:rPr>
              <a:t>Hardware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200">
              <a:latin typeface="Arial"/>
              <a:cs typeface="Arial"/>
            </a:endParaRPr>
          </a:p>
          <a:p>
            <a:pPr marL="12700" marR="5080" algn="just">
              <a:lnSpc>
                <a:spcPts val="1380"/>
              </a:lnSpc>
            </a:pPr>
            <a:r>
              <a:rPr sz="1200" spc="-10" dirty="0">
                <a:latin typeface="Arial MT"/>
                <a:cs typeface="Arial MT"/>
              </a:rPr>
              <a:t>Los </a:t>
            </a:r>
            <a:r>
              <a:rPr sz="1200" spc="-5" dirty="0">
                <a:latin typeface="Arial MT"/>
                <a:cs typeface="Arial MT"/>
              </a:rPr>
              <a:t>requisitos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hardware varían </a:t>
            </a:r>
            <a:r>
              <a:rPr sz="1200" spc="-10" dirty="0">
                <a:latin typeface="Arial MT"/>
                <a:cs typeface="Arial MT"/>
              </a:rPr>
              <a:t>según el </a:t>
            </a:r>
            <a:r>
              <a:rPr sz="1200" spc="-5" dirty="0">
                <a:latin typeface="Arial MT"/>
                <a:cs typeface="Arial MT"/>
              </a:rPr>
              <a:t>número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equipos </a:t>
            </a:r>
            <a:r>
              <a:rPr sz="1200" spc="-10" dirty="0">
                <a:latin typeface="Arial MT"/>
                <a:cs typeface="Arial MT"/>
              </a:rPr>
              <a:t>de la </a:t>
            </a:r>
            <a:r>
              <a:rPr sz="1200" spc="-5" dirty="0">
                <a:latin typeface="Arial MT"/>
                <a:cs typeface="Arial MT"/>
              </a:rPr>
              <a:t>nube </a:t>
            </a:r>
            <a:r>
              <a:rPr sz="1200" spc="-10" dirty="0">
                <a:latin typeface="Arial MT"/>
                <a:cs typeface="Arial MT"/>
              </a:rPr>
              <a:t>que </a:t>
            </a:r>
            <a:r>
              <a:rPr sz="1200" spc="-5" dirty="0">
                <a:latin typeface="Arial MT"/>
                <a:cs typeface="Arial MT"/>
              </a:rPr>
              <a:t>se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espera</a:t>
            </a:r>
            <a:r>
              <a:rPr sz="1200" spc="-5" dirty="0">
                <a:latin typeface="Arial MT"/>
                <a:cs typeface="Arial MT"/>
              </a:rPr>
              <a:t> monitorear,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este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número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es</a:t>
            </a:r>
            <a:r>
              <a:rPr sz="1200" spc="-5" dirty="0">
                <a:latin typeface="Arial MT"/>
                <a:cs typeface="Arial MT"/>
              </a:rPr>
              <a:t> importante para determinar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la</a:t>
            </a:r>
            <a:r>
              <a:rPr sz="1200" spc="-5" dirty="0">
                <a:latin typeface="Arial MT"/>
                <a:cs typeface="Arial MT"/>
              </a:rPr>
              <a:t> potencia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 cómputo requerida </a:t>
            </a:r>
            <a:r>
              <a:rPr sz="1200" spc="-10" dirty="0">
                <a:latin typeface="Arial MT"/>
                <a:cs typeface="Arial MT"/>
              </a:rPr>
              <a:t>para que la </a:t>
            </a:r>
            <a:r>
              <a:rPr sz="1200" spc="-5" dirty="0">
                <a:latin typeface="Arial MT"/>
                <a:cs typeface="Arial MT"/>
              </a:rPr>
              <a:t>herramienta </a:t>
            </a:r>
            <a:r>
              <a:rPr sz="1200" dirty="0">
                <a:latin typeface="Arial MT"/>
                <a:cs typeface="Arial MT"/>
              </a:rPr>
              <a:t>Wazuh </a:t>
            </a:r>
            <a:r>
              <a:rPr sz="1200" spc="-5" dirty="0">
                <a:latin typeface="Arial MT"/>
                <a:cs typeface="Arial MT"/>
              </a:rPr>
              <a:t>pueda </a:t>
            </a:r>
            <a:r>
              <a:rPr sz="1200" spc="-10" dirty="0">
                <a:latin typeface="Arial MT"/>
                <a:cs typeface="Arial MT"/>
              </a:rPr>
              <a:t>analizar </a:t>
            </a:r>
            <a:r>
              <a:rPr sz="1200" dirty="0">
                <a:latin typeface="Arial MT"/>
                <a:cs typeface="Arial MT"/>
              </a:rPr>
              <a:t>y </a:t>
            </a:r>
            <a:r>
              <a:rPr sz="1200" spc="-5" dirty="0">
                <a:latin typeface="Arial MT"/>
                <a:cs typeface="Arial MT"/>
              </a:rPr>
              <a:t>almacenar </a:t>
            </a:r>
            <a:r>
              <a:rPr sz="1200" dirty="0">
                <a:latin typeface="Arial MT"/>
                <a:cs typeface="Arial MT"/>
              </a:rPr>
              <a:t>la 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información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correctamente.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En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la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siguiente</a:t>
            </a:r>
            <a:r>
              <a:rPr sz="1200" spc="-5" dirty="0">
                <a:latin typeface="Arial MT"/>
                <a:cs typeface="Arial MT"/>
              </a:rPr>
              <a:t> tabla,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se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puede</a:t>
            </a:r>
            <a:r>
              <a:rPr sz="1200" spc="-5" dirty="0">
                <a:latin typeface="Arial MT"/>
                <a:cs typeface="Arial MT"/>
              </a:rPr>
              <a:t> observar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los </a:t>
            </a:r>
            <a:r>
              <a:rPr sz="1200" spc="-5" dirty="0">
                <a:latin typeface="Arial MT"/>
                <a:cs typeface="Arial MT"/>
              </a:rPr>
              <a:t> requerimientos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necesarios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por</a:t>
            </a:r>
            <a:r>
              <a:rPr sz="1200" spc="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cantidad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</a:t>
            </a:r>
            <a:r>
              <a:rPr sz="1200" spc="-5" dirty="0">
                <a:latin typeface="Arial MT"/>
                <a:cs typeface="Arial MT"/>
              </a:rPr>
              <a:t> endpoints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supervisar.</a:t>
            </a:r>
            <a:endParaRPr sz="1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5" dirty="0"/>
              <a:t>52</a:t>
            </a:fld>
            <a:endParaRPr spc="-5" dirty="0"/>
          </a:p>
        </p:txBody>
      </p:sp>
      <p:sp>
        <p:nvSpPr>
          <p:cNvPr id="2" name="object 2"/>
          <p:cNvSpPr txBox="1"/>
          <p:nvPr/>
        </p:nvSpPr>
        <p:spPr>
          <a:xfrm>
            <a:off x="1427733" y="1059433"/>
            <a:ext cx="24511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latin typeface="Arial"/>
                <a:cs typeface="Arial"/>
              </a:rPr>
              <a:t>Tabla</a:t>
            </a:r>
            <a:r>
              <a:rPr sz="900" b="1" spc="-20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3.</a:t>
            </a:r>
            <a:r>
              <a:rPr sz="900" b="1" spc="-15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Requerimientos</a:t>
            </a:r>
            <a:r>
              <a:rPr sz="900" b="1" spc="-25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de</a:t>
            </a:r>
            <a:r>
              <a:rPr sz="900" b="1" spc="-25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hardware</a:t>
            </a:r>
            <a:r>
              <a:rPr sz="900" b="1" spc="-25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Wazuh</a:t>
            </a:r>
            <a:endParaRPr sz="900">
              <a:latin typeface="Arial"/>
              <a:cs typeface="Arial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986914" y="1338961"/>
          <a:ext cx="4525010" cy="9175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82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01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2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731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5473">
                <a:tc>
                  <a:txBody>
                    <a:bodyPr/>
                    <a:lstStyle/>
                    <a:p>
                      <a:pPr marL="260985">
                        <a:lnSpc>
                          <a:spcPts val="1380"/>
                        </a:lnSpc>
                      </a:pPr>
                      <a:r>
                        <a:rPr sz="1200" spc="-10" dirty="0">
                          <a:latin typeface="Arial MT"/>
                          <a:cs typeface="Arial MT"/>
                        </a:rPr>
                        <a:t>Agentes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ts val="1380"/>
                        </a:lnSpc>
                      </a:pPr>
                      <a:r>
                        <a:rPr sz="1200" spc="-5" dirty="0">
                          <a:latin typeface="Arial MT"/>
                          <a:cs typeface="Arial MT"/>
                        </a:rPr>
                        <a:t>CPU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380"/>
                        </a:lnSpc>
                      </a:pPr>
                      <a:r>
                        <a:rPr sz="1200" spc="-5" dirty="0">
                          <a:latin typeface="Arial MT"/>
                          <a:cs typeface="Arial MT"/>
                        </a:rPr>
                        <a:t>RAM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040" marR="65405">
                        <a:lnSpc>
                          <a:spcPts val="1380"/>
                        </a:lnSpc>
                      </a:pPr>
                      <a:r>
                        <a:rPr sz="1200" dirty="0">
                          <a:latin typeface="Arial MT"/>
                          <a:cs typeface="Arial MT"/>
                        </a:rPr>
                        <a:t>A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l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m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a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c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e</a:t>
                      </a:r>
                      <a:r>
                        <a:rPr sz="1200" spc="10" dirty="0">
                          <a:latin typeface="Arial MT"/>
                          <a:cs typeface="Arial MT"/>
                        </a:rPr>
                        <a:t>n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a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m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i</a:t>
                      </a:r>
                      <a:r>
                        <a:rPr sz="1200" spc="10" dirty="0">
                          <a:latin typeface="Arial MT"/>
                          <a:cs typeface="Arial MT"/>
                        </a:rPr>
                        <a:t>e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n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to  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de</a:t>
                      </a:r>
                      <a:r>
                        <a:rPr sz="12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90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días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67945">
                        <a:lnSpc>
                          <a:spcPts val="1400"/>
                        </a:lnSpc>
                      </a:pPr>
                      <a:r>
                        <a:rPr sz="1200" spc="-15" dirty="0">
                          <a:latin typeface="Arial MT"/>
                          <a:cs typeface="Arial MT"/>
                        </a:rPr>
                        <a:t>1–25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ts val="1400"/>
                        </a:lnSpc>
                      </a:pPr>
                      <a:r>
                        <a:rPr sz="1200" spc="-5" dirty="0">
                          <a:latin typeface="Arial MT"/>
                          <a:cs typeface="Arial MT"/>
                        </a:rPr>
                        <a:t>4</a:t>
                      </a:r>
                      <a:r>
                        <a:rPr sz="1200" spc="-4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vCPU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400"/>
                        </a:lnSpc>
                      </a:pPr>
                      <a:r>
                        <a:rPr sz="1200" spc="-5" dirty="0">
                          <a:latin typeface="Arial MT"/>
                          <a:cs typeface="Arial MT"/>
                        </a:rPr>
                        <a:t>8</a:t>
                      </a:r>
                      <a:r>
                        <a:rPr sz="1200" spc="-5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GiB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ts val="1400"/>
                        </a:lnSpc>
                      </a:pPr>
                      <a:r>
                        <a:rPr sz="1200" spc="-10" dirty="0">
                          <a:latin typeface="Arial MT"/>
                          <a:cs typeface="Arial MT"/>
                        </a:rPr>
                        <a:t>50</a:t>
                      </a:r>
                      <a:r>
                        <a:rPr sz="1200" spc="-5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GB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721">
                <a:tc>
                  <a:txBody>
                    <a:bodyPr/>
                    <a:lstStyle/>
                    <a:p>
                      <a:pPr marL="67945">
                        <a:lnSpc>
                          <a:spcPts val="1325"/>
                        </a:lnSpc>
                      </a:pPr>
                      <a:r>
                        <a:rPr sz="1200" spc="-10" dirty="0">
                          <a:latin typeface="Arial MT"/>
                          <a:cs typeface="Arial MT"/>
                        </a:rPr>
                        <a:t>25-50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ts val="1325"/>
                        </a:lnSpc>
                      </a:pPr>
                      <a:r>
                        <a:rPr sz="1200" spc="-5" dirty="0">
                          <a:latin typeface="Arial MT"/>
                          <a:cs typeface="Arial MT"/>
                        </a:rPr>
                        <a:t>8</a:t>
                      </a:r>
                      <a:r>
                        <a:rPr sz="1200" spc="-4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vCPU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325"/>
                        </a:lnSpc>
                      </a:pPr>
                      <a:r>
                        <a:rPr sz="1200" spc="-5" dirty="0">
                          <a:latin typeface="Arial MT"/>
                          <a:cs typeface="Arial MT"/>
                        </a:rPr>
                        <a:t>8</a:t>
                      </a:r>
                      <a:r>
                        <a:rPr sz="1200" spc="-5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GiB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ts val="1325"/>
                        </a:lnSpc>
                      </a:pPr>
                      <a:r>
                        <a:rPr sz="1200" spc="-10" dirty="0">
                          <a:latin typeface="Arial MT"/>
                          <a:cs typeface="Arial MT"/>
                        </a:rPr>
                        <a:t>100</a:t>
                      </a:r>
                      <a:r>
                        <a:rPr sz="1200" spc="-4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5" dirty="0">
                          <a:latin typeface="Arial MT"/>
                          <a:cs typeface="Arial MT"/>
                        </a:rPr>
                        <a:t>GB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5419">
                <a:tc>
                  <a:txBody>
                    <a:bodyPr/>
                    <a:lstStyle/>
                    <a:p>
                      <a:pPr marL="67945">
                        <a:lnSpc>
                          <a:spcPts val="1360"/>
                        </a:lnSpc>
                      </a:pPr>
                      <a:r>
                        <a:rPr sz="1200" spc="-5" dirty="0">
                          <a:latin typeface="Arial MT"/>
                          <a:cs typeface="Arial MT"/>
                        </a:rPr>
                        <a:t>50-100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ts val="1360"/>
                        </a:lnSpc>
                      </a:pPr>
                      <a:r>
                        <a:rPr sz="1200" spc="-5" dirty="0">
                          <a:latin typeface="Arial MT"/>
                          <a:cs typeface="Arial MT"/>
                        </a:rPr>
                        <a:t>8</a:t>
                      </a:r>
                      <a:r>
                        <a:rPr sz="1200" spc="-4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vCPU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360"/>
                        </a:lnSpc>
                      </a:pPr>
                      <a:r>
                        <a:rPr sz="1200" spc="-5" dirty="0">
                          <a:latin typeface="Arial MT"/>
                          <a:cs typeface="Arial MT"/>
                        </a:rPr>
                        <a:t>8</a:t>
                      </a:r>
                      <a:r>
                        <a:rPr sz="1200" spc="-5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GiB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ts val="1360"/>
                        </a:lnSpc>
                      </a:pPr>
                      <a:r>
                        <a:rPr sz="1200" spc="-10" dirty="0">
                          <a:latin typeface="Arial MT"/>
                          <a:cs typeface="Arial MT"/>
                        </a:rPr>
                        <a:t>200</a:t>
                      </a:r>
                      <a:r>
                        <a:rPr sz="1200" spc="-4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5" dirty="0">
                          <a:latin typeface="Arial MT"/>
                          <a:cs typeface="Arial MT"/>
                        </a:rPr>
                        <a:t>GB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1427733" y="2238375"/>
            <a:ext cx="5631180" cy="2144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Arial MT"/>
                <a:cs typeface="Arial MT"/>
              </a:rPr>
              <a:t>Fuente</a:t>
            </a:r>
            <a:r>
              <a:rPr sz="1000" spc="-6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propia</a:t>
            </a:r>
            <a:endParaRPr sz="10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1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2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200" b="1" spc="-5" dirty="0">
                <a:latin typeface="Arial"/>
                <a:cs typeface="Arial"/>
              </a:rPr>
              <a:t>8.1.2</a:t>
            </a:r>
            <a:r>
              <a:rPr sz="1200" b="1" spc="54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Sistema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operativo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200">
              <a:latin typeface="Arial"/>
              <a:cs typeface="Arial"/>
            </a:endParaRPr>
          </a:p>
          <a:p>
            <a:pPr marL="12700" marR="5080">
              <a:lnSpc>
                <a:spcPts val="1380"/>
              </a:lnSpc>
            </a:pPr>
            <a:r>
              <a:rPr sz="1200" spc="-10" dirty="0">
                <a:latin typeface="Arial MT"/>
                <a:cs typeface="Arial MT"/>
              </a:rPr>
              <a:t>Los</a:t>
            </a:r>
            <a:r>
              <a:rPr sz="1200" spc="1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componentes</a:t>
            </a:r>
            <a:r>
              <a:rPr sz="1200" spc="114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principales</a:t>
            </a:r>
            <a:r>
              <a:rPr sz="1200" spc="13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</a:t>
            </a:r>
            <a:r>
              <a:rPr sz="1200" spc="10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Wazuh</a:t>
            </a:r>
            <a:r>
              <a:rPr sz="1200" spc="10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se</a:t>
            </a:r>
            <a:r>
              <a:rPr sz="1200" spc="10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instalan</a:t>
            </a:r>
            <a:r>
              <a:rPr sz="1200" spc="10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en</a:t>
            </a:r>
            <a:r>
              <a:rPr sz="1200" spc="10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sistemas</a:t>
            </a:r>
            <a:r>
              <a:rPr sz="1200" spc="1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operativos</a:t>
            </a:r>
            <a:r>
              <a:rPr sz="1200" spc="114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Linux </a:t>
            </a:r>
            <a:r>
              <a:rPr sz="1200" spc="-31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 64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bits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y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se recomiendan las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siguientes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versiones: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150">
              <a:latin typeface="Arial MT"/>
              <a:cs typeface="Arial MT"/>
            </a:endParaRPr>
          </a:p>
          <a:p>
            <a:pPr marL="469900" indent="-229235">
              <a:lnSpc>
                <a:spcPct val="100000"/>
              </a:lnSpc>
              <a:buFont typeface="Symbol"/>
              <a:buChar char=""/>
              <a:tabLst>
                <a:tab pos="469900" algn="l"/>
                <a:tab pos="470534" algn="l"/>
              </a:tabLst>
            </a:pPr>
            <a:r>
              <a:rPr sz="1200" spc="-5" dirty="0">
                <a:latin typeface="Arial MT"/>
                <a:cs typeface="Arial MT"/>
              </a:rPr>
              <a:t>Amazon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Linux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2.</a:t>
            </a:r>
            <a:endParaRPr sz="1200">
              <a:latin typeface="Arial MT"/>
              <a:cs typeface="Arial MT"/>
            </a:endParaRPr>
          </a:p>
          <a:p>
            <a:pPr marL="469900" indent="-229235">
              <a:lnSpc>
                <a:spcPct val="100000"/>
              </a:lnSpc>
              <a:spcBef>
                <a:spcPts val="20"/>
              </a:spcBef>
              <a:buFont typeface="Symbol"/>
              <a:buChar char=""/>
              <a:tabLst>
                <a:tab pos="469900" algn="l"/>
                <a:tab pos="470534" algn="l"/>
              </a:tabLst>
            </a:pPr>
            <a:r>
              <a:rPr sz="1200" spc="-10" dirty="0">
                <a:latin typeface="Arial MT"/>
                <a:cs typeface="Arial MT"/>
              </a:rPr>
              <a:t>Red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Hat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Enterprise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Linux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7, 8,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5" dirty="0">
                <a:latin typeface="Arial MT"/>
                <a:cs typeface="Arial MT"/>
              </a:rPr>
              <a:t>9.</a:t>
            </a:r>
            <a:endParaRPr sz="1200">
              <a:latin typeface="Arial MT"/>
              <a:cs typeface="Arial MT"/>
            </a:endParaRPr>
          </a:p>
          <a:p>
            <a:pPr marL="469900" indent="-229235">
              <a:lnSpc>
                <a:spcPct val="100000"/>
              </a:lnSpc>
              <a:spcBef>
                <a:spcPts val="20"/>
              </a:spcBef>
              <a:buFont typeface="Symbol"/>
              <a:buChar char=""/>
              <a:tabLst>
                <a:tab pos="469900" algn="l"/>
                <a:tab pos="470534" algn="l"/>
              </a:tabLst>
            </a:pPr>
            <a:r>
              <a:rPr sz="1200" spc="-5" dirty="0">
                <a:latin typeface="Arial MT"/>
                <a:cs typeface="Arial MT"/>
              </a:rPr>
              <a:t>CentOS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7,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8.</a:t>
            </a:r>
            <a:endParaRPr sz="1200">
              <a:latin typeface="Arial MT"/>
              <a:cs typeface="Arial MT"/>
            </a:endParaRPr>
          </a:p>
          <a:p>
            <a:pPr marL="469900" indent="-229235">
              <a:lnSpc>
                <a:spcPct val="100000"/>
              </a:lnSpc>
              <a:spcBef>
                <a:spcPts val="20"/>
              </a:spcBef>
              <a:buFont typeface="Symbol"/>
              <a:buChar char=""/>
              <a:tabLst>
                <a:tab pos="469900" algn="l"/>
                <a:tab pos="470534" algn="l"/>
              </a:tabLst>
            </a:pPr>
            <a:r>
              <a:rPr sz="1200" spc="-10" dirty="0">
                <a:latin typeface="Arial MT"/>
                <a:cs typeface="Arial MT"/>
              </a:rPr>
              <a:t>Ubuntu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16.04,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18.04,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20.04,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22.04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27733" y="4875529"/>
            <a:ext cx="5639435" cy="1260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78460" algn="l"/>
              </a:tabLst>
            </a:pPr>
            <a:r>
              <a:rPr sz="1200" b="1" spc="-5" dirty="0">
                <a:latin typeface="Arial"/>
                <a:cs typeface="Arial"/>
              </a:rPr>
              <a:t>8.2	IMPLEMENTACIÓN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150">
              <a:latin typeface="Arial"/>
              <a:cs typeface="Arial"/>
            </a:endParaRPr>
          </a:p>
          <a:p>
            <a:pPr marL="12700" marR="5080" algn="just">
              <a:lnSpc>
                <a:spcPct val="95900"/>
              </a:lnSpc>
            </a:pPr>
            <a:r>
              <a:rPr sz="1200" spc="-5" dirty="0">
                <a:latin typeface="Arial MT"/>
                <a:cs typeface="Arial MT"/>
              </a:rPr>
              <a:t>Teniendo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en</a:t>
            </a:r>
            <a:r>
              <a:rPr sz="1200" spc="-5" dirty="0">
                <a:latin typeface="Arial MT"/>
                <a:cs typeface="Arial MT"/>
              </a:rPr>
              <a:t> cuenta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lo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anterior</a:t>
            </a:r>
            <a:r>
              <a:rPr sz="1200" spc="-5" dirty="0">
                <a:latin typeface="Arial MT"/>
                <a:cs typeface="Arial MT"/>
              </a:rPr>
              <a:t> se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procede</a:t>
            </a:r>
            <a:r>
              <a:rPr sz="1200" spc="-5" dirty="0">
                <a:latin typeface="Arial MT"/>
                <a:cs typeface="Arial MT"/>
              </a:rPr>
              <a:t> a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seleccionar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la</a:t>
            </a:r>
            <a:r>
              <a:rPr sz="1200" spc="-5" dirty="0">
                <a:latin typeface="Arial MT"/>
                <a:cs typeface="Arial MT"/>
              </a:rPr>
              <a:t> nube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donde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se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desplegará</a:t>
            </a:r>
            <a:r>
              <a:rPr sz="1200" dirty="0">
                <a:latin typeface="Arial MT"/>
                <a:cs typeface="Arial MT"/>
              </a:rPr>
              <a:t> el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VPS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que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ejecutará</a:t>
            </a:r>
            <a:r>
              <a:rPr sz="1200" dirty="0">
                <a:latin typeface="Arial MT"/>
                <a:cs typeface="Arial MT"/>
              </a:rPr>
              <a:t> la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herramienta,</a:t>
            </a:r>
            <a:r>
              <a:rPr sz="1200" dirty="0">
                <a:latin typeface="Arial MT"/>
                <a:cs typeface="Arial MT"/>
              </a:rPr>
              <a:t> en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este</a:t>
            </a:r>
            <a:r>
              <a:rPr sz="1200" dirty="0">
                <a:latin typeface="Arial MT"/>
                <a:cs typeface="Arial MT"/>
              </a:rPr>
              <a:t> caso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la</a:t>
            </a:r>
            <a:r>
              <a:rPr sz="1200" spc="-5" dirty="0">
                <a:latin typeface="Arial MT"/>
                <a:cs typeface="Arial MT"/>
              </a:rPr>
              <a:t> empresa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proporcionó </a:t>
            </a:r>
            <a:r>
              <a:rPr sz="1200" dirty="0">
                <a:latin typeface="Arial MT"/>
                <a:cs typeface="Arial MT"/>
              </a:rPr>
              <a:t>un VPS en </a:t>
            </a:r>
            <a:r>
              <a:rPr sz="1200" spc="-5" dirty="0">
                <a:latin typeface="Arial MT"/>
                <a:cs typeface="Arial MT"/>
              </a:rPr>
              <a:t>DigitalOcean con </a:t>
            </a:r>
            <a:r>
              <a:rPr sz="1200" spc="-10" dirty="0">
                <a:latin typeface="Arial MT"/>
                <a:cs typeface="Arial MT"/>
              </a:rPr>
              <a:t>las </a:t>
            </a:r>
            <a:r>
              <a:rPr sz="1200" spc="-5" dirty="0">
                <a:latin typeface="Arial MT"/>
                <a:cs typeface="Arial MT"/>
              </a:rPr>
              <a:t>características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acuerdo con </a:t>
            </a:r>
            <a:r>
              <a:rPr sz="1200" dirty="0">
                <a:latin typeface="Arial MT"/>
                <a:cs typeface="Arial MT"/>
              </a:rPr>
              <a:t>la 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cantidad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recursos a monitorear. </a:t>
            </a:r>
            <a:r>
              <a:rPr sz="1200" spc="5" dirty="0">
                <a:latin typeface="Arial MT"/>
                <a:cs typeface="Arial MT"/>
              </a:rPr>
              <a:t>En </a:t>
            </a:r>
            <a:r>
              <a:rPr sz="1200" spc="-10" dirty="0">
                <a:latin typeface="Arial MT"/>
                <a:cs typeface="Arial MT"/>
              </a:rPr>
              <a:t>la </a:t>
            </a:r>
            <a:r>
              <a:rPr sz="1200" spc="-5" dirty="0">
                <a:latin typeface="Arial MT"/>
                <a:cs typeface="Arial MT"/>
              </a:rPr>
              <a:t>siguiente imagen se puede ver </a:t>
            </a:r>
            <a:r>
              <a:rPr sz="1200" dirty="0">
                <a:latin typeface="Arial MT"/>
                <a:cs typeface="Arial MT"/>
              </a:rPr>
              <a:t>el </a:t>
            </a:r>
            <a:r>
              <a:rPr sz="1200" spc="-10" dirty="0">
                <a:latin typeface="Arial MT"/>
                <a:cs typeface="Arial MT"/>
              </a:rPr>
              <a:t>detalle 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 la</a:t>
            </a:r>
            <a:r>
              <a:rPr sz="1200" spc="-5" dirty="0">
                <a:latin typeface="Arial MT"/>
                <a:cs typeface="Arial MT"/>
              </a:rPr>
              <a:t> maquina implementada.</a:t>
            </a:r>
            <a:endParaRPr sz="1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13076" y="1059433"/>
            <a:ext cx="346646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latin typeface="Arial"/>
                <a:cs typeface="Arial"/>
              </a:rPr>
              <a:t>Ilustración</a:t>
            </a:r>
            <a:r>
              <a:rPr sz="900" b="1" spc="10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6.Detalle </a:t>
            </a:r>
            <a:r>
              <a:rPr sz="900" b="1" dirty="0">
                <a:latin typeface="Arial"/>
                <a:cs typeface="Arial"/>
              </a:rPr>
              <a:t>de</a:t>
            </a:r>
            <a:r>
              <a:rPr sz="900" b="1" spc="15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maquina implementada</a:t>
            </a:r>
            <a:r>
              <a:rPr sz="900" b="1" spc="-25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en</a:t>
            </a:r>
            <a:r>
              <a:rPr sz="900" b="1" spc="25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DigitalOcean</a:t>
            </a:r>
            <a:endParaRPr sz="9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27733" y="3757548"/>
            <a:ext cx="5430520" cy="2058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Arial MT"/>
                <a:cs typeface="Arial MT"/>
              </a:rPr>
              <a:t>Fuente:</a:t>
            </a:r>
            <a:r>
              <a:rPr sz="1000" spc="-5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propia</a:t>
            </a:r>
            <a:endParaRPr sz="10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200" spc="-5" dirty="0">
                <a:latin typeface="Arial MT"/>
                <a:cs typeface="Arial MT"/>
              </a:rPr>
              <a:t>Fue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implementada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una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maquina </a:t>
            </a:r>
            <a:r>
              <a:rPr sz="1200" spc="-5" dirty="0">
                <a:latin typeface="Arial MT"/>
                <a:cs typeface="Arial MT"/>
              </a:rPr>
              <a:t>con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las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siguientes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características: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200">
              <a:latin typeface="Arial MT"/>
              <a:cs typeface="Arial MT"/>
            </a:endParaRPr>
          </a:p>
          <a:p>
            <a:pPr marL="469900" indent="-229235">
              <a:lnSpc>
                <a:spcPct val="100000"/>
              </a:lnSpc>
              <a:buFont typeface="Symbol"/>
              <a:buChar char=""/>
              <a:tabLst>
                <a:tab pos="469900" algn="l"/>
                <a:tab pos="470534" algn="l"/>
              </a:tabLst>
            </a:pPr>
            <a:r>
              <a:rPr sz="1200" spc="-5" dirty="0">
                <a:latin typeface="Arial MT"/>
                <a:cs typeface="Arial MT"/>
              </a:rPr>
              <a:t>Sistema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operativo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Ubuntu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22.04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x64</a:t>
            </a:r>
            <a:endParaRPr sz="1200">
              <a:latin typeface="Arial MT"/>
              <a:cs typeface="Arial MT"/>
            </a:endParaRPr>
          </a:p>
          <a:p>
            <a:pPr marL="469900" indent="-229235">
              <a:lnSpc>
                <a:spcPct val="100000"/>
              </a:lnSpc>
              <a:spcBef>
                <a:spcPts val="40"/>
              </a:spcBef>
              <a:buFont typeface="Symbol"/>
              <a:buChar char=""/>
              <a:tabLst>
                <a:tab pos="469900" algn="l"/>
                <a:tab pos="470534" algn="l"/>
              </a:tabLst>
            </a:pPr>
            <a:r>
              <a:rPr sz="1200" spc="-5" dirty="0">
                <a:latin typeface="Arial MT"/>
                <a:cs typeface="Arial MT"/>
              </a:rPr>
              <a:t>4</a:t>
            </a:r>
            <a:r>
              <a:rPr sz="1200" spc="-5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vCPUs</a:t>
            </a:r>
            <a:endParaRPr sz="1200">
              <a:latin typeface="Arial MT"/>
              <a:cs typeface="Arial MT"/>
            </a:endParaRPr>
          </a:p>
          <a:p>
            <a:pPr marL="469900" indent="-229235">
              <a:lnSpc>
                <a:spcPct val="100000"/>
              </a:lnSpc>
              <a:spcBef>
                <a:spcPts val="20"/>
              </a:spcBef>
              <a:buFont typeface="Symbol"/>
              <a:buChar char=""/>
              <a:tabLst>
                <a:tab pos="469900" algn="l"/>
                <a:tab pos="470534" algn="l"/>
              </a:tabLst>
            </a:pPr>
            <a:r>
              <a:rPr sz="1200" spc="-5" dirty="0">
                <a:latin typeface="Arial MT"/>
                <a:cs typeface="Arial MT"/>
              </a:rPr>
              <a:t>8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GB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RAM</a:t>
            </a:r>
            <a:endParaRPr sz="1200">
              <a:latin typeface="Arial MT"/>
              <a:cs typeface="Arial MT"/>
            </a:endParaRPr>
          </a:p>
          <a:p>
            <a:pPr marL="469900" indent="-229235">
              <a:lnSpc>
                <a:spcPct val="100000"/>
              </a:lnSpc>
              <a:spcBef>
                <a:spcPts val="20"/>
              </a:spcBef>
              <a:buFont typeface="Symbol"/>
              <a:buChar char=""/>
              <a:tabLst>
                <a:tab pos="469900" algn="l"/>
                <a:tab pos="470534" algn="l"/>
              </a:tabLst>
            </a:pPr>
            <a:r>
              <a:rPr sz="1200" spc="-10" dirty="0">
                <a:latin typeface="Arial MT"/>
                <a:cs typeface="Arial MT"/>
              </a:rPr>
              <a:t>160</a:t>
            </a:r>
            <a:r>
              <a:rPr sz="1200" spc="-3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GB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almacenamiento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15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200" spc="-5" dirty="0">
                <a:latin typeface="Arial MT"/>
                <a:cs typeface="Arial MT"/>
              </a:rPr>
              <a:t>En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la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siguiente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imagen</a:t>
            </a:r>
            <a:r>
              <a:rPr sz="1200" spc="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se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puede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ver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el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servidor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desplegado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habiendo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accedido.</a:t>
            </a:r>
            <a:endParaRPr sz="1200">
              <a:latin typeface="Arial MT"/>
              <a:cs typeface="Arial MT"/>
            </a:endParaRPr>
          </a:p>
          <a:p>
            <a:pPr marL="210820" algn="ctr">
              <a:lnSpc>
                <a:spcPct val="100000"/>
              </a:lnSpc>
              <a:spcBef>
                <a:spcPts val="980"/>
              </a:spcBef>
            </a:pPr>
            <a:r>
              <a:rPr sz="900" b="1" spc="-5" dirty="0">
                <a:latin typeface="Arial"/>
                <a:cs typeface="Arial"/>
              </a:rPr>
              <a:t>Ilustración 7.</a:t>
            </a:r>
            <a:r>
              <a:rPr sz="900" b="1" spc="-10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Servidor</a:t>
            </a:r>
            <a:r>
              <a:rPr sz="900" b="1" spc="-10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SIEM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27733" y="8579866"/>
            <a:ext cx="84645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Arial MT"/>
                <a:cs typeface="Arial MT"/>
              </a:rPr>
              <a:t>Fuente</a:t>
            </a:r>
            <a:r>
              <a:rPr sz="1000" spc="-6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propia.</a:t>
            </a:r>
            <a:endParaRPr sz="1000">
              <a:latin typeface="Arial MT"/>
              <a:cs typeface="Arial MT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40864" y="1338580"/>
            <a:ext cx="3810635" cy="243840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46045" y="5931153"/>
            <a:ext cx="3192145" cy="2666619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5" dirty="0"/>
              <a:t>53</a:t>
            </a:fld>
            <a:endParaRPr spc="-5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27733" y="1056893"/>
            <a:ext cx="5638800" cy="2225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Arial"/>
                <a:cs typeface="Arial"/>
              </a:rPr>
              <a:t>Instalación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200">
              <a:latin typeface="Arial"/>
              <a:cs typeface="Arial"/>
            </a:endParaRPr>
          </a:p>
          <a:p>
            <a:pPr marL="12700" marR="5080" algn="just">
              <a:lnSpc>
                <a:spcPts val="1380"/>
              </a:lnSpc>
            </a:pPr>
            <a:r>
              <a:rPr sz="1200" spc="-10" dirty="0">
                <a:latin typeface="Arial MT"/>
                <a:cs typeface="Arial MT"/>
              </a:rPr>
              <a:t>Una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vez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se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tiene</a:t>
            </a:r>
            <a:r>
              <a:rPr sz="1200" spc="-3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el</a:t>
            </a:r>
            <a:r>
              <a:rPr sz="1200" spc="-3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servidor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se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procede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realizar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la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instalación</a:t>
            </a:r>
            <a:r>
              <a:rPr sz="1200" spc="-3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Wazuh</a:t>
            </a:r>
            <a:r>
              <a:rPr sz="1200" spc="-3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siguiendo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los </a:t>
            </a:r>
            <a:r>
              <a:rPr sz="1200" spc="-5" dirty="0">
                <a:latin typeface="Arial MT"/>
                <a:cs typeface="Arial MT"/>
              </a:rPr>
              <a:t>pasos proporcionados </a:t>
            </a:r>
            <a:r>
              <a:rPr sz="1200" spc="-10" dirty="0">
                <a:latin typeface="Arial MT"/>
                <a:cs typeface="Arial MT"/>
              </a:rPr>
              <a:t>en la guía </a:t>
            </a:r>
            <a:r>
              <a:rPr sz="1200" spc="-5" dirty="0">
                <a:latin typeface="Arial MT"/>
                <a:cs typeface="Arial MT"/>
              </a:rPr>
              <a:t>del fabricante, </a:t>
            </a:r>
            <a:r>
              <a:rPr sz="1200" spc="-10" dirty="0">
                <a:latin typeface="Arial MT"/>
                <a:cs typeface="Arial MT"/>
              </a:rPr>
              <a:t>por </a:t>
            </a:r>
            <a:r>
              <a:rPr sz="1200" dirty="0">
                <a:latin typeface="Arial MT"/>
                <a:cs typeface="Arial MT"/>
              </a:rPr>
              <a:t>lo </a:t>
            </a:r>
            <a:r>
              <a:rPr sz="1200" spc="-10" dirty="0">
                <a:latin typeface="Arial MT"/>
                <a:cs typeface="Arial MT"/>
              </a:rPr>
              <a:t>que </a:t>
            </a:r>
            <a:r>
              <a:rPr sz="1200" spc="5" dirty="0">
                <a:latin typeface="Arial MT"/>
                <a:cs typeface="Arial MT"/>
              </a:rPr>
              <a:t>se </a:t>
            </a:r>
            <a:r>
              <a:rPr sz="1200" spc="-5" dirty="0">
                <a:latin typeface="Arial MT"/>
                <a:cs typeface="Arial MT"/>
              </a:rPr>
              <a:t>usará </a:t>
            </a:r>
            <a:r>
              <a:rPr sz="1200" spc="-10" dirty="0">
                <a:latin typeface="Arial MT"/>
                <a:cs typeface="Arial MT"/>
              </a:rPr>
              <a:t>el </a:t>
            </a:r>
            <a:r>
              <a:rPr sz="1200" spc="-5" dirty="0">
                <a:latin typeface="Arial MT"/>
                <a:cs typeface="Arial MT"/>
              </a:rPr>
              <a:t>siguiente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comando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que realiza </a:t>
            </a:r>
            <a:r>
              <a:rPr sz="1200" spc="-10" dirty="0">
                <a:latin typeface="Arial MT"/>
                <a:cs typeface="Arial MT"/>
              </a:rPr>
              <a:t>la</a:t>
            </a:r>
            <a:r>
              <a:rPr sz="1200" spc="-5" dirty="0">
                <a:latin typeface="Arial MT"/>
                <a:cs typeface="Arial MT"/>
              </a:rPr>
              <a:t> instalación </a:t>
            </a:r>
            <a:r>
              <a:rPr sz="1200" spc="-10" dirty="0">
                <a:latin typeface="Arial MT"/>
                <a:cs typeface="Arial MT"/>
              </a:rPr>
              <a:t>de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forma automática.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200">
              <a:latin typeface="Arial MT"/>
              <a:cs typeface="Arial MT"/>
            </a:endParaRPr>
          </a:p>
          <a:p>
            <a:pPr marL="12700" marR="7620" algn="just">
              <a:lnSpc>
                <a:spcPts val="1380"/>
              </a:lnSpc>
              <a:spcBef>
                <a:spcPts val="5"/>
              </a:spcBef>
            </a:pPr>
            <a:r>
              <a:rPr sz="1200" spc="-5" dirty="0">
                <a:latin typeface="Arial MT"/>
                <a:cs typeface="Arial MT"/>
              </a:rPr>
              <a:t>curl</a:t>
            </a:r>
            <a:r>
              <a:rPr sz="1200" spc="-5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-sO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HTTPS://packages.wazuh.com/4.5/wazuh-install.sh</a:t>
            </a:r>
            <a:r>
              <a:rPr sz="1200" spc="-5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&amp;&amp;</a:t>
            </a:r>
            <a:r>
              <a:rPr sz="1200" spc="-4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sudo</a:t>
            </a:r>
            <a:r>
              <a:rPr sz="1200" spc="-5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bash</a:t>
            </a:r>
            <a:r>
              <a:rPr sz="1200" spc="-5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./wazuh-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install.sh</a:t>
            </a:r>
            <a:r>
              <a:rPr sz="1200" spc="-5" dirty="0">
                <a:latin typeface="Arial MT"/>
                <a:cs typeface="Arial MT"/>
              </a:rPr>
              <a:t> -a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150">
              <a:latin typeface="Arial MT"/>
              <a:cs typeface="Arial MT"/>
            </a:endParaRPr>
          </a:p>
          <a:p>
            <a:pPr marL="12700" marR="7620" algn="just">
              <a:lnSpc>
                <a:spcPts val="1380"/>
              </a:lnSpc>
            </a:pPr>
            <a:r>
              <a:rPr sz="1200" spc="-5" dirty="0">
                <a:latin typeface="Arial MT"/>
                <a:cs typeface="Arial MT"/>
              </a:rPr>
              <a:t>En</a:t>
            </a:r>
            <a:r>
              <a:rPr sz="1200" spc="-4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la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siguiente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imagen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se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puede</a:t>
            </a:r>
            <a:r>
              <a:rPr sz="1200" spc="-3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ver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que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al</a:t>
            </a:r>
            <a:r>
              <a:rPr sz="1200" spc="-3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ejecutar</a:t>
            </a:r>
            <a:r>
              <a:rPr sz="1200" spc="-10" dirty="0">
                <a:latin typeface="Arial MT"/>
                <a:cs typeface="Arial MT"/>
              </a:rPr>
              <a:t> el</a:t>
            </a:r>
            <a:r>
              <a:rPr sz="1200" spc="-3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comando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inicia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el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proceso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instalación.</a:t>
            </a:r>
            <a:endParaRPr sz="1200">
              <a:latin typeface="Arial MT"/>
              <a:cs typeface="Arial MT"/>
            </a:endParaRPr>
          </a:p>
          <a:p>
            <a:pPr algn="ctr">
              <a:lnSpc>
                <a:spcPct val="100000"/>
              </a:lnSpc>
              <a:spcBef>
                <a:spcPts val="965"/>
              </a:spcBef>
            </a:pPr>
            <a:r>
              <a:rPr sz="900" b="1" spc="-5" dirty="0">
                <a:latin typeface="Arial"/>
                <a:cs typeface="Arial"/>
              </a:rPr>
              <a:t>Ilustración</a:t>
            </a:r>
            <a:r>
              <a:rPr sz="900" b="1" spc="5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8.</a:t>
            </a:r>
            <a:r>
              <a:rPr sz="900" b="1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Inicio</a:t>
            </a:r>
            <a:r>
              <a:rPr sz="900" b="1" dirty="0">
                <a:latin typeface="Arial"/>
                <a:cs typeface="Arial"/>
              </a:rPr>
              <a:t> de</a:t>
            </a:r>
            <a:r>
              <a:rPr sz="900" b="1" spc="-10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proceso</a:t>
            </a:r>
            <a:r>
              <a:rPr sz="900" b="1" dirty="0">
                <a:latin typeface="Arial"/>
                <a:cs typeface="Arial"/>
              </a:rPr>
              <a:t> de</a:t>
            </a:r>
            <a:r>
              <a:rPr sz="900" b="1" spc="-10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instalación</a:t>
            </a:r>
            <a:r>
              <a:rPr sz="900" b="1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de</a:t>
            </a:r>
            <a:r>
              <a:rPr sz="900" b="1" spc="10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Wazuh</a:t>
            </a:r>
            <a:endParaRPr sz="9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27733" y="6864731"/>
            <a:ext cx="5636260" cy="7042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Arial MT"/>
                <a:cs typeface="Arial MT"/>
              </a:rPr>
              <a:t>Fuente</a:t>
            </a:r>
            <a:r>
              <a:rPr sz="1000" spc="-6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propia</a:t>
            </a:r>
            <a:endParaRPr sz="10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200">
              <a:latin typeface="Arial MT"/>
              <a:cs typeface="Arial MT"/>
            </a:endParaRPr>
          </a:p>
          <a:p>
            <a:pPr marL="12700" marR="5080">
              <a:lnSpc>
                <a:spcPts val="1380"/>
              </a:lnSpc>
            </a:pPr>
            <a:r>
              <a:rPr sz="1200" dirty="0">
                <a:latin typeface="Arial MT"/>
                <a:cs typeface="Arial MT"/>
              </a:rPr>
              <a:t>A</a:t>
            </a:r>
            <a:r>
              <a:rPr sz="1200" spc="2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continuación,</a:t>
            </a:r>
            <a:r>
              <a:rPr sz="1200" spc="22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se</a:t>
            </a:r>
            <a:r>
              <a:rPr sz="1200" spc="2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puede</a:t>
            </a:r>
            <a:r>
              <a:rPr sz="1200" spc="204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ver</a:t>
            </a:r>
            <a:r>
              <a:rPr sz="1200" spc="2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que</a:t>
            </a:r>
            <a:r>
              <a:rPr sz="1200" spc="195" dirty="0">
                <a:latin typeface="Arial MT"/>
                <a:cs typeface="Arial MT"/>
              </a:rPr>
              <a:t> </a:t>
            </a:r>
            <a:r>
              <a:rPr sz="1200" spc="5" dirty="0">
                <a:latin typeface="Arial MT"/>
                <a:cs typeface="Arial MT"/>
              </a:rPr>
              <a:t>se</a:t>
            </a:r>
            <a:r>
              <a:rPr sz="1200" spc="2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instaló</a:t>
            </a:r>
            <a:r>
              <a:rPr sz="1200" spc="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correctamente,</a:t>
            </a:r>
            <a:r>
              <a:rPr sz="1200" spc="2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proporcionando</a:t>
            </a:r>
            <a:r>
              <a:rPr sz="1200" spc="24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las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credenciales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</a:t>
            </a:r>
            <a:r>
              <a:rPr sz="1200" spc="-5" dirty="0">
                <a:latin typeface="Arial MT"/>
                <a:cs typeface="Arial MT"/>
              </a:rPr>
              <a:t> acceso</a:t>
            </a:r>
            <a:r>
              <a:rPr sz="1200" dirty="0">
                <a:latin typeface="Arial MT"/>
                <a:cs typeface="Arial MT"/>
              </a:rPr>
              <a:t> y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que</a:t>
            </a:r>
            <a:r>
              <a:rPr sz="1200" spc="2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el</a:t>
            </a:r>
            <a:r>
              <a:rPr sz="1200" spc="-5" dirty="0">
                <a:latin typeface="Arial MT"/>
                <a:cs typeface="Arial MT"/>
              </a:rPr>
              <a:t> servicio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está activo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para acceder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vía </a:t>
            </a:r>
            <a:r>
              <a:rPr sz="1200" spc="-5" dirty="0">
                <a:latin typeface="Arial MT"/>
                <a:cs typeface="Arial MT"/>
              </a:rPr>
              <a:t>web.</a:t>
            </a:r>
            <a:endParaRPr sz="1200">
              <a:latin typeface="Arial MT"/>
              <a:cs typeface="Arial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40180" y="3398520"/>
            <a:ext cx="4735830" cy="3479546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5" dirty="0"/>
              <a:t>54</a:t>
            </a:fld>
            <a:endParaRPr spc="-5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75076" y="1059433"/>
            <a:ext cx="19437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latin typeface="Arial"/>
                <a:cs typeface="Arial"/>
              </a:rPr>
              <a:t>Ilustración 9.</a:t>
            </a:r>
            <a:r>
              <a:rPr sz="900" b="1" spc="-10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Instalación</a:t>
            </a:r>
            <a:r>
              <a:rPr sz="900" b="1" spc="10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finalizada.</a:t>
            </a:r>
            <a:endParaRPr sz="9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27733" y="4390009"/>
            <a:ext cx="5638800" cy="10090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Arial MT"/>
                <a:cs typeface="Arial MT"/>
              </a:rPr>
              <a:t>Fuente</a:t>
            </a:r>
            <a:r>
              <a:rPr sz="1000" spc="-5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propia.</a:t>
            </a:r>
            <a:endParaRPr sz="10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200">
              <a:latin typeface="Arial MT"/>
              <a:cs typeface="Arial MT"/>
            </a:endParaRPr>
          </a:p>
          <a:p>
            <a:pPr marL="12700" marR="5080">
              <a:lnSpc>
                <a:spcPts val="1380"/>
              </a:lnSpc>
              <a:spcBef>
                <a:spcPts val="5"/>
              </a:spcBef>
            </a:pPr>
            <a:r>
              <a:rPr sz="1200" spc="-5" dirty="0">
                <a:latin typeface="Arial MT"/>
                <a:cs typeface="Arial MT"/>
              </a:rPr>
              <a:t>Al</a:t>
            </a:r>
            <a:r>
              <a:rPr sz="1200" spc="1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ingresar</a:t>
            </a:r>
            <a:r>
              <a:rPr sz="1200" spc="13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al</a:t>
            </a:r>
            <a:r>
              <a:rPr sz="1200" spc="13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URL</a:t>
            </a:r>
            <a:r>
              <a:rPr sz="1200" spc="12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se</a:t>
            </a:r>
            <a:r>
              <a:rPr sz="1200" spc="12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muestra</a:t>
            </a:r>
            <a:r>
              <a:rPr sz="1200" spc="12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el</a:t>
            </a:r>
            <a:r>
              <a:rPr sz="1200" spc="12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portal</a:t>
            </a:r>
            <a:r>
              <a:rPr sz="1200" spc="12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</a:t>
            </a:r>
            <a:r>
              <a:rPr sz="1200" spc="12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Wazuh</a:t>
            </a:r>
            <a:r>
              <a:rPr sz="1200" spc="1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donde</a:t>
            </a:r>
            <a:r>
              <a:rPr sz="1200" spc="15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se</a:t>
            </a:r>
            <a:r>
              <a:rPr sz="1200" spc="1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pueden</a:t>
            </a:r>
            <a:r>
              <a:rPr sz="1200" spc="13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ingresar</a:t>
            </a:r>
            <a:r>
              <a:rPr sz="1200" spc="13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las </a:t>
            </a:r>
            <a:r>
              <a:rPr sz="1200" spc="-3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credenciales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proporcionadas.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00">
              <a:latin typeface="Arial MT"/>
              <a:cs typeface="Arial MT"/>
            </a:endParaRPr>
          </a:p>
          <a:p>
            <a:pPr algn="ctr">
              <a:lnSpc>
                <a:spcPct val="100000"/>
              </a:lnSpc>
            </a:pPr>
            <a:r>
              <a:rPr sz="900" b="1" spc="-5" dirty="0">
                <a:latin typeface="Arial"/>
                <a:cs typeface="Arial"/>
              </a:rPr>
              <a:t>Ilustración 10.</a:t>
            </a:r>
            <a:r>
              <a:rPr sz="900" b="1" spc="-10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Login</a:t>
            </a:r>
            <a:r>
              <a:rPr sz="900" b="1" spc="-10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Wazuh.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27733" y="8411844"/>
            <a:ext cx="84455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Arial MT"/>
                <a:cs typeface="Arial MT"/>
              </a:rPr>
              <a:t>Fuente</a:t>
            </a:r>
            <a:r>
              <a:rPr sz="1000" spc="-7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propia.</a:t>
            </a:r>
            <a:endParaRPr sz="1000">
              <a:latin typeface="Arial MT"/>
              <a:cs typeface="Arial MT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22120" y="1338580"/>
            <a:ext cx="5043551" cy="307022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40180" y="5514340"/>
            <a:ext cx="5612130" cy="2915793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5" dirty="0"/>
              <a:t>55</a:t>
            </a:fld>
            <a:endParaRPr spc="-5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27733" y="1056893"/>
            <a:ext cx="5636895" cy="866140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5080" algn="just">
              <a:lnSpc>
                <a:spcPts val="1380"/>
              </a:lnSpc>
              <a:spcBef>
                <a:spcPts val="195"/>
              </a:spcBef>
            </a:pPr>
            <a:r>
              <a:rPr sz="1200" spc="-10" dirty="0">
                <a:latin typeface="Arial MT"/>
                <a:cs typeface="Arial MT"/>
              </a:rPr>
              <a:t>Una </a:t>
            </a:r>
            <a:r>
              <a:rPr sz="1200" spc="-5" dirty="0">
                <a:latin typeface="Arial MT"/>
                <a:cs typeface="Arial MT"/>
              </a:rPr>
              <a:t>vez se ingresa dentro del portal se </a:t>
            </a:r>
            <a:r>
              <a:rPr sz="1200" spc="-10" dirty="0">
                <a:latin typeface="Arial MT"/>
                <a:cs typeface="Arial MT"/>
              </a:rPr>
              <a:t>cargan </a:t>
            </a:r>
            <a:r>
              <a:rPr sz="1200" spc="-5" dirty="0">
                <a:latin typeface="Arial MT"/>
                <a:cs typeface="Arial MT"/>
              </a:rPr>
              <a:t>los componentes del </a:t>
            </a:r>
            <a:r>
              <a:rPr sz="1200" dirty="0">
                <a:latin typeface="Arial MT"/>
                <a:cs typeface="Arial MT"/>
              </a:rPr>
              <a:t>SIEM </a:t>
            </a:r>
            <a:r>
              <a:rPr sz="1200" spc="-5" dirty="0">
                <a:latin typeface="Arial MT"/>
                <a:cs typeface="Arial MT"/>
              </a:rPr>
              <a:t>sin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embargo </a:t>
            </a:r>
            <a:r>
              <a:rPr sz="1200" spc="-10" dirty="0">
                <a:latin typeface="Arial MT"/>
                <a:cs typeface="Arial MT"/>
              </a:rPr>
              <a:t>no </a:t>
            </a:r>
            <a:r>
              <a:rPr sz="1200" spc="-5" dirty="0">
                <a:latin typeface="Arial MT"/>
                <a:cs typeface="Arial MT"/>
              </a:rPr>
              <a:t>se cuenta </a:t>
            </a:r>
            <a:r>
              <a:rPr sz="1200" dirty="0">
                <a:latin typeface="Arial MT"/>
                <a:cs typeface="Arial MT"/>
              </a:rPr>
              <a:t>con </a:t>
            </a:r>
            <a:r>
              <a:rPr sz="1200" spc="-5" dirty="0">
                <a:latin typeface="Arial MT"/>
                <a:cs typeface="Arial MT"/>
              </a:rPr>
              <a:t>agentes configurados, </a:t>
            </a:r>
            <a:r>
              <a:rPr sz="1200" spc="-10" dirty="0">
                <a:latin typeface="Arial MT"/>
                <a:cs typeface="Arial MT"/>
              </a:rPr>
              <a:t>es </a:t>
            </a:r>
            <a:r>
              <a:rPr sz="1200" spc="-5" dirty="0">
                <a:latin typeface="Arial MT"/>
                <a:cs typeface="Arial MT"/>
              </a:rPr>
              <a:t>decir </a:t>
            </a:r>
            <a:r>
              <a:rPr sz="1200" spc="-10" dirty="0">
                <a:latin typeface="Arial MT"/>
                <a:cs typeface="Arial MT"/>
              </a:rPr>
              <a:t>no </a:t>
            </a:r>
            <a:r>
              <a:rPr sz="1200" spc="-5" dirty="0">
                <a:latin typeface="Arial MT"/>
                <a:cs typeface="Arial MT"/>
              </a:rPr>
              <a:t>se está monitoreando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nada.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Como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se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observar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en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la</a:t>
            </a:r>
            <a:r>
              <a:rPr sz="1200" spc="-5" dirty="0">
                <a:latin typeface="Arial MT"/>
                <a:cs typeface="Arial MT"/>
              </a:rPr>
              <a:t> siguiente </a:t>
            </a:r>
            <a:r>
              <a:rPr sz="1200" spc="-10" dirty="0">
                <a:latin typeface="Arial MT"/>
                <a:cs typeface="Arial MT"/>
              </a:rPr>
              <a:t>imagen.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100">
              <a:latin typeface="Arial MT"/>
              <a:cs typeface="Arial MT"/>
            </a:endParaRPr>
          </a:p>
          <a:p>
            <a:pPr algn="ctr">
              <a:lnSpc>
                <a:spcPct val="100000"/>
              </a:lnSpc>
            </a:pPr>
            <a:r>
              <a:rPr sz="900" b="1" spc="-5" dirty="0">
                <a:latin typeface="Arial"/>
                <a:cs typeface="Arial"/>
              </a:rPr>
              <a:t>Ilustración</a:t>
            </a:r>
            <a:r>
              <a:rPr sz="900" b="1" spc="5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11. Portal SIEM.</a:t>
            </a:r>
            <a:endParaRPr sz="9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27733" y="4997450"/>
            <a:ext cx="5641975" cy="2980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Arial MT"/>
                <a:cs typeface="Arial MT"/>
              </a:rPr>
              <a:t>Fuente</a:t>
            </a:r>
            <a:r>
              <a:rPr sz="1000" spc="-5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propia.</a:t>
            </a:r>
            <a:endParaRPr sz="10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1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2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tabLst>
                <a:tab pos="378460" algn="l"/>
              </a:tabLst>
            </a:pPr>
            <a:r>
              <a:rPr sz="1200" b="1" spc="-5" dirty="0">
                <a:latin typeface="Arial"/>
                <a:cs typeface="Arial"/>
              </a:rPr>
              <a:t>8.3	CONFIGURACIÓN</a:t>
            </a:r>
            <a:r>
              <a:rPr sz="1200" b="1" spc="-4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DE</a:t>
            </a:r>
            <a:r>
              <a:rPr sz="1200" b="1" spc="-3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AGENTES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0">
              <a:latin typeface="Arial"/>
              <a:cs typeface="Arial"/>
            </a:endParaRPr>
          </a:p>
          <a:p>
            <a:pPr marL="12700" marR="10795" algn="just">
              <a:lnSpc>
                <a:spcPct val="95800"/>
              </a:lnSpc>
            </a:pPr>
            <a:r>
              <a:rPr sz="1200" spc="-10" dirty="0">
                <a:latin typeface="Arial MT"/>
                <a:cs typeface="Arial MT"/>
              </a:rPr>
              <a:t>La </a:t>
            </a:r>
            <a:r>
              <a:rPr sz="1200" spc="-5" dirty="0">
                <a:latin typeface="Arial MT"/>
                <a:cs typeface="Arial MT"/>
              </a:rPr>
              <a:t>función principal </a:t>
            </a:r>
            <a:r>
              <a:rPr sz="1200" dirty="0">
                <a:latin typeface="Arial MT"/>
                <a:cs typeface="Arial MT"/>
              </a:rPr>
              <a:t>de </a:t>
            </a:r>
            <a:r>
              <a:rPr sz="1200" spc="-10" dirty="0">
                <a:latin typeface="Arial MT"/>
                <a:cs typeface="Arial MT"/>
              </a:rPr>
              <a:t>un </a:t>
            </a:r>
            <a:r>
              <a:rPr sz="1200" dirty="0">
                <a:latin typeface="Arial MT"/>
                <a:cs typeface="Arial MT"/>
              </a:rPr>
              <a:t>SIEM </a:t>
            </a:r>
            <a:r>
              <a:rPr sz="1200" spc="-10" dirty="0">
                <a:latin typeface="Arial MT"/>
                <a:cs typeface="Arial MT"/>
              </a:rPr>
              <a:t>es</a:t>
            </a:r>
            <a:r>
              <a:rPr sz="1200" spc="-5" dirty="0">
                <a:latin typeface="Arial MT"/>
                <a:cs typeface="Arial MT"/>
              </a:rPr>
              <a:t> monitorear </a:t>
            </a:r>
            <a:r>
              <a:rPr sz="1200" spc="-10" dirty="0">
                <a:latin typeface="Arial MT"/>
                <a:cs typeface="Arial MT"/>
              </a:rPr>
              <a:t>lo </a:t>
            </a:r>
            <a:r>
              <a:rPr sz="1200" spc="-5" dirty="0">
                <a:latin typeface="Arial MT"/>
                <a:cs typeface="Arial MT"/>
              </a:rPr>
              <a:t>eventos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los dispositivos,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sistemas </a:t>
            </a:r>
            <a:r>
              <a:rPr sz="1200" dirty="0">
                <a:latin typeface="Arial MT"/>
                <a:cs typeface="Arial MT"/>
              </a:rPr>
              <a:t>y </a:t>
            </a:r>
            <a:r>
              <a:rPr sz="1200" spc="-5" dirty="0">
                <a:latin typeface="Arial MT"/>
                <a:cs typeface="Arial MT"/>
              </a:rPr>
              <a:t>activos </a:t>
            </a:r>
            <a:r>
              <a:rPr sz="120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información </a:t>
            </a:r>
            <a:r>
              <a:rPr sz="1200" spc="-10" dirty="0">
                <a:latin typeface="Arial MT"/>
                <a:cs typeface="Arial MT"/>
              </a:rPr>
              <a:t>que puedan </a:t>
            </a:r>
            <a:r>
              <a:rPr sz="1200" spc="-5" dirty="0">
                <a:latin typeface="Arial MT"/>
                <a:cs typeface="Arial MT"/>
              </a:rPr>
              <a:t>proporcionar </a:t>
            </a:r>
            <a:r>
              <a:rPr sz="1200" spc="-10" dirty="0">
                <a:latin typeface="Arial MT"/>
                <a:cs typeface="Arial MT"/>
              </a:rPr>
              <a:t>logs </a:t>
            </a:r>
            <a:r>
              <a:rPr sz="1200" dirty="0">
                <a:latin typeface="Arial MT"/>
                <a:cs typeface="Arial MT"/>
              </a:rPr>
              <a:t>y </a:t>
            </a:r>
            <a:r>
              <a:rPr sz="1200" spc="-5" dirty="0">
                <a:latin typeface="Arial MT"/>
                <a:cs typeface="Arial MT"/>
              </a:rPr>
              <a:t>a su </a:t>
            </a:r>
            <a:r>
              <a:rPr sz="1200" dirty="0">
                <a:latin typeface="Arial MT"/>
                <a:cs typeface="Arial MT"/>
              </a:rPr>
              <a:t>vez </a:t>
            </a:r>
            <a:r>
              <a:rPr sz="1200" spc="-10" dirty="0">
                <a:latin typeface="Arial MT"/>
                <a:cs typeface="Arial MT"/>
              </a:rPr>
              <a:t>generar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inteligencia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amenazas para así </a:t>
            </a:r>
            <a:r>
              <a:rPr sz="1200" spc="-10" dirty="0">
                <a:latin typeface="Arial MT"/>
                <a:cs typeface="Arial MT"/>
              </a:rPr>
              <a:t>centralizar los </a:t>
            </a:r>
            <a:r>
              <a:rPr sz="1200" spc="-5" dirty="0">
                <a:latin typeface="Arial MT"/>
                <a:cs typeface="Arial MT"/>
              </a:rPr>
              <a:t>eventos </a:t>
            </a:r>
            <a:r>
              <a:rPr sz="1200" dirty="0">
                <a:latin typeface="Arial MT"/>
                <a:cs typeface="Arial MT"/>
              </a:rPr>
              <a:t>y </a:t>
            </a:r>
            <a:r>
              <a:rPr sz="1200" spc="-10" dirty="0">
                <a:latin typeface="Arial MT"/>
                <a:cs typeface="Arial MT"/>
              </a:rPr>
              <a:t>alertas de seguridad. </a:t>
            </a:r>
            <a:r>
              <a:rPr sz="1200" spc="-5" dirty="0">
                <a:latin typeface="Arial MT"/>
                <a:cs typeface="Arial MT"/>
              </a:rPr>
              <a:t> Por </a:t>
            </a:r>
            <a:r>
              <a:rPr sz="1200" spc="-10" dirty="0">
                <a:latin typeface="Arial MT"/>
                <a:cs typeface="Arial MT"/>
              </a:rPr>
              <a:t>lo </a:t>
            </a:r>
            <a:r>
              <a:rPr sz="1200" spc="-5" dirty="0">
                <a:latin typeface="Arial MT"/>
                <a:cs typeface="Arial MT"/>
              </a:rPr>
              <a:t>tanto, </a:t>
            </a:r>
            <a:r>
              <a:rPr sz="1200" spc="-10" dirty="0">
                <a:latin typeface="Arial MT"/>
                <a:cs typeface="Arial MT"/>
              </a:rPr>
              <a:t>es </a:t>
            </a:r>
            <a:r>
              <a:rPr sz="1200" spc="-5" dirty="0">
                <a:latin typeface="Arial MT"/>
                <a:cs typeface="Arial MT"/>
              </a:rPr>
              <a:t>necesario configurar los agentes </a:t>
            </a:r>
            <a:r>
              <a:rPr sz="120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Wazuh </a:t>
            </a:r>
            <a:r>
              <a:rPr sz="1200" spc="-10" dirty="0">
                <a:latin typeface="Arial MT"/>
                <a:cs typeface="Arial MT"/>
              </a:rPr>
              <a:t>en </a:t>
            </a:r>
            <a:r>
              <a:rPr sz="1200" spc="-5" dirty="0">
                <a:latin typeface="Arial MT"/>
                <a:cs typeface="Arial MT"/>
              </a:rPr>
              <a:t>los servidores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dirty="0">
                <a:latin typeface="Arial MT"/>
                <a:cs typeface="Arial MT"/>
              </a:rPr>
              <a:t>la 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compañía</a:t>
            </a:r>
            <a:r>
              <a:rPr sz="1200" spc="-5" dirty="0">
                <a:latin typeface="Arial MT"/>
                <a:cs typeface="Arial MT"/>
              </a:rPr>
              <a:t> donde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será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implementado,</a:t>
            </a:r>
            <a:r>
              <a:rPr sz="1200" dirty="0">
                <a:latin typeface="Arial MT"/>
                <a:cs typeface="Arial MT"/>
              </a:rPr>
              <a:t> A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continuación,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se</a:t>
            </a:r>
            <a:r>
              <a:rPr sz="1200" dirty="0">
                <a:latin typeface="Arial MT"/>
                <a:cs typeface="Arial MT"/>
              </a:rPr>
              <a:t> muestran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los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pasos 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realizados</a:t>
            </a:r>
            <a:r>
              <a:rPr sz="1200" spc="-5" dirty="0">
                <a:latin typeface="Arial MT"/>
                <a:cs typeface="Arial MT"/>
              </a:rPr>
              <a:t> para </a:t>
            </a:r>
            <a:r>
              <a:rPr sz="1200" dirty="0">
                <a:latin typeface="Arial MT"/>
                <a:cs typeface="Arial MT"/>
              </a:rPr>
              <a:t>la </a:t>
            </a:r>
            <a:r>
              <a:rPr sz="1200" spc="-5" dirty="0">
                <a:latin typeface="Arial MT"/>
                <a:cs typeface="Arial MT"/>
              </a:rPr>
              <a:t>implementación del agente </a:t>
            </a:r>
            <a:r>
              <a:rPr sz="1200" spc="-10" dirty="0">
                <a:latin typeface="Arial MT"/>
                <a:cs typeface="Arial MT"/>
              </a:rPr>
              <a:t>en de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algunos</a:t>
            </a:r>
            <a:r>
              <a:rPr sz="1200" spc="-5" dirty="0">
                <a:latin typeface="Arial MT"/>
                <a:cs typeface="Arial MT"/>
              </a:rPr>
              <a:t> equipos </a:t>
            </a:r>
            <a:r>
              <a:rPr sz="120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RMB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Tecnología.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200">
              <a:latin typeface="Arial MT"/>
              <a:cs typeface="Arial MT"/>
            </a:endParaRPr>
          </a:p>
          <a:p>
            <a:pPr marL="12700" marR="5080" algn="just">
              <a:lnSpc>
                <a:spcPts val="1380"/>
              </a:lnSpc>
            </a:pPr>
            <a:r>
              <a:rPr sz="1200" spc="-5" dirty="0">
                <a:latin typeface="Arial MT"/>
                <a:cs typeface="Arial MT"/>
              </a:rPr>
              <a:t>Para </a:t>
            </a:r>
            <a:r>
              <a:rPr sz="1200" spc="-10" dirty="0">
                <a:latin typeface="Arial MT"/>
                <a:cs typeface="Arial MT"/>
              </a:rPr>
              <a:t>la </a:t>
            </a:r>
            <a:r>
              <a:rPr sz="1200" spc="-5" dirty="0">
                <a:latin typeface="Arial MT"/>
                <a:cs typeface="Arial MT"/>
              </a:rPr>
              <a:t>configuración se ingresa </a:t>
            </a:r>
            <a:r>
              <a:rPr sz="1200" spc="-10" dirty="0">
                <a:latin typeface="Arial MT"/>
                <a:cs typeface="Arial MT"/>
              </a:rPr>
              <a:t>al panel de </a:t>
            </a:r>
            <a:r>
              <a:rPr sz="1200" spc="-5" dirty="0">
                <a:latin typeface="Arial MT"/>
                <a:cs typeface="Arial MT"/>
              </a:rPr>
              <a:t>configuración </a:t>
            </a:r>
            <a:r>
              <a:rPr sz="1200" spc="-10" dirty="0">
                <a:latin typeface="Arial MT"/>
                <a:cs typeface="Arial MT"/>
              </a:rPr>
              <a:t>de agentes </a:t>
            </a:r>
            <a:r>
              <a:rPr sz="1200" spc="-5" dirty="0">
                <a:latin typeface="Arial MT"/>
                <a:cs typeface="Arial MT"/>
              </a:rPr>
              <a:t>donde se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proporcionará </a:t>
            </a:r>
            <a:r>
              <a:rPr sz="1200" dirty="0">
                <a:latin typeface="Arial MT"/>
                <a:cs typeface="Arial MT"/>
              </a:rPr>
              <a:t>la </a:t>
            </a:r>
            <a:r>
              <a:rPr sz="1200" spc="-5" dirty="0">
                <a:latin typeface="Arial MT"/>
                <a:cs typeface="Arial MT"/>
              </a:rPr>
              <a:t>información solicitada, </a:t>
            </a:r>
            <a:r>
              <a:rPr sz="1200" spc="-10" dirty="0">
                <a:latin typeface="Arial MT"/>
                <a:cs typeface="Arial MT"/>
              </a:rPr>
              <a:t>en </a:t>
            </a:r>
            <a:r>
              <a:rPr sz="1200" spc="-5" dirty="0">
                <a:latin typeface="Arial MT"/>
                <a:cs typeface="Arial MT"/>
              </a:rPr>
              <a:t>este caso sería </a:t>
            </a:r>
            <a:r>
              <a:rPr sz="1200" dirty="0">
                <a:latin typeface="Arial MT"/>
                <a:cs typeface="Arial MT"/>
              </a:rPr>
              <a:t>el </a:t>
            </a:r>
            <a:r>
              <a:rPr sz="1200" spc="-5" dirty="0">
                <a:latin typeface="Arial MT"/>
                <a:cs typeface="Arial MT"/>
              </a:rPr>
              <a:t>sistema operativo </a:t>
            </a:r>
            <a:r>
              <a:rPr sz="1200" spc="-10" dirty="0">
                <a:latin typeface="Arial MT"/>
                <a:cs typeface="Arial MT"/>
              </a:rPr>
              <a:t>del 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cliente, </a:t>
            </a:r>
            <a:r>
              <a:rPr sz="1200" dirty="0">
                <a:latin typeface="Arial MT"/>
                <a:cs typeface="Arial MT"/>
              </a:rPr>
              <a:t>La </a:t>
            </a:r>
            <a:r>
              <a:rPr sz="1200" spc="-5" dirty="0">
                <a:latin typeface="Arial MT"/>
                <a:cs typeface="Arial MT"/>
              </a:rPr>
              <a:t>distribución </a:t>
            </a:r>
            <a:r>
              <a:rPr sz="1200" dirty="0">
                <a:latin typeface="Arial MT"/>
                <a:cs typeface="Arial MT"/>
              </a:rPr>
              <a:t>y </a:t>
            </a:r>
            <a:r>
              <a:rPr sz="1200" spc="-5" dirty="0">
                <a:latin typeface="Arial MT"/>
                <a:cs typeface="Arial MT"/>
              </a:rPr>
              <a:t>arquitectura </a:t>
            </a:r>
            <a:r>
              <a:rPr sz="1200" spc="-10" dirty="0">
                <a:latin typeface="Arial MT"/>
                <a:cs typeface="Arial MT"/>
              </a:rPr>
              <a:t>del </a:t>
            </a:r>
            <a:r>
              <a:rPr sz="1200" spc="-5" dirty="0">
                <a:latin typeface="Arial MT"/>
                <a:cs typeface="Arial MT"/>
              </a:rPr>
              <a:t>procesador, </a:t>
            </a:r>
            <a:r>
              <a:rPr sz="1200" spc="-10" dirty="0">
                <a:latin typeface="Arial MT"/>
                <a:cs typeface="Arial MT"/>
              </a:rPr>
              <a:t>la </a:t>
            </a:r>
            <a:r>
              <a:rPr sz="1200" dirty="0">
                <a:latin typeface="Arial MT"/>
                <a:cs typeface="Arial MT"/>
              </a:rPr>
              <a:t>IP </a:t>
            </a:r>
            <a:r>
              <a:rPr sz="1200" spc="-5" dirty="0">
                <a:latin typeface="Arial MT"/>
                <a:cs typeface="Arial MT"/>
              </a:rPr>
              <a:t>del servidor </a:t>
            </a:r>
            <a:r>
              <a:rPr sz="1200" spc="5" dirty="0">
                <a:latin typeface="Arial MT"/>
                <a:cs typeface="Arial MT"/>
              </a:rPr>
              <a:t>SIEM, </a:t>
            </a:r>
            <a:r>
              <a:rPr sz="1200" spc="-10" dirty="0">
                <a:latin typeface="Arial MT"/>
                <a:cs typeface="Arial MT"/>
              </a:rPr>
              <a:t>el 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nombre</a:t>
            </a:r>
            <a:r>
              <a:rPr sz="1200" spc="-5" dirty="0">
                <a:latin typeface="Arial MT"/>
                <a:cs typeface="Arial MT"/>
              </a:rPr>
              <a:t> que se</a:t>
            </a:r>
            <a:r>
              <a:rPr sz="1200" dirty="0">
                <a:latin typeface="Arial MT"/>
                <a:cs typeface="Arial MT"/>
              </a:rPr>
              <a:t> le</a:t>
            </a:r>
            <a:r>
              <a:rPr sz="1200" spc="-5" dirty="0">
                <a:latin typeface="Arial MT"/>
                <a:cs typeface="Arial MT"/>
              </a:rPr>
              <a:t> asignará </a:t>
            </a:r>
            <a:r>
              <a:rPr sz="1200" dirty="0">
                <a:latin typeface="Arial MT"/>
                <a:cs typeface="Arial MT"/>
              </a:rPr>
              <a:t>al </a:t>
            </a:r>
            <a:r>
              <a:rPr sz="1200" spc="-5" dirty="0">
                <a:latin typeface="Arial MT"/>
                <a:cs typeface="Arial MT"/>
              </a:rPr>
              <a:t>servidor</a:t>
            </a:r>
            <a:r>
              <a:rPr sz="1200" spc="4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y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el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grupo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donde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será asociado.</a:t>
            </a:r>
            <a:endParaRPr sz="1200">
              <a:latin typeface="Arial MT"/>
              <a:cs typeface="Arial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40180" y="2039620"/>
            <a:ext cx="5612130" cy="2976117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5" dirty="0"/>
              <a:t>56</a:t>
            </a:fld>
            <a:endParaRPr spc="-5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60269" y="1059433"/>
            <a:ext cx="316928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latin typeface="Arial"/>
                <a:cs typeface="Arial"/>
              </a:rPr>
              <a:t>Ilustración</a:t>
            </a:r>
            <a:r>
              <a:rPr sz="900" b="1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12. Configuración </a:t>
            </a:r>
            <a:r>
              <a:rPr sz="900" b="1" dirty="0">
                <a:latin typeface="Arial"/>
                <a:cs typeface="Arial"/>
              </a:rPr>
              <a:t>de</a:t>
            </a:r>
            <a:r>
              <a:rPr sz="900" b="1" spc="10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agente</a:t>
            </a:r>
            <a:r>
              <a:rPr sz="900" b="1" spc="-15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en</a:t>
            </a:r>
            <a:r>
              <a:rPr sz="900" b="1" spc="-5" dirty="0">
                <a:latin typeface="Arial"/>
                <a:cs typeface="Arial"/>
              </a:rPr>
              <a:t> Wazuh</a:t>
            </a:r>
            <a:r>
              <a:rPr sz="900" b="1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parte</a:t>
            </a:r>
            <a:r>
              <a:rPr sz="900" b="1" spc="5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1.</a:t>
            </a:r>
            <a:endParaRPr sz="9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27733" y="4423028"/>
            <a:ext cx="4401820" cy="485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Arial MT"/>
                <a:cs typeface="Arial MT"/>
              </a:rPr>
              <a:t>Fuente</a:t>
            </a:r>
            <a:r>
              <a:rPr sz="1000" spc="-6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propia</a:t>
            </a:r>
            <a:endParaRPr sz="10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150">
              <a:latin typeface="Arial MT"/>
              <a:cs typeface="Arial MT"/>
            </a:endParaRPr>
          </a:p>
          <a:p>
            <a:pPr marL="1245235">
              <a:lnSpc>
                <a:spcPct val="100000"/>
              </a:lnSpc>
            </a:pPr>
            <a:r>
              <a:rPr sz="900" b="1" spc="-5" dirty="0">
                <a:latin typeface="Arial"/>
                <a:cs typeface="Arial"/>
              </a:rPr>
              <a:t>Ilustración</a:t>
            </a:r>
            <a:r>
              <a:rPr sz="900" b="1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13. Configuración </a:t>
            </a:r>
            <a:r>
              <a:rPr sz="900" b="1" dirty="0">
                <a:latin typeface="Arial"/>
                <a:cs typeface="Arial"/>
              </a:rPr>
              <a:t>de</a:t>
            </a:r>
            <a:r>
              <a:rPr sz="900" b="1" spc="10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agente</a:t>
            </a:r>
            <a:r>
              <a:rPr sz="900" b="1" spc="-15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en</a:t>
            </a:r>
            <a:r>
              <a:rPr sz="900" b="1" spc="-5" dirty="0">
                <a:latin typeface="Arial"/>
                <a:cs typeface="Arial"/>
              </a:rPr>
              <a:t> Wazuh</a:t>
            </a:r>
            <a:r>
              <a:rPr sz="900" b="1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parte</a:t>
            </a:r>
            <a:r>
              <a:rPr sz="900" b="1" spc="5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2.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27733" y="8244205"/>
            <a:ext cx="84455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Arial MT"/>
                <a:cs typeface="Arial MT"/>
              </a:rPr>
              <a:t>Fuente</a:t>
            </a:r>
            <a:r>
              <a:rPr sz="1000" spc="-7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propia.</a:t>
            </a:r>
            <a:endParaRPr sz="1000">
              <a:latin typeface="Arial MT"/>
              <a:cs typeface="Arial MT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40180" y="1338580"/>
            <a:ext cx="5612130" cy="310388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40180" y="5024120"/>
            <a:ext cx="5612130" cy="3238499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5" dirty="0"/>
              <a:t>57</a:t>
            </a:fld>
            <a:endParaRPr spc="-5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27733" y="1056893"/>
            <a:ext cx="5639435" cy="2969895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5715" algn="just">
              <a:lnSpc>
                <a:spcPct val="95800"/>
              </a:lnSpc>
              <a:spcBef>
                <a:spcPts val="160"/>
              </a:spcBef>
            </a:pPr>
            <a:r>
              <a:rPr sz="1200" spc="-10" dirty="0">
                <a:latin typeface="Arial MT"/>
                <a:cs typeface="Arial MT"/>
              </a:rPr>
              <a:t>Una</a:t>
            </a:r>
            <a:r>
              <a:rPr sz="1200" spc="-6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vez</a:t>
            </a:r>
            <a:r>
              <a:rPr sz="1200" spc="-4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se</a:t>
            </a:r>
            <a:r>
              <a:rPr sz="1200" spc="-5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proporciona</a:t>
            </a:r>
            <a:r>
              <a:rPr sz="1200" spc="-4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la</a:t>
            </a:r>
            <a:r>
              <a:rPr sz="1200" spc="-5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configuración</a:t>
            </a:r>
            <a:r>
              <a:rPr sz="1200" spc="-5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del</a:t>
            </a:r>
            <a:r>
              <a:rPr sz="1200" spc="-4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cliente</a:t>
            </a:r>
            <a:r>
              <a:rPr sz="1200" spc="-5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se</a:t>
            </a:r>
            <a:r>
              <a:rPr sz="1200" spc="-3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genera</a:t>
            </a:r>
            <a:r>
              <a:rPr sz="1200" spc="-6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el</a:t>
            </a:r>
            <a:r>
              <a:rPr sz="1200" spc="-5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comando</a:t>
            </a:r>
            <a:r>
              <a:rPr sz="1200" spc="-5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necesario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para </a:t>
            </a:r>
            <a:r>
              <a:rPr sz="1200" dirty="0">
                <a:latin typeface="Arial MT"/>
                <a:cs typeface="Arial MT"/>
              </a:rPr>
              <a:t>la </a:t>
            </a:r>
            <a:r>
              <a:rPr sz="1200" spc="-5" dirty="0">
                <a:latin typeface="Arial MT"/>
                <a:cs typeface="Arial MT"/>
              </a:rPr>
              <a:t>instalación </a:t>
            </a:r>
            <a:r>
              <a:rPr sz="1200" dirty="0">
                <a:latin typeface="Arial MT"/>
                <a:cs typeface="Arial MT"/>
              </a:rPr>
              <a:t>y </a:t>
            </a:r>
            <a:r>
              <a:rPr sz="1200" spc="-5" dirty="0">
                <a:latin typeface="Arial MT"/>
                <a:cs typeface="Arial MT"/>
              </a:rPr>
              <a:t>configuración </a:t>
            </a:r>
            <a:r>
              <a:rPr sz="1200" dirty="0">
                <a:latin typeface="Arial MT"/>
                <a:cs typeface="Arial MT"/>
              </a:rPr>
              <a:t>de </a:t>
            </a:r>
            <a:r>
              <a:rPr sz="1200" spc="-10" dirty="0">
                <a:latin typeface="Arial MT"/>
                <a:cs typeface="Arial MT"/>
              </a:rPr>
              <a:t>manera </a:t>
            </a:r>
            <a:r>
              <a:rPr sz="1200" spc="-5" dirty="0">
                <a:latin typeface="Arial MT"/>
                <a:cs typeface="Arial MT"/>
              </a:rPr>
              <a:t>automática del agente </a:t>
            </a:r>
            <a:r>
              <a:rPr sz="1200" spc="-10" dirty="0">
                <a:latin typeface="Arial MT"/>
                <a:cs typeface="Arial MT"/>
              </a:rPr>
              <a:t>en la </a:t>
            </a:r>
            <a:r>
              <a:rPr sz="1200" dirty="0">
                <a:latin typeface="Arial MT"/>
                <a:cs typeface="Arial MT"/>
              </a:rPr>
              <a:t>maquina 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o </a:t>
            </a:r>
            <a:r>
              <a:rPr sz="1200" spc="-10" dirty="0">
                <a:latin typeface="Arial MT"/>
                <a:cs typeface="Arial MT"/>
              </a:rPr>
              <a:t>servidor </a:t>
            </a:r>
            <a:r>
              <a:rPr sz="1200" spc="-5" dirty="0">
                <a:latin typeface="Arial MT"/>
                <a:cs typeface="Arial MT"/>
              </a:rPr>
              <a:t>a monitorear. </a:t>
            </a:r>
            <a:r>
              <a:rPr sz="1200" dirty="0">
                <a:latin typeface="Arial MT"/>
                <a:cs typeface="Arial MT"/>
              </a:rPr>
              <a:t>A </a:t>
            </a:r>
            <a:r>
              <a:rPr sz="1200" spc="-5" dirty="0">
                <a:latin typeface="Arial MT"/>
                <a:cs typeface="Arial MT"/>
              </a:rPr>
              <a:t>partir </a:t>
            </a:r>
            <a:r>
              <a:rPr sz="1200" spc="-10" dirty="0">
                <a:latin typeface="Arial MT"/>
                <a:cs typeface="Arial MT"/>
              </a:rPr>
              <a:t>de la </a:t>
            </a:r>
            <a:r>
              <a:rPr sz="1200" spc="-5" dirty="0">
                <a:latin typeface="Arial MT"/>
                <a:cs typeface="Arial MT"/>
              </a:rPr>
              <a:t>configuración anterior se generó </a:t>
            </a:r>
            <a:r>
              <a:rPr sz="1200" spc="-10" dirty="0">
                <a:latin typeface="Arial MT"/>
                <a:cs typeface="Arial MT"/>
              </a:rPr>
              <a:t>el </a:t>
            </a:r>
            <a:r>
              <a:rPr sz="1200" spc="-5" dirty="0">
                <a:latin typeface="Arial MT"/>
                <a:cs typeface="Arial MT"/>
              </a:rPr>
              <a:t>siguiente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comando.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200">
              <a:latin typeface="Arial MT"/>
              <a:cs typeface="Arial MT"/>
            </a:endParaRPr>
          </a:p>
          <a:p>
            <a:pPr marL="12700" marR="5080">
              <a:lnSpc>
                <a:spcPts val="1380"/>
              </a:lnSpc>
              <a:spcBef>
                <a:spcPts val="5"/>
              </a:spcBef>
              <a:tabLst>
                <a:tab pos="2021205" algn="l"/>
                <a:tab pos="2251075" algn="l"/>
                <a:tab pos="2447925" algn="l"/>
                <a:tab pos="2611755" algn="l"/>
                <a:tab pos="3001010" algn="l"/>
                <a:tab pos="4458970" algn="l"/>
                <a:tab pos="5023485" algn="l"/>
                <a:tab pos="5539105" algn="l"/>
              </a:tabLst>
            </a:pPr>
            <a:r>
              <a:rPr sz="1200" spc="-5" dirty="0">
                <a:latin typeface="Arial MT"/>
                <a:cs typeface="Arial MT"/>
              </a:rPr>
              <a:t>c</a:t>
            </a:r>
            <a:r>
              <a:rPr sz="1200" spc="-15" dirty="0">
                <a:latin typeface="Arial MT"/>
                <a:cs typeface="Arial MT"/>
              </a:rPr>
              <a:t>u</a:t>
            </a:r>
            <a:r>
              <a:rPr sz="1200" spc="-5" dirty="0">
                <a:latin typeface="Arial MT"/>
                <a:cs typeface="Arial MT"/>
              </a:rPr>
              <a:t>rl</a:t>
            </a:r>
            <a:r>
              <a:rPr sz="1200" dirty="0">
                <a:latin typeface="Arial MT"/>
                <a:cs typeface="Arial MT"/>
              </a:rPr>
              <a:t>		-</a:t>
            </a:r>
            <a:r>
              <a:rPr sz="1200" spc="-5" dirty="0">
                <a:latin typeface="Arial MT"/>
                <a:cs typeface="Arial MT"/>
              </a:rPr>
              <a:t>so</a:t>
            </a:r>
            <a:r>
              <a:rPr sz="1200" dirty="0">
                <a:latin typeface="Arial MT"/>
                <a:cs typeface="Arial MT"/>
              </a:rPr>
              <a:t>			</a:t>
            </a:r>
            <a:r>
              <a:rPr sz="1200" spc="-15" dirty="0">
                <a:latin typeface="Arial MT"/>
                <a:cs typeface="Arial MT"/>
              </a:rPr>
              <a:t>wa</a:t>
            </a:r>
            <a:r>
              <a:rPr sz="1200" spc="-5" dirty="0">
                <a:latin typeface="Arial MT"/>
                <a:cs typeface="Arial MT"/>
              </a:rPr>
              <a:t>z</a:t>
            </a:r>
            <a:r>
              <a:rPr sz="1200" spc="-15" dirty="0">
                <a:latin typeface="Arial MT"/>
                <a:cs typeface="Arial MT"/>
              </a:rPr>
              <a:t>uh</a:t>
            </a:r>
            <a:r>
              <a:rPr sz="1200" dirty="0">
                <a:latin typeface="Arial MT"/>
                <a:cs typeface="Arial MT"/>
              </a:rPr>
              <a:t>-</a:t>
            </a:r>
            <a:r>
              <a:rPr sz="1200" spc="5" dirty="0">
                <a:latin typeface="Arial MT"/>
                <a:cs typeface="Arial MT"/>
              </a:rPr>
              <a:t>a</a:t>
            </a:r>
            <a:r>
              <a:rPr sz="1200" spc="-15" dirty="0">
                <a:latin typeface="Arial MT"/>
                <a:cs typeface="Arial MT"/>
              </a:rPr>
              <a:t>gen</a:t>
            </a:r>
            <a:r>
              <a:rPr sz="1200" dirty="0">
                <a:latin typeface="Arial MT"/>
                <a:cs typeface="Arial MT"/>
              </a:rPr>
              <a:t>t.</a:t>
            </a:r>
            <a:r>
              <a:rPr sz="1200" spc="-15" dirty="0">
                <a:latin typeface="Arial MT"/>
                <a:cs typeface="Arial MT"/>
              </a:rPr>
              <a:t>d</a:t>
            </a:r>
            <a:r>
              <a:rPr sz="1200" spc="5" dirty="0">
                <a:latin typeface="Arial MT"/>
                <a:cs typeface="Arial MT"/>
              </a:rPr>
              <a:t>e</a:t>
            </a:r>
            <a:r>
              <a:rPr sz="1200" spc="-5" dirty="0">
                <a:latin typeface="Arial MT"/>
                <a:cs typeface="Arial MT"/>
              </a:rPr>
              <a:t>b  HTTPS://packages.wazuh.com/4.x/apt/pool/main/w/wazuh-agent/wazuh-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agent_4.5.2-1_amd64.deb	</a:t>
            </a:r>
            <a:r>
              <a:rPr sz="1200" dirty="0">
                <a:latin typeface="Arial MT"/>
                <a:cs typeface="Arial MT"/>
              </a:rPr>
              <a:t>&amp;&amp;		</a:t>
            </a:r>
            <a:r>
              <a:rPr sz="1200" spc="-5" dirty="0">
                <a:latin typeface="Arial MT"/>
                <a:cs typeface="Arial MT"/>
              </a:rPr>
              <a:t>sudo	WAZUH_MANAGER='167.172.248.83'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5" dirty="0">
                <a:latin typeface="Arial MT"/>
                <a:cs typeface="Arial MT"/>
              </a:rPr>
              <a:t>W</a:t>
            </a:r>
            <a:r>
              <a:rPr sz="1200" dirty="0">
                <a:latin typeface="Arial MT"/>
                <a:cs typeface="Arial MT"/>
              </a:rPr>
              <a:t>AZ</a:t>
            </a:r>
            <a:r>
              <a:rPr sz="1200" spc="-15" dirty="0">
                <a:latin typeface="Arial MT"/>
                <a:cs typeface="Arial MT"/>
              </a:rPr>
              <a:t>UH_</a:t>
            </a:r>
            <a:r>
              <a:rPr sz="1200" dirty="0">
                <a:latin typeface="Arial MT"/>
                <a:cs typeface="Arial MT"/>
              </a:rPr>
              <a:t>AG</a:t>
            </a:r>
            <a:r>
              <a:rPr sz="1200" spc="-5" dirty="0">
                <a:latin typeface="Arial MT"/>
                <a:cs typeface="Arial MT"/>
              </a:rPr>
              <a:t>E</a:t>
            </a:r>
            <a:r>
              <a:rPr sz="1200" spc="-15" dirty="0">
                <a:latin typeface="Arial MT"/>
                <a:cs typeface="Arial MT"/>
              </a:rPr>
              <a:t>N</a:t>
            </a:r>
            <a:r>
              <a:rPr sz="1200" spc="5" dirty="0">
                <a:latin typeface="Arial MT"/>
                <a:cs typeface="Arial MT"/>
              </a:rPr>
              <a:t>T</a:t>
            </a:r>
            <a:r>
              <a:rPr sz="1200" spc="-15" dirty="0">
                <a:latin typeface="Arial MT"/>
                <a:cs typeface="Arial MT"/>
              </a:rPr>
              <a:t>_</a:t>
            </a:r>
            <a:r>
              <a:rPr sz="1200" dirty="0">
                <a:latin typeface="Arial MT"/>
                <a:cs typeface="Arial MT"/>
              </a:rPr>
              <a:t>G</a:t>
            </a:r>
            <a:r>
              <a:rPr sz="1200" spc="-15" dirty="0">
                <a:latin typeface="Arial MT"/>
                <a:cs typeface="Arial MT"/>
              </a:rPr>
              <a:t>R</a:t>
            </a:r>
            <a:r>
              <a:rPr sz="1200" dirty="0">
                <a:latin typeface="Arial MT"/>
                <a:cs typeface="Arial MT"/>
              </a:rPr>
              <a:t>O</a:t>
            </a:r>
            <a:r>
              <a:rPr sz="1200" spc="-15" dirty="0">
                <a:latin typeface="Arial MT"/>
                <a:cs typeface="Arial MT"/>
              </a:rPr>
              <a:t>U</a:t>
            </a:r>
            <a:r>
              <a:rPr sz="1200" dirty="0">
                <a:latin typeface="Arial MT"/>
                <a:cs typeface="Arial MT"/>
              </a:rPr>
              <a:t>P=</a:t>
            </a:r>
            <a:r>
              <a:rPr sz="1200" spc="-15" dirty="0">
                <a:latin typeface="Arial MT"/>
                <a:cs typeface="Arial MT"/>
              </a:rPr>
              <a:t>'</a:t>
            </a:r>
            <a:r>
              <a:rPr sz="1200" spc="5" dirty="0">
                <a:latin typeface="Arial MT"/>
                <a:cs typeface="Arial MT"/>
              </a:rPr>
              <a:t>d</a:t>
            </a:r>
            <a:r>
              <a:rPr sz="1200" spc="-15" dirty="0">
                <a:latin typeface="Arial MT"/>
                <a:cs typeface="Arial MT"/>
              </a:rPr>
              <a:t>e</a:t>
            </a:r>
            <a:r>
              <a:rPr sz="1200" dirty="0">
                <a:latin typeface="Arial MT"/>
                <a:cs typeface="Arial MT"/>
              </a:rPr>
              <a:t>f</a:t>
            </a:r>
            <a:r>
              <a:rPr sz="1200" spc="-15" dirty="0">
                <a:latin typeface="Arial MT"/>
                <a:cs typeface="Arial MT"/>
              </a:rPr>
              <a:t>aul</a:t>
            </a:r>
            <a:r>
              <a:rPr sz="1200" spc="25" dirty="0">
                <a:latin typeface="Arial MT"/>
                <a:cs typeface="Arial MT"/>
              </a:rPr>
              <a:t>t</a:t>
            </a:r>
            <a:r>
              <a:rPr sz="1200" dirty="0">
                <a:latin typeface="Arial MT"/>
                <a:cs typeface="Arial MT"/>
              </a:rPr>
              <a:t>'		</a:t>
            </a:r>
            <a:r>
              <a:rPr sz="1200" spc="5" dirty="0">
                <a:latin typeface="Arial MT"/>
                <a:cs typeface="Arial MT"/>
              </a:rPr>
              <a:t>W</a:t>
            </a:r>
            <a:r>
              <a:rPr sz="1200" dirty="0">
                <a:latin typeface="Arial MT"/>
                <a:cs typeface="Arial MT"/>
              </a:rPr>
              <a:t>AZ</a:t>
            </a:r>
            <a:r>
              <a:rPr sz="1200" spc="-15" dirty="0">
                <a:latin typeface="Arial MT"/>
                <a:cs typeface="Arial MT"/>
              </a:rPr>
              <a:t>UH_</a:t>
            </a:r>
            <a:r>
              <a:rPr sz="1200" dirty="0">
                <a:latin typeface="Arial MT"/>
                <a:cs typeface="Arial MT"/>
              </a:rPr>
              <a:t>AG</a:t>
            </a:r>
            <a:r>
              <a:rPr sz="1200" spc="-5" dirty="0">
                <a:latin typeface="Arial MT"/>
                <a:cs typeface="Arial MT"/>
              </a:rPr>
              <a:t>E</a:t>
            </a:r>
            <a:r>
              <a:rPr sz="1200" spc="-15" dirty="0">
                <a:latin typeface="Arial MT"/>
                <a:cs typeface="Arial MT"/>
              </a:rPr>
              <a:t>N</a:t>
            </a:r>
            <a:r>
              <a:rPr sz="1200" spc="5" dirty="0">
                <a:latin typeface="Arial MT"/>
                <a:cs typeface="Arial MT"/>
              </a:rPr>
              <a:t>T</a:t>
            </a:r>
            <a:r>
              <a:rPr sz="1200" spc="-15" dirty="0">
                <a:latin typeface="Arial MT"/>
                <a:cs typeface="Arial MT"/>
              </a:rPr>
              <a:t>_N</a:t>
            </a:r>
            <a:r>
              <a:rPr sz="1200" dirty="0">
                <a:latin typeface="Arial MT"/>
                <a:cs typeface="Arial MT"/>
              </a:rPr>
              <a:t>AME=</a:t>
            </a:r>
            <a:r>
              <a:rPr sz="1200" spc="-15" dirty="0">
                <a:latin typeface="Arial MT"/>
                <a:cs typeface="Arial MT"/>
              </a:rPr>
              <a:t>'</a:t>
            </a:r>
            <a:r>
              <a:rPr sz="1200" spc="15" dirty="0">
                <a:latin typeface="Arial MT"/>
                <a:cs typeface="Arial MT"/>
              </a:rPr>
              <a:t>A</a:t>
            </a:r>
            <a:r>
              <a:rPr sz="1200" spc="-15" dirty="0">
                <a:latin typeface="Arial MT"/>
                <a:cs typeface="Arial MT"/>
              </a:rPr>
              <a:t>po</a:t>
            </a:r>
            <a:r>
              <a:rPr sz="1200" spc="5" dirty="0">
                <a:latin typeface="Arial MT"/>
                <a:cs typeface="Arial MT"/>
              </a:rPr>
              <a:t>l</a:t>
            </a:r>
            <a:r>
              <a:rPr sz="1200" spc="-15" dirty="0">
                <a:latin typeface="Arial MT"/>
                <a:cs typeface="Arial MT"/>
              </a:rPr>
              <a:t>o</a:t>
            </a:r>
            <a:r>
              <a:rPr sz="1200" dirty="0">
                <a:latin typeface="Arial MT"/>
                <a:cs typeface="Arial MT"/>
              </a:rPr>
              <a:t>'	</a:t>
            </a:r>
            <a:r>
              <a:rPr sz="1200" spc="-15" dirty="0">
                <a:latin typeface="Arial MT"/>
                <a:cs typeface="Arial MT"/>
              </a:rPr>
              <a:t>dp</a:t>
            </a:r>
            <a:r>
              <a:rPr sz="1200" spc="-5" dirty="0">
                <a:latin typeface="Arial MT"/>
                <a:cs typeface="Arial MT"/>
              </a:rPr>
              <a:t>kg</a:t>
            </a:r>
            <a:r>
              <a:rPr sz="1200" dirty="0">
                <a:latin typeface="Arial MT"/>
                <a:cs typeface="Arial MT"/>
              </a:rPr>
              <a:t>	</a:t>
            </a:r>
            <a:r>
              <a:rPr sz="1200" spc="20" dirty="0">
                <a:latin typeface="Arial MT"/>
                <a:cs typeface="Arial MT"/>
              </a:rPr>
              <a:t>-</a:t>
            </a:r>
            <a:r>
              <a:rPr sz="1200" spc="-5" dirty="0">
                <a:latin typeface="Arial MT"/>
                <a:cs typeface="Arial MT"/>
              </a:rPr>
              <a:t>i</a:t>
            </a:r>
            <a:endParaRPr sz="1200">
              <a:latin typeface="Arial MT"/>
              <a:cs typeface="Arial MT"/>
            </a:endParaRPr>
          </a:p>
          <a:p>
            <a:pPr marL="12700">
              <a:lnSpc>
                <a:spcPts val="1345"/>
              </a:lnSpc>
            </a:pPr>
            <a:r>
              <a:rPr sz="1200" spc="-5" dirty="0">
                <a:latin typeface="Arial MT"/>
                <a:cs typeface="Arial MT"/>
              </a:rPr>
              <a:t>./wazuh-agent.deb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1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200" b="1" spc="-5" dirty="0">
                <a:latin typeface="Arial"/>
                <a:cs typeface="Arial"/>
              </a:rPr>
              <a:t>8.3.1</a:t>
            </a:r>
            <a:r>
              <a:rPr sz="1200" b="1" spc="56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Servidor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APOLO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200">
              <a:latin typeface="Arial"/>
              <a:cs typeface="Arial"/>
            </a:endParaRPr>
          </a:p>
          <a:p>
            <a:pPr marL="12700" marR="12065">
              <a:lnSpc>
                <a:spcPts val="1380"/>
              </a:lnSpc>
            </a:pPr>
            <a:r>
              <a:rPr sz="1200" dirty="0">
                <a:latin typeface="Arial MT"/>
                <a:cs typeface="Arial MT"/>
              </a:rPr>
              <a:t>El</a:t>
            </a:r>
            <a:r>
              <a:rPr sz="1200" spc="15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comando</a:t>
            </a:r>
            <a:r>
              <a:rPr sz="1200" spc="15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anterior</a:t>
            </a:r>
            <a:r>
              <a:rPr sz="1200" spc="165" dirty="0">
                <a:latin typeface="Arial MT"/>
                <a:cs typeface="Arial MT"/>
              </a:rPr>
              <a:t> </a:t>
            </a:r>
            <a:r>
              <a:rPr sz="1200" spc="5" dirty="0">
                <a:latin typeface="Arial MT"/>
                <a:cs typeface="Arial MT"/>
              </a:rPr>
              <a:t>se</a:t>
            </a:r>
            <a:r>
              <a:rPr sz="1200" spc="15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ejecuta</a:t>
            </a:r>
            <a:r>
              <a:rPr sz="1200" spc="155" dirty="0">
                <a:latin typeface="Arial MT"/>
                <a:cs typeface="Arial MT"/>
              </a:rPr>
              <a:t> </a:t>
            </a:r>
            <a:r>
              <a:rPr sz="1200" spc="5" dirty="0">
                <a:latin typeface="Arial MT"/>
                <a:cs typeface="Arial MT"/>
              </a:rPr>
              <a:t>en</a:t>
            </a:r>
            <a:r>
              <a:rPr sz="1200" spc="15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el</a:t>
            </a:r>
            <a:r>
              <a:rPr sz="1200" spc="17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servidor</a:t>
            </a:r>
            <a:r>
              <a:rPr sz="1200" spc="16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“Apolo”</a:t>
            </a:r>
            <a:r>
              <a:rPr sz="1200" spc="16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que</a:t>
            </a:r>
            <a:r>
              <a:rPr sz="1200" spc="15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se</a:t>
            </a:r>
            <a:r>
              <a:rPr sz="1200" spc="15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desea</a:t>
            </a:r>
            <a:r>
              <a:rPr sz="1200" spc="15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monitorear,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como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se muestra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en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la</a:t>
            </a:r>
            <a:r>
              <a:rPr sz="1200" spc="-5" dirty="0">
                <a:latin typeface="Arial MT"/>
                <a:cs typeface="Arial MT"/>
              </a:rPr>
              <a:t> siguiente imagen.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100">
              <a:latin typeface="Arial MT"/>
              <a:cs typeface="Arial MT"/>
            </a:endParaRPr>
          </a:p>
          <a:p>
            <a:pPr algn="ctr">
              <a:lnSpc>
                <a:spcPct val="100000"/>
              </a:lnSpc>
            </a:pPr>
            <a:r>
              <a:rPr sz="900" b="1" spc="-5" dirty="0">
                <a:latin typeface="Arial"/>
                <a:cs typeface="Arial"/>
              </a:rPr>
              <a:t>Ilustración</a:t>
            </a:r>
            <a:r>
              <a:rPr sz="900" b="1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14. ejecución </a:t>
            </a:r>
            <a:r>
              <a:rPr sz="900" b="1" dirty="0">
                <a:latin typeface="Arial"/>
                <a:cs typeface="Arial"/>
              </a:rPr>
              <a:t>de</a:t>
            </a:r>
            <a:r>
              <a:rPr sz="900" b="1" spc="-10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agente</a:t>
            </a:r>
            <a:r>
              <a:rPr sz="900" b="1" spc="5" dirty="0">
                <a:latin typeface="Arial"/>
                <a:cs typeface="Arial"/>
              </a:rPr>
              <a:t> </a:t>
            </a:r>
            <a:r>
              <a:rPr sz="900" b="1" spc="-15" dirty="0">
                <a:latin typeface="Arial"/>
                <a:cs typeface="Arial"/>
              </a:rPr>
              <a:t>en</a:t>
            </a:r>
            <a:r>
              <a:rPr sz="900" b="1" spc="30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servidor</a:t>
            </a:r>
            <a:r>
              <a:rPr sz="900" b="1" dirty="0">
                <a:latin typeface="Arial"/>
                <a:cs typeface="Arial"/>
              </a:rPr>
              <a:t> apolo</a:t>
            </a:r>
            <a:endParaRPr sz="9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27733" y="5419090"/>
            <a:ext cx="5639435" cy="10090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Arial MT"/>
                <a:cs typeface="Arial MT"/>
              </a:rPr>
              <a:t>Fuente</a:t>
            </a:r>
            <a:r>
              <a:rPr sz="1000" spc="-5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propia.</a:t>
            </a:r>
            <a:endParaRPr sz="10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200">
              <a:latin typeface="Arial MT"/>
              <a:cs typeface="Arial MT"/>
            </a:endParaRPr>
          </a:p>
          <a:p>
            <a:pPr marL="12700" marR="5080">
              <a:lnSpc>
                <a:spcPts val="1380"/>
              </a:lnSpc>
            </a:pPr>
            <a:r>
              <a:rPr sz="1200" spc="-10" dirty="0">
                <a:latin typeface="Arial MT"/>
                <a:cs typeface="Arial MT"/>
              </a:rPr>
              <a:t>Una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vez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se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ejecuta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el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agente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es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necesario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iniciar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el </a:t>
            </a:r>
            <a:r>
              <a:rPr sz="1200" spc="-5" dirty="0">
                <a:latin typeface="Arial MT"/>
                <a:cs typeface="Arial MT"/>
              </a:rPr>
              <a:t>servicio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como</a:t>
            </a:r>
            <a:r>
              <a:rPr sz="1200" spc="4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se</a:t>
            </a:r>
            <a:r>
              <a:rPr sz="1200" dirty="0">
                <a:latin typeface="Arial MT"/>
                <a:cs typeface="Arial MT"/>
              </a:rPr>
              <a:t> muestra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en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la </a:t>
            </a:r>
            <a:r>
              <a:rPr sz="1200" spc="-3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siguiente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imagen.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100">
              <a:latin typeface="Arial MT"/>
              <a:cs typeface="Arial MT"/>
            </a:endParaRPr>
          </a:p>
          <a:p>
            <a:pPr algn="ctr">
              <a:lnSpc>
                <a:spcPct val="100000"/>
              </a:lnSpc>
            </a:pPr>
            <a:r>
              <a:rPr sz="900" b="1" spc="-5" dirty="0">
                <a:latin typeface="Arial"/>
                <a:cs typeface="Arial"/>
              </a:rPr>
              <a:t>Ilustración</a:t>
            </a:r>
            <a:r>
              <a:rPr sz="900" b="1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15.</a:t>
            </a:r>
            <a:r>
              <a:rPr sz="900" b="1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Iniciar</a:t>
            </a:r>
            <a:r>
              <a:rPr sz="900" b="1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servicios</a:t>
            </a:r>
            <a:r>
              <a:rPr sz="900" b="1" spc="-10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de</a:t>
            </a:r>
            <a:r>
              <a:rPr sz="900" b="1" spc="10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agente</a:t>
            </a:r>
            <a:r>
              <a:rPr sz="900" b="1" spc="-10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Wazuh.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27733" y="7352665"/>
            <a:ext cx="5638800" cy="876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Arial MT"/>
                <a:cs typeface="Arial MT"/>
              </a:rPr>
              <a:t>Fuente</a:t>
            </a:r>
            <a:r>
              <a:rPr sz="1000" spc="-6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propia</a:t>
            </a:r>
            <a:endParaRPr sz="10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200">
              <a:latin typeface="Arial MT"/>
              <a:cs typeface="Arial MT"/>
            </a:endParaRPr>
          </a:p>
          <a:p>
            <a:pPr marL="12700" marR="5080" algn="just">
              <a:lnSpc>
                <a:spcPts val="1380"/>
              </a:lnSpc>
            </a:pPr>
            <a:r>
              <a:rPr sz="1200" spc="-5" dirty="0">
                <a:latin typeface="Arial MT"/>
                <a:cs typeface="Arial MT"/>
              </a:rPr>
              <a:t>Al validar </a:t>
            </a:r>
            <a:r>
              <a:rPr sz="1200" spc="-10" dirty="0">
                <a:latin typeface="Arial MT"/>
                <a:cs typeface="Arial MT"/>
              </a:rPr>
              <a:t>los </a:t>
            </a:r>
            <a:r>
              <a:rPr sz="1200" spc="-5" dirty="0">
                <a:latin typeface="Arial MT"/>
                <a:cs typeface="Arial MT"/>
              </a:rPr>
              <a:t>procesos que se están ejecutando </a:t>
            </a:r>
            <a:r>
              <a:rPr sz="1200" spc="-10" dirty="0">
                <a:latin typeface="Arial MT"/>
                <a:cs typeface="Arial MT"/>
              </a:rPr>
              <a:t>en </a:t>
            </a:r>
            <a:r>
              <a:rPr sz="1200" dirty="0">
                <a:latin typeface="Arial MT"/>
                <a:cs typeface="Arial MT"/>
              </a:rPr>
              <a:t>el </a:t>
            </a:r>
            <a:r>
              <a:rPr sz="1200" spc="-5" dirty="0">
                <a:latin typeface="Arial MT"/>
                <a:cs typeface="Arial MT"/>
              </a:rPr>
              <a:t>servidor </a:t>
            </a:r>
            <a:r>
              <a:rPr sz="1200" dirty="0">
                <a:latin typeface="Arial MT"/>
                <a:cs typeface="Arial MT"/>
              </a:rPr>
              <a:t>Apolo </a:t>
            </a:r>
            <a:r>
              <a:rPr sz="1200" spc="5" dirty="0">
                <a:latin typeface="Arial MT"/>
                <a:cs typeface="Arial MT"/>
              </a:rPr>
              <a:t>se </a:t>
            </a:r>
            <a:r>
              <a:rPr sz="1200" spc="-5" dirty="0">
                <a:latin typeface="Arial MT"/>
                <a:cs typeface="Arial MT"/>
              </a:rPr>
              <a:t>logra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observar</a:t>
            </a:r>
            <a:r>
              <a:rPr sz="1200" spc="-5" dirty="0">
                <a:latin typeface="Arial MT"/>
                <a:cs typeface="Arial MT"/>
              </a:rPr>
              <a:t> que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se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encuentra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el</a:t>
            </a:r>
            <a:r>
              <a:rPr sz="1200" spc="-5" dirty="0">
                <a:latin typeface="Arial MT"/>
                <a:cs typeface="Arial MT"/>
              </a:rPr>
              <a:t> agente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</a:t>
            </a:r>
            <a:r>
              <a:rPr sz="1200" spc="-5" dirty="0">
                <a:latin typeface="Arial MT"/>
                <a:cs typeface="Arial MT"/>
              </a:rPr>
              <a:t> Wazuh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corriendo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en</a:t>
            </a:r>
            <a:r>
              <a:rPr sz="1200" spc="-5" dirty="0">
                <a:latin typeface="Arial MT"/>
                <a:cs typeface="Arial MT"/>
              </a:rPr>
              <a:t> segundo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plano </a:t>
            </a:r>
            <a:r>
              <a:rPr sz="1200" spc="-5" dirty="0">
                <a:latin typeface="Arial MT"/>
                <a:cs typeface="Arial MT"/>
              </a:rPr>
              <a:t> correctamente.</a:t>
            </a:r>
            <a:endParaRPr sz="1200">
              <a:latin typeface="Arial MT"/>
              <a:cs typeface="Arial MT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40180" y="4142740"/>
            <a:ext cx="5612130" cy="1295146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40180" y="6543293"/>
            <a:ext cx="5612130" cy="826769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5" dirty="0"/>
              <a:t>58</a:t>
            </a:fld>
            <a:endParaRPr spc="-5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74416" y="1059433"/>
            <a:ext cx="23444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latin typeface="Arial"/>
                <a:cs typeface="Arial"/>
              </a:rPr>
              <a:t>Ilustración</a:t>
            </a:r>
            <a:r>
              <a:rPr sz="900" b="1" spc="10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16.</a:t>
            </a:r>
            <a:r>
              <a:rPr sz="900" b="1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Procesos</a:t>
            </a:r>
            <a:r>
              <a:rPr sz="900" b="1" spc="-10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de</a:t>
            </a:r>
            <a:r>
              <a:rPr sz="900" b="1" spc="-10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servidor</a:t>
            </a:r>
            <a:r>
              <a:rPr sz="900" b="1" spc="5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Apolo</a:t>
            </a:r>
            <a:endParaRPr sz="9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27733" y="3099434"/>
            <a:ext cx="5636260" cy="1534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Arial MT"/>
                <a:cs typeface="Arial MT"/>
              </a:rPr>
              <a:t>Fuente</a:t>
            </a:r>
            <a:r>
              <a:rPr sz="1000" spc="-5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propia.</a:t>
            </a:r>
            <a:endParaRPr sz="10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1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300">
              <a:latin typeface="Arial MT"/>
              <a:cs typeface="Arial MT"/>
            </a:endParaRPr>
          </a:p>
          <a:p>
            <a:pPr marL="12700" marR="5080" algn="just">
              <a:lnSpc>
                <a:spcPts val="1380"/>
              </a:lnSpc>
            </a:pPr>
            <a:r>
              <a:rPr sz="1200" spc="-5" dirty="0">
                <a:latin typeface="Arial MT"/>
                <a:cs typeface="Arial MT"/>
              </a:rPr>
              <a:t>Luego </a:t>
            </a:r>
            <a:r>
              <a:rPr sz="1200" spc="-10" dirty="0">
                <a:latin typeface="Arial MT"/>
                <a:cs typeface="Arial MT"/>
              </a:rPr>
              <a:t>de la instalación </a:t>
            </a:r>
            <a:r>
              <a:rPr sz="1200" spc="-5" dirty="0">
                <a:latin typeface="Arial MT"/>
                <a:cs typeface="Arial MT"/>
              </a:rPr>
              <a:t>del </a:t>
            </a:r>
            <a:r>
              <a:rPr sz="1200" spc="-10" dirty="0">
                <a:latin typeface="Arial MT"/>
                <a:cs typeface="Arial MT"/>
              </a:rPr>
              <a:t>agente en el servidor </a:t>
            </a:r>
            <a:r>
              <a:rPr sz="1200" spc="-5" dirty="0">
                <a:latin typeface="Arial MT"/>
                <a:cs typeface="Arial MT"/>
              </a:rPr>
              <a:t>se visualiza </a:t>
            </a:r>
            <a:r>
              <a:rPr sz="1200" spc="-10" dirty="0">
                <a:latin typeface="Arial MT"/>
                <a:cs typeface="Arial MT"/>
              </a:rPr>
              <a:t>que en el </a:t>
            </a:r>
            <a:r>
              <a:rPr sz="1200" spc="-5" dirty="0">
                <a:latin typeface="Arial MT"/>
                <a:cs typeface="Arial MT"/>
              </a:rPr>
              <a:t>Dashboard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Wazuh se encuentra activo </a:t>
            </a:r>
            <a:r>
              <a:rPr sz="1200" spc="-10" dirty="0">
                <a:latin typeface="Arial MT"/>
                <a:cs typeface="Arial MT"/>
              </a:rPr>
              <a:t>el </a:t>
            </a:r>
            <a:r>
              <a:rPr sz="1200" spc="-5" dirty="0">
                <a:latin typeface="Arial MT"/>
                <a:cs typeface="Arial MT"/>
              </a:rPr>
              <a:t>agente, esto </a:t>
            </a:r>
            <a:r>
              <a:rPr sz="1200" spc="-10" dirty="0">
                <a:latin typeface="Arial MT"/>
                <a:cs typeface="Arial MT"/>
              </a:rPr>
              <a:t>nos </a:t>
            </a:r>
            <a:r>
              <a:rPr sz="1200" spc="-5" dirty="0">
                <a:latin typeface="Arial MT"/>
                <a:cs typeface="Arial MT"/>
              </a:rPr>
              <a:t>permitirá </a:t>
            </a:r>
            <a:r>
              <a:rPr sz="1200" spc="-10" dirty="0">
                <a:latin typeface="Arial MT"/>
                <a:cs typeface="Arial MT"/>
              </a:rPr>
              <a:t>obtener </a:t>
            </a:r>
            <a:r>
              <a:rPr sz="1200" spc="-5" dirty="0">
                <a:latin typeface="Arial MT"/>
                <a:cs typeface="Arial MT"/>
              </a:rPr>
              <a:t>información del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estado </a:t>
            </a:r>
            <a:r>
              <a:rPr sz="1200" spc="-5" dirty="0">
                <a:latin typeface="Arial MT"/>
                <a:cs typeface="Arial MT"/>
              </a:rPr>
              <a:t>actual </a:t>
            </a:r>
            <a:r>
              <a:rPr sz="1200" dirty="0">
                <a:latin typeface="Arial MT"/>
                <a:cs typeface="Arial MT"/>
              </a:rPr>
              <a:t>de </a:t>
            </a:r>
            <a:r>
              <a:rPr sz="1200" spc="-10" dirty="0">
                <a:latin typeface="Arial MT"/>
                <a:cs typeface="Arial MT"/>
              </a:rPr>
              <a:t>la </a:t>
            </a:r>
            <a:r>
              <a:rPr sz="1200" spc="-5" dirty="0">
                <a:latin typeface="Arial MT"/>
                <a:cs typeface="Arial MT"/>
              </a:rPr>
              <a:t>configuración </a:t>
            </a:r>
            <a:r>
              <a:rPr sz="1200" dirty="0">
                <a:latin typeface="Arial MT"/>
                <a:cs typeface="Arial MT"/>
              </a:rPr>
              <a:t>y </a:t>
            </a:r>
            <a:r>
              <a:rPr sz="1200" spc="-10" dirty="0">
                <a:latin typeface="Arial MT"/>
                <a:cs typeface="Arial MT"/>
              </a:rPr>
              <a:t>los eventos </a:t>
            </a:r>
            <a:r>
              <a:rPr sz="1200" spc="-5" dirty="0">
                <a:latin typeface="Arial MT"/>
                <a:cs typeface="Arial MT"/>
              </a:rPr>
              <a:t>generados </a:t>
            </a:r>
            <a:r>
              <a:rPr sz="1200" spc="-10" dirty="0">
                <a:latin typeface="Arial MT"/>
                <a:cs typeface="Arial MT"/>
              </a:rPr>
              <a:t>en </a:t>
            </a:r>
            <a:r>
              <a:rPr sz="1200" dirty="0">
                <a:latin typeface="Arial MT"/>
                <a:cs typeface="Arial MT"/>
              </a:rPr>
              <a:t>el </a:t>
            </a:r>
            <a:r>
              <a:rPr sz="1200" spc="-5" dirty="0">
                <a:latin typeface="Arial MT"/>
                <a:cs typeface="Arial MT"/>
              </a:rPr>
              <a:t>servidor. En </a:t>
            </a:r>
            <a:r>
              <a:rPr sz="1200" spc="-10" dirty="0">
                <a:latin typeface="Arial MT"/>
                <a:cs typeface="Arial MT"/>
              </a:rPr>
              <a:t>la </a:t>
            </a:r>
            <a:r>
              <a:rPr sz="1200" spc="-5" dirty="0">
                <a:latin typeface="Arial MT"/>
                <a:cs typeface="Arial MT"/>
              </a:rPr>
              <a:t> siguiente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imagen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se puede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ver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los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agentes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activos.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100">
              <a:latin typeface="Arial MT"/>
              <a:cs typeface="Arial MT"/>
            </a:endParaRPr>
          </a:p>
          <a:p>
            <a:pPr marL="1905" algn="ctr">
              <a:lnSpc>
                <a:spcPct val="100000"/>
              </a:lnSpc>
            </a:pPr>
            <a:r>
              <a:rPr sz="900" b="1" spc="-5" dirty="0">
                <a:latin typeface="Arial"/>
                <a:cs typeface="Arial"/>
              </a:rPr>
              <a:t>Ilustración</a:t>
            </a:r>
            <a:r>
              <a:rPr sz="900" b="1" spc="-10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17.</a:t>
            </a:r>
            <a:r>
              <a:rPr sz="900" b="1" spc="-15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Agentes</a:t>
            </a:r>
            <a:r>
              <a:rPr sz="900" b="1" spc="-25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de</a:t>
            </a:r>
            <a:r>
              <a:rPr sz="900" b="1" spc="-20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Wazuh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27733" y="7670165"/>
            <a:ext cx="84455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Arial MT"/>
                <a:cs typeface="Arial MT"/>
              </a:rPr>
              <a:t>Fuente</a:t>
            </a:r>
            <a:r>
              <a:rPr sz="1000" spc="-7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propia.</a:t>
            </a:r>
            <a:endParaRPr sz="1000">
              <a:latin typeface="Arial MT"/>
              <a:cs typeface="Arial MT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40180" y="1338580"/>
            <a:ext cx="5614670" cy="177990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40180" y="4749800"/>
            <a:ext cx="5612130" cy="2938018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5" dirty="0"/>
              <a:t>59</a:t>
            </a:fld>
            <a:endParaRPr spc="-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5" dirty="0"/>
              <a:t>6</a:t>
            </a:fld>
            <a:endParaRPr spc="-5" dirty="0"/>
          </a:p>
        </p:txBody>
      </p:sp>
      <p:sp>
        <p:nvSpPr>
          <p:cNvPr id="2" name="object 2"/>
          <p:cNvSpPr txBox="1"/>
          <p:nvPr/>
        </p:nvSpPr>
        <p:spPr>
          <a:xfrm>
            <a:off x="1427733" y="1059433"/>
            <a:ext cx="5633720" cy="782828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65100" marR="5080" lvl="1" algn="just">
              <a:lnSpc>
                <a:spcPct val="101600"/>
              </a:lnSpc>
              <a:spcBef>
                <a:spcPts val="75"/>
              </a:spcBef>
              <a:buAutoNum type="arabicPeriod"/>
              <a:tabLst>
                <a:tab pos="622935" algn="l"/>
              </a:tabLst>
            </a:pPr>
            <a:r>
              <a:rPr sz="1100" b="1" spc="-5" dirty="0">
                <a:latin typeface="Calibri"/>
                <a:cs typeface="Calibri"/>
                <a:hlinkClick r:id="rId2" action="ppaction://hlinksldjump"/>
              </a:rPr>
              <a:t>ANÁLISIS </a:t>
            </a:r>
            <a:r>
              <a:rPr sz="1100" b="1" dirty="0">
                <a:latin typeface="Calibri"/>
                <a:cs typeface="Calibri"/>
                <a:hlinkClick r:id="rId2" action="ppaction://hlinksldjump"/>
              </a:rPr>
              <a:t>Y </a:t>
            </a:r>
            <a:r>
              <a:rPr sz="1100" b="1" spc="-5" dirty="0">
                <a:latin typeface="Calibri"/>
                <a:cs typeface="Calibri"/>
                <a:hlinkClick r:id="rId2" action="ppaction://hlinksldjump"/>
              </a:rPr>
              <a:t>EVALUACIÓN </a:t>
            </a:r>
            <a:r>
              <a:rPr sz="1100" b="1" dirty="0">
                <a:latin typeface="Calibri"/>
                <a:cs typeface="Calibri"/>
                <a:hlinkClick r:id="rId2" action="ppaction://hlinksldjump"/>
              </a:rPr>
              <a:t>DE </a:t>
            </a:r>
            <a:r>
              <a:rPr sz="1100" b="1" spc="-5" dirty="0">
                <a:latin typeface="Calibri"/>
                <a:cs typeface="Calibri"/>
                <a:hlinkClick r:id="rId2" action="ppaction://hlinksldjump"/>
              </a:rPr>
              <a:t>LA INFRAESTRUCTURA </a:t>
            </a:r>
            <a:r>
              <a:rPr sz="1100" b="1" dirty="0">
                <a:latin typeface="Calibri"/>
                <a:cs typeface="Calibri"/>
                <a:hlinkClick r:id="rId2" action="ppaction://hlinksldjump"/>
              </a:rPr>
              <a:t>CLOUD DE </a:t>
            </a:r>
            <a:r>
              <a:rPr sz="1100" b="1" spc="-5" dirty="0">
                <a:latin typeface="Calibri"/>
                <a:cs typeface="Calibri"/>
                <a:hlinkClick r:id="rId2" action="ppaction://hlinksldjump"/>
              </a:rPr>
              <a:t>LA COMPAÑÍA </a:t>
            </a:r>
            <a:r>
              <a:rPr sz="1100" b="1" dirty="0">
                <a:latin typeface="Calibri"/>
                <a:cs typeface="Calibri"/>
                <a:hlinkClick r:id="rId2" action="ppaction://hlinksldjump"/>
              </a:rPr>
              <a:t>RMB </a:t>
            </a:r>
            <a:r>
              <a:rPr sz="1100" b="1" spc="5" dirty="0">
                <a:latin typeface="Calibri"/>
                <a:cs typeface="Calibri"/>
              </a:rPr>
              <a:t> </a:t>
            </a:r>
            <a:r>
              <a:rPr sz="1100" b="1" spc="5" dirty="0">
                <a:latin typeface="Calibri"/>
                <a:cs typeface="Calibri"/>
                <a:hlinkClick r:id="rId2" action="ppaction://hlinksldjump"/>
              </a:rPr>
              <a:t>TECNOLOGÍA:......................................................................................................................30</a:t>
            </a:r>
            <a:endParaRPr sz="1100">
              <a:latin typeface="Calibri"/>
              <a:cs typeface="Calibri"/>
            </a:endParaRPr>
          </a:p>
          <a:p>
            <a:pPr marL="165100" marR="5080" lvl="1">
              <a:lnSpc>
                <a:spcPct val="101600"/>
              </a:lnSpc>
              <a:spcBef>
                <a:spcPts val="620"/>
              </a:spcBef>
              <a:buAutoNum type="arabicPeriod"/>
              <a:tabLst>
                <a:tab pos="622300" algn="l"/>
                <a:tab pos="622935" algn="l"/>
              </a:tabLst>
            </a:pPr>
            <a:r>
              <a:rPr sz="1100" b="1" spc="-5" dirty="0">
                <a:latin typeface="Calibri"/>
                <a:cs typeface="Calibri"/>
                <a:hlinkClick r:id="rId2" action="ppaction://hlinksldjump"/>
              </a:rPr>
              <a:t>SELECCIÓN </a:t>
            </a:r>
            <a:r>
              <a:rPr sz="1100" b="1" dirty="0">
                <a:latin typeface="Calibri"/>
                <a:cs typeface="Calibri"/>
                <a:hlinkClick r:id="rId2" action="ppaction://hlinksldjump"/>
              </a:rPr>
              <a:t>DE </a:t>
            </a:r>
            <a:r>
              <a:rPr sz="1100" b="1" spc="-5" dirty="0">
                <a:latin typeface="Calibri"/>
                <a:cs typeface="Calibri"/>
                <a:hlinkClick r:id="rId2" action="ppaction://hlinksldjump"/>
              </a:rPr>
              <a:t>LA SOLUCIÓN </a:t>
            </a:r>
            <a:r>
              <a:rPr sz="1100" b="1" dirty="0">
                <a:latin typeface="Calibri"/>
                <a:cs typeface="Calibri"/>
                <a:hlinkClick r:id="rId2" action="ppaction://hlinksldjump"/>
              </a:rPr>
              <a:t>DE MONITOREO DE </a:t>
            </a:r>
            <a:r>
              <a:rPr sz="1100" b="1" spc="-5" dirty="0">
                <a:latin typeface="Calibri"/>
                <a:cs typeface="Calibri"/>
                <a:hlinkClick r:id="rId2" action="ppaction://hlinksldjump"/>
              </a:rPr>
              <a:t>EVENTOS </a:t>
            </a:r>
            <a:r>
              <a:rPr sz="1100" b="1" dirty="0">
                <a:latin typeface="Calibri"/>
                <a:cs typeface="Calibri"/>
                <a:hlinkClick r:id="rId2" action="ppaction://hlinksldjump"/>
              </a:rPr>
              <a:t>DE SEGURIDAD </a:t>
            </a:r>
            <a:r>
              <a:rPr sz="1100" b="1" spc="-5" dirty="0">
                <a:latin typeface="Calibri"/>
                <a:cs typeface="Calibri"/>
                <a:hlinkClick r:id="rId2" action="ppaction://hlinksldjump"/>
              </a:rPr>
              <a:t>OPEN </a:t>
            </a:r>
            <a:r>
              <a:rPr sz="1100" b="1" dirty="0">
                <a:latin typeface="Calibri"/>
                <a:cs typeface="Calibri"/>
              </a:rPr>
              <a:t> </a:t>
            </a:r>
            <a:r>
              <a:rPr sz="1100" b="1" spc="-5" dirty="0">
                <a:latin typeface="Calibri"/>
                <a:cs typeface="Calibri"/>
                <a:hlinkClick r:id="rId2" action="ppaction://hlinksldjump"/>
              </a:rPr>
              <a:t>SOURCE MÁS</a:t>
            </a:r>
            <a:r>
              <a:rPr sz="1100" b="1" spc="20" dirty="0">
                <a:latin typeface="Calibri"/>
                <a:cs typeface="Calibri"/>
                <a:hlinkClick r:id="rId2" action="ppaction://hlinksldjump"/>
              </a:rPr>
              <a:t> </a:t>
            </a:r>
            <a:r>
              <a:rPr sz="1100" b="1" spc="-5" dirty="0">
                <a:latin typeface="Calibri"/>
                <a:cs typeface="Calibri"/>
                <a:hlinkClick r:id="rId2" action="ppaction://hlinksldjump"/>
              </a:rPr>
              <a:t>ADECUADA</a:t>
            </a:r>
            <a:r>
              <a:rPr sz="1100" b="1" spc="-10" dirty="0">
                <a:latin typeface="Calibri"/>
                <a:cs typeface="Calibri"/>
                <a:hlinkClick r:id="rId2" action="ppaction://hlinksldjump"/>
              </a:rPr>
              <a:t> </a:t>
            </a:r>
            <a:r>
              <a:rPr sz="1100" b="1" dirty="0">
                <a:latin typeface="Calibri"/>
                <a:cs typeface="Calibri"/>
                <a:hlinkClick r:id="rId2" action="ppaction://hlinksldjump"/>
              </a:rPr>
              <a:t>Y</a:t>
            </a:r>
            <a:r>
              <a:rPr sz="1100" b="1" spc="5" dirty="0">
                <a:latin typeface="Calibri"/>
                <a:cs typeface="Calibri"/>
                <a:hlinkClick r:id="rId2" action="ppaction://hlinksldjump"/>
              </a:rPr>
              <a:t> </a:t>
            </a:r>
            <a:r>
              <a:rPr sz="1100" b="1" spc="-5" dirty="0">
                <a:latin typeface="Calibri"/>
                <a:cs typeface="Calibri"/>
                <a:hlinkClick r:id="rId2" action="ppaction://hlinksldjump"/>
              </a:rPr>
              <a:t>COMPATIBLE</a:t>
            </a:r>
            <a:r>
              <a:rPr sz="1100" b="1" dirty="0">
                <a:latin typeface="Calibri"/>
                <a:cs typeface="Calibri"/>
                <a:hlinkClick r:id="rId2" action="ppaction://hlinksldjump"/>
              </a:rPr>
              <a:t> CON</a:t>
            </a:r>
            <a:r>
              <a:rPr sz="1100" b="1" spc="-10" dirty="0">
                <a:latin typeface="Calibri"/>
                <a:cs typeface="Calibri"/>
                <a:hlinkClick r:id="rId2" action="ppaction://hlinksldjump"/>
              </a:rPr>
              <a:t> LAS</a:t>
            </a:r>
            <a:r>
              <a:rPr sz="1100" b="1" spc="30" dirty="0">
                <a:latin typeface="Calibri"/>
                <a:cs typeface="Calibri"/>
                <a:hlinkClick r:id="rId2" action="ppaction://hlinksldjump"/>
              </a:rPr>
              <a:t> </a:t>
            </a:r>
            <a:r>
              <a:rPr sz="1100" b="1" spc="-5" dirty="0">
                <a:latin typeface="Calibri"/>
                <a:cs typeface="Calibri"/>
                <a:hlinkClick r:id="rId2" action="ppaction://hlinksldjump"/>
              </a:rPr>
              <a:t>TECNOLOGÍAS</a:t>
            </a:r>
            <a:r>
              <a:rPr sz="1100" b="1" dirty="0">
                <a:latin typeface="Calibri"/>
                <a:cs typeface="Calibri"/>
                <a:hlinkClick r:id="rId2" action="ppaction://hlinksldjump"/>
              </a:rPr>
              <a:t> </a:t>
            </a:r>
            <a:r>
              <a:rPr sz="1100" b="1" spc="5" dirty="0">
                <a:latin typeface="Calibri"/>
                <a:cs typeface="Calibri"/>
                <a:hlinkClick r:id="rId2" action="ppaction://hlinksldjump"/>
              </a:rPr>
              <a:t>USADAS:..........................30</a:t>
            </a:r>
            <a:endParaRPr sz="1100">
              <a:latin typeface="Calibri"/>
              <a:cs typeface="Calibri"/>
            </a:endParaRPr>
          </a:p>
          <a:p>
            <a:pPr marL="317500" marR="7620" lvl="2">
              <a:lnSpc>
                <a:spcPct val="101699"/>
              </a:lnSpc>
              <a:spcBef>
                <a:spcPts val="20"/>
              </a:spcBef>
              <a:buAutoNum type="arabicPeriod"/>
              <a:tabLst>
                <a:tab pos="774700" algn="l"/>
                <a:tab pos="775335" algn="l"/>
              </a:tabLst>
            </a:pPr>
            <a:r>
              <a:rPr sz="1000" spc="-5" dirty="0">
                <a:latin typeface="Calibri"/>
                <a:cs typeface="Calibri"/>
                <a:hlinkClick r:id="rId2" action="ppaction://hlinksldjump"/>
              </a:rPr>
              <a:t>CONFIGURACIÓN DEL SISTEMA </a:t>
            </a:r>
            <a:r>
              <a:rPr sz="1000" dirty="0">
                <a:latin typeface="Calibri"/>
                <a:cs typeface="Calibri"/>
                <a:hlinkClick r:id="rId2" action="ppaction://hlinksldjump"/>
              </a:rPr>
              <a:t>DE </a:t>
            </a:r>
            <a:r>
              <a:rPr sz="1000" spc="-5" dirty="0">
                <a:latin typeface="Calibri"/>
                <a:cs typeface="Calibri"/>
                <a:hlinkClick r:id="rId2" action="ppaction://hlinksldjump"/>
              </a:rPr>
              <a:t>MONITOREO </a:t>
            </a:r>
            <a:r>
              <a:rPr sz="1000" dirty="0">
                <a:latin typeface="Calibri"/>
                <a:cs typeface="Calibri"/>
                <a:hlinkClick r:id="rId2" action="ppaction://hlinksldjump"/>
              </a:rPr>
              <a:t>DE </a:t>
            </a:r>
            <a:r>
              <a:rPr sz="1000" spc="-5" dirty="0">
                <a:latin typeface="Calibri"/>
                <a:cs typeface="Calibri"/>
                <a:hlinkClick r:id="rId2" action="ppaction://hlinksldjump"/>
              </a:rPr>
              <a:t>EVENTOS </a:t>
            </a:r>
            <a:r>
              <a:rPr sz="1000" dirty="0">
                <a:latin typeface="Calibri"/>
                <a:cs typeface="Calibri"/>
                <a:hlinkClick r:id="rId2" action="ppaction://hlinksldjump"/>
              </a:rPr>
              <a:t>DE SEGURIDAD </a:t>
            </a:r>
            <a:r>
              <a:rPr sz="1000" spc="-5" dirty="0">
                <a:latin typeface="Calibri"/>
                <a:cs typeface="Calibri"/>
                <a:hlinkClick r:id="rId2" action="ppaction://hlinksldjump"/>
              </a:rPr>
              <a:t>OPEN SOURCE </a:t>
            </a:r>
            <a:r>
              <a:rPr sz="100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  <a:hlinkClick r:id="rId2" action="ppaction://hlinksldjump"/>
              </a:rPr>
              <a:t>PARA</a:t>
            </a:r>
            <a:r>
              <a:rPr sz="1000" spc="-10" dirty="0">
                <a:latin typeface="Calibri"/>
                <a:cs typeface="Calibri"/>
                <a:hlinkClick r:id="rId2" action="ppaction://hlinksldjump"/>
              </a:rPr>
              <a:t> </a:t>
            </a:r>
            <a:r>
              <a:rPr sz="1000" spc="-5" dirty="0">
                <a:latin typeface="Calibri"/>
                <a:cs typeface="Calibri"/>
                <a:hlinkClick r:id="rId2" action="ppaction://hlinksldjump"/>
              </a:rPr>
              <a:t>LA</a:t>
            </a:r>
            <a:r>
              <a:rPr sz="1000" spc="-10" dirty="0">
                <a:latin typeface="Calibri"/>
                <a:cs typeface="Calibri"/>
                <a:hlinkClick r:id="rId2" action="ppaction://hlinksldjump"/>
              </a:rPr>
              <a:t> </a:t>
            </a:r>
            <a:r>
              <a:rPr sz="1000" spc="-5" dirty="0">
                <a:latin typeface="Calibri"/>
                <a:cs typeface="Calibri"/>
                <a:hlinkClick r:id="rId2" action="ppaction://hlinksldjump"/>
              </a:rPr>
              <a:t>INFRAESTRUCTURA</a:t>
            </a:r>
            <a:r>
              <a:rPr sz="1000" spc="-10" dirty="0">
                <a:latin typeface="Calibri"/>
                <a:cs typeface="Calibri"/>
                <a:hlinkClick r:id="rId2" action="ppaction://hlinksldjump"/>
              </a:rPr>
              <a:t> </a:t>
            </a:r>
            <a:r>
              <a:rPr sz="1000" spc="-5" dirty="0">
                <a:latin typeface="Calibri"/>
                <a:cs typeface="Calibri"/>
                <a:hlinkClick r:id="rId2" action="ppaction://hlinksldjump"/>
              </a:rPr>
              <a:t>CLOUD </a:t>
            </a:r>
            <a:r>
              <a:rPr sz="1000" dirty="0">
                <a:latin typeface="Calibri"/>
                <a:cs typeface="Calibri"/>
                <a:hlinkClick r:id="rId2" action="ppaction://hlinksldjump"/>
              </a:rPr>
              <a:t>DE</a:t>
            </a:r>
            <a:r>
              <a:rPr sz="1000" spc="-15" dirty="0">
                <a:latin typeface="Calibri"/>
                <a:cs typeface="Calibri"/>
                <a:hlinkClick r:id="rId2" action="ppaction://hlinksldjump"/>
              </a:rPr>
              <a:t> </a:t>
            </a:r>
            <a:r>
              <a:rPr sz="1000" spc="-5" dirty="0">
                <a:latin typeface="Calibri"/>
                <a:cs typeface="Calibri"/>
                <a:hlinkClick r:id="rId2" action="ppaction://hlinksldjump"/>
              </a:rPr>
              <a:t>LA</a:t>
            </a:r>
            <a:r>
              <a:rPr sz="1000" spc="-10" dirty="0">
                <a:latin typeface="Calibri"/>
                <a:cs typeface="Calibri"/>
                <a:hlinkClick r:id="rId2" action="ppaction://hlinksldjump"/>
              </a:rPr>
              <a:t> </a:t>
            </a:r>
            <a:r>
              <a:rPr sz="1000" dirty="0">
                <a:latin typeface="Calibri"/>
                <a:cs typeface="Calibri"/>
                <a:hlinkClick r:id="rId2" action="ppaction://hlinksldjump"/>
              </a:rPr>
              <a:t>COMPAÑÍA</a:t>
            </a:r>
            <a:r>
              <a:rPr sz="1000" spc="15" dirty="0">
                <a:latin typeface="Calibri"/>
                <a:cs typeface="Calibri"/>
                <a:hlinkClick r:id="rId2" action="ppaction://hlinksldjump"/>
              </a:rPr>
              <a:t> </a:t>
            </a:r>
            <a:r>
              <a:rPr sz="1000" dirty="0">
                <a:latin typeface="Calibri"/>
                <a:cs typeface="Calibri"/>
                <a:hlinkClick r:id="rId2" action="ppaction://hlinksldjump"/>
              </a:rPr>
              <a:t>RMB</a:t>
            </a:r>
            <a:r>
              <a:rPr sz="1000" spc="-10" dirty="0">
                <a:latin typeface="Calibri"/>
                <a:cs typeface="Calibri"/>
                <a:hlinkClick r:id="rId2" action="ppaction://hlinksldjump"/>
              </a:rPr>
              <a:t> </a:t>
            </a:r>
            <a:r>
              <a:rPr sz="1000" spc="-5" dirty="0">
                <a:latin typeface="Calibri"/>
                <a:cs typeface="Calibri"/>
                <a:hlinkClick r:id="rId2" action="ppaction://hlinksldjump"/>
              </a:rPr>
              <a:t>TECNOLOGÍA:</a:t>
            </a:r>
            <a:r>
              <a:rPr sz="1000" spc="-95" dirty="0">
                <a:latin typeface="Calibri"/>
                <a:cs typeface="Calibri"/>
                <a:hlinkClick r:id="rId2" action="ppaction://hlinksldjump"/>
              </a:rPr>
              <a:t> </a:t>
            </a:r>
            <a:r>
              <a:rPr sz="1000" spc="5" dirty="0">
                <a:latin typeface="Calibri"/>
                <a:cs typeface="Calibri"/>
                <a:hlinkClick r:id="rId2" action="ppaction://hlinksldjump"/>
              </a:rPr>
              <a:t>........................................</a:t>
            </a:r>
            <a:r>
              <a:rPr sz="1000" spc="-100" dirty="0">
                <a:latin typeface="Calibri"/>
                <a:cs typeface="Calibri"/>
                <a:hlinkClick r:id="rId2" action="ppaction://hlinksldjump"/>
              </a:rPr>
              <a:t> </a:t>
            </a:r>
            <a:r>
              <a:rPr sz="1000" spc="-10" dirty="0">
                <a:latin typeface="Calibri"/>
                <a:cs typeface="Calibri"/>
                <a:hlinkClick r:id="rId2" action="ppaction://hlinksldjump"/>
              </a:rPr>
              <a:t>30</a:t>
            </a:r>
            <a:endParaRPr sz="1000">
              <a:latin typeface="Calibri"/>
              <a:cs typeface="Calibri"/>
            </a:endParaRPr>
          </a:p>
          <a:p>
            <a:pPr marL="165100" marR="5080" lvl="1">
              <a:lnSpc>
                <a:spcPct val="101499"/>
              </a:lnSpc>
              <a:spcBef>
                <a:spcPts val="580"/>
              </a:spcBef>
              <a:buAutoNum type="arabicPeriod"/>
              <a:tabLst>
                <a:tab pos="622300" algn="l"/>
                <a:tab pos="622935" algn="l"/>
              </a:tabLst>
            </a:pPr>
            <a:r>
              <a:rPr sz="1100" b="1" spc="-5" dirty="0">
                <a:latin typeface="Calibri"/>
                <a:cs typeface="Calibri"/>
                <a:hlinkClick r:id="rId2" action="ppaction://hlinksldjump"/>
              </a:rPr>
              <a:t>ESTABLECIMIENTO</a:t>
            </a:r>
            <a:r>
              <a:rPr sz="1100" b="1" spc="50" dirty="0">
                <a:latin typeface="Calibri"/>
                <a:cs typeface="Calibri"/>
                <a:hlinkClick r:id="rId2" action="ppaction://hlinksldjump"/>
              </a:rPr>
              <a:t> </a:t>
            </a:r>
            <a:r>
              <a:rPr sz="1100" b="1" dirty="0">
                <a:latin typeface="Calibri"/>
                <a:cs typeface="Calibri"/>
                <a:hlinkClick r:id="rId2" action="ppaction://hlinksldjump"/>
              </a:rPr>
              <a:t>DE</a:t>
            </a:r>
            <a:r>
              <a:rPr sz="1100" b="1" spc="60" dirty="0">
                <a:latin typeface="Calibri"/>
                <a:cs typeface="Calibri"/>
                <a:hlinkClick r:id="rId2" action="ppaction://hlinksldjump"/>
              </a:rPr>
              <a:t> </a:t>
            </a:r>
            <a:r>
              <a:rPr sz="1100" b="1" spc="-5" dirty="0">
                <a:latin typeface="Calibri"/>
                <a:cs typeface="Calibri"/>
                <a:hlinkClick r:id="rId2" action="ppaction://hlinksldjump"/>
              </a:rPr>
              <a:t>PROCEDIMIENTOS</a:t>
            </a:r>
            <a:r>
              <a:rPr sz="1100" b="1" spc="60" dirty="0">
                <a:latin typeface="Calibri"/>
                <a:cs typeface="Calibri"/>
                <a:hlinkClick r:id="rId2" action="ppaction://hlinksldjump"/>
              </a:rPr>
              <a:t> </a:t>
            </a:r>
            <a:r>
              <a:rPr sz="1100" b="1" dirty="0">
                <a:latin typeface="Calibri"/>
                <a:cs typeface="Calibri"/>
                <a:hlinkClick r:id="rId2" action="ppaction://hlinksldjump"/>
              </a:rPr>
              <a:t>DE</a:t>
            </a:r>
            <a:r>
              <a:rPr sz="1100" b="1" spc="80" dirty="0">
                <a:latin typeface="Calibri"/>
                <a:cs typeface="Calibri"/>
                <a:hlinkClick r:id="rId2" action="ppaction://hlinksldjump"/>
              </a:rPr>
              <a:t> </a:t>
            </a:r>
            <a:r>
              <a:rPr sz="1100" b="1" spc="-5" dirty="0">
                <a:latin typeface="Calibri"/>
                <a:cs typeface="Calibri"/>
                <a:hlinkClick r:id="rId2" action="ppaction://hlinksldjump"/>
              </a:rPr>
              <a:t>RESPUESTA</a:t>
            </a:r>
            <a:r>
              <a:rPr sz="1100" b="1" spc="50" dirty="0">
                <a:latin typeface="Calibri"/>
                <a:cs typeface="Calibri"/>
                <a:hlinkClick r:id="rId2" action="ppaction://hlinksldjump"/>
              </a:rPr>
              <a:t> </a:t>
            </a:r>
            <a:r>
              <a:rPr sz="1100" b="1" dirty="0">
                <a:latin typeface="Calibri"/>
                <a:cs typeface="Calibri"/>
                <a:hlinkClick r:id="rId2" action="ppaction://hlinksldjump"/>
              </a:rPr>
              <a:t>A</a:t>
            </a:r>
            <a:r>
              <a:rPr sz="1100" b="1" spc="70" dirty="0">
                <a:latin typeface="Calibri"/>
                <a:cs typeface="Calibri"/>
                <a:hlinkClick r:id="rId2" action="ppaction://hlinksldjump"/>
              </a:rPr>
              <a:t> </a:t>
            </a:r>
            <a:r>
              <a:rPr sz="1100" b="1" spc="-5" dirty="0">
                <a:latin typeface="Calibri"/>
                <a:cs typeface="Calibri"/>
                <a:hlinkClick r:id="rId2" action="ppaction://hlinksldjump"/>
              </a:rPr>
              <a:t>INCIDENTES</a:t>
            </a:r>
            <a:r>
              <a:rPr sz="1100" b="1" spc="60" dirty="0">
                <a:latin typeface="Calibri"/>
                <a:cs typeface="Calibri"/>
                <a:hlinkClick r:id="rId2" action="ppaction://hlinksldjump"/>
              </a:rPr>
              <a:t> </a:t>
            </a:r>
            <a:r>
              <a:rPr sz="1100" b="1" dirty="0">
                <a:latin typeface="Calibri"/>
                <a:cs typeface="Calibri"/>
                <a:hlinkClick r:id="rId2" action="ppaction://hlinksldjump"/>
              </a:rPr>
              <a:t>DE </a:t>
            </a:r>
            <a:r>
              <a:rPr sz="1100" b="1" spc="5" dirty="0">
                <a:latin typeface="Calibri"/>
                <a:cs typeface="Calibri"/>
              </a:rPr>
              <a:t> </a:t>
            </a:r>
            <a:r>
              <a:rPr sz="1100" b="1" dirty="0">
                <a:latin typeface="Calibri"/>
                <a:cs typeface="Calibri"/>
                <a:hlinkClick r:id="rId2" action="ppaction://hlinksldjump"/>
              </a:rPr>
              <a:t>SEGURIDAD</a:t>
            </a:r>
            <a:r>
              <a:rPr sz="1100" b="1" spc="-5" dirty="0">
                <a:latin typeface="Calibri"/>
                <a:cs typeface="Calibri"/>
                <a:hlinkClick r:id="rId2" action="ppaction://hlinksldjump"/>
              </a:rPr>
              <a:t> </a:t>
            </a:r>
            <a:r>
              <a:rPr sz="1100" b="1" dirty="0">
                <a:latin typeface="Calibri"/>
                <a:cs typeface="Calibri"/>
                <a:hlinkClick r:id="rId2" action="ppaction://hlinksldjump"/>
              </a:rPr>
              <a:t>Y</a:t>
            </a:r>
            <a:r>
              <a:rPr sz="1100" b="1" spc="-5" dirty="0">
                <a:latin typeface="Calibri"/>
                <a:cs typeface="Calibri"/>
                <a:hlinkClick r:id="rId2" action="ppaction://hlinksldjump"/>
              </a:rPr>
              <a:t> REALIZACIÓN</a:t>
            </a:r>
            <a:r>
              <a:rPr sz="1100" b="1" spc="-15" dirty="0">
                <a:latin typeface="Calibri"/>
                <a:cs typeface="Calibri"/>
                <a:hlinkClick r:id="rId2" action="ppaction://hlinksldjump"/>
              </a:rPr>
              <a:t> </a:t>
            </a:r>
            <a:r>
              <a:rPr sz="1100" b="1" dirty="0">
                <a:latin typeface="Calibri"/>
                <a:cs typeface="Calibri"/>
                <a:hlinkClick r:id="rId2" action="ppaction://hlinksldjump"/>
              </a:rPr>
              <a:t>DE</a:t>
            </a:r>
            <a:r>
              <a:rPr sz="1100" b="1" spc="-5" dirty="0">
                <a:latin typeface="Calibri"/>
                <a:cs typeface="Calibri"/>
                <a:hlinkClick r:id="rId2" action="ppaction://hlinksldjump"/>
              </a:rPr>
              <a:t> PRUEBAS</a:t>
            </a:r>
            <a:r>
              <a:rPr sz="1100" b="1" spc="-10" dirty="0">
                <a:latin typeface="Calibri"/>
                <a:cs typeface="Calibri"/>
                <a:hlinkClick r:id="rId2" action="ppaction://hlinksldjump"/>
              </a:rPr>
              <a:t> </a:t>
            </a:r>
            <a:r>
              <a:rPr sz="1100" b="1" dirty="0">
                <a:latin typeface="Calibri"/>
                <a:cs typeface="Calibri"/>
                <a:hlinkClick r:id="rId2" action="ppaction://hlinksldjump"/>
              </a:rPr>
              <a:t>DE</a:t>
            </a:r>
            <a:r>
              <a:rPr sz="1100" b="1" spc="10" dirty="0">
                <a:latin typeface="Calibri"/>
                <a:cs typeface="Calibri"/>
                <a:hlinkClick r:id="rId2" action="ppaction://hlinksldjump"/>
              </a:rPr>
              <a:t> </a:t>
            </a:r>
            <a:r>
              <a:rPr sz="1100" b="1" spc="-5" dirty="0">
                <a:latin typeface="Calibri"/>
                <a:cs typeface="Calibri"/>
                <a:hlinkClick r:id="rId2" action="ppaction://hlinksldjump"/>
              </a:rPr>
              <a:t>SIMULACIÓN:</a:t>
            </a:r>
            <a:r>
              <a:rPr sz="1100" b="1" spc="-70" dirty="0">
                <a:latin typeface="Calibri"/>
                <a:cs typeface="Calibri"/>
                <a:hlinkClick r:id="rId2" action="ppaction://hlinksldjump"/>
              </a:rPr>
              <a:t> </a:t>
            </a:r>
            <a:r>
              <a:rPr sz="1100" b="1" spc="5" dirty="0">
                <a:latin typeface="Calibri"/>
                <a:cs typeface="Calibri"/>
                <a:hlinkClick r:id="rId2" action="ppaction://hlinksldjump"/>
              </a:rPr>
              <a:t>..................................................30</a:t>
            </a:r>
            <a:endParaRPr sz="1100">
              <a:latin typeface="Calibri"/>
              <a:cs typeface="Calibri"/>
            </a:endParaRPr>
          </a:p>
          <a:p>
            <a:pPr marL="12700" marR="8255">
              <a:lnSpc>
                <a:spcPct val="102099"/>
              </a:lnSpc>
              <a:spcBef>
                <a:spcPts val="590"/>
              </a:spcBef>
              <a:tabLst>
                <a:tab pos="317500" algn="l"/>
              </a:tabLst>
            </a:pPr>
            <a:r>
              <a:rPr sz="1200" b="1" i="1" dirty="0">
                <a:latin typeface="Calibri"/>
                <a:cs typeface="Calibri"/>
                <a:hlinkClick r:id="rId3" action="ppaction://hlinksldjump"/>
              </a:rPr>
              <a:t>6	</a:t>
            </a:r>
            <a:r>
              <a:rPr sz="1200" b="1" i="1" spc="-5" dirty="0">
                <a:latin typeface="Calibri"/>
                <a:cs typeface="Calibri"/>
                <a:hlinkClick r:id="rId3" action="ppaction://hlinksldjump"/>
              </a:rPr>
              <a:t>Realizar </a:t>
            </a:r>
            <a:r>
              <a:rPr sz="1200" b="1" i="1" dirty="0">
                <a:latin typeface="Calibri"/>
                <a:cs typeface="Calibri"/>
                <a:hlinkClick r:id="rId3" action="ppaction://hlinksldjump"/>
              </a:rPr>
              <a:t>una </a:t>
            </a:r>
            <a:r>
              <a:rPr sz="1200" b="1" i="1" spc="-5" dirty="0">
                <a:latin typeface="Calibri"/>
                <a:cs typeface="Calibri"/>
                <a:hlinkClick r:id="rId3" action="ppaction://hlinksldjump"/>
              </a:rPr>
              <a:t>evaluación detallada </a:t>
            </a:r>
            <a:r>
              <a:rPr sz="1200" b="1" i="1" dirty="0">
                <a:latin typeface="Calibri"/>
                <a:cs typeface="Calibri"/>
                <a:hlinkClick r:id="rId3" action="ppaction://hlinksldjump"/>
              </a:rPr>
              <a:t>de </a:t>
            </a:r>
            <a:r>
              <a:rPr sz="1200" b="1" i="1" spc="-5" dirty="0">
                <a:latin typeface="Calibri"/>
                <a:cs typeface="Calibri"/>
                <a:hlinkClick r:id="rId3" action="ppaction://hlinksldjump"/>
              </a:rPr>
              <a:t>infraestructura cloud </a:t>
            </a:r>
            <a:r>
              <a:rPr sz="1200" b="1" i="1" dirty="0">
                <a:latin typeface="Calibri"/>
                <a:cs typeface="Calibri"/>
                <a:hlinkClick r:id="rId3" action="ppaction://hlinksldjump"/>
              </a:rPr>
              <a:t>de la </a:t>
            </a:r>
            <a:r>
              <a:rPr sz="1200" b="1" i="1" spc="-5" dirty="0">
                <a:latin typeface="Calibri"/>
                <a:cs typeface="Calibri"/>
                <a:hlinkClick r:id="rId3" action="ppaction://hlinksldjump"/>
              </a:rPr>
              <a:t>compañía</a:t>
            </a:r>
            <a:r>
              <a:rPr sz="1200" b="1" i="1" dirty="0">
                <a:latin typeface="Calibri"/>
                <a:cs typeface="Calibri"/>
                <a:hlinkClick r:id="rId3" action="ppaction://hlinksldjump"/>
              </a:rPr>
              <a:t> </a:t>
            </a:r>
            <a:r>
              <a:rPr sz="1200" b="1" i="1" spc="-5" dirty="0">
                <a:latin typeface="Calibri"/>
                <a:cs typeface="Calibri"/>
                <a:hlinkClick r:id="rId3" action="ppaction://hlinksldjump"/>
              </a:rPr>
              <a:t>RMB </a:t>
            </a:r>
            <a:r>
              <a:rPr sz="1200" b="1" i="1" dirty="0">
                <a:latin typeface="Calibri"/>
                <a:cs typeface="Calibri"/>
              </a:rPr>
              <a:t> </a:t>
            </a:r>
            <a:r>
              <a:rPr sz="1200" b="1" i="1" spc="-5" dirty="0">
                <a:latin typeface="Calibri"/>
                <a:cs typeface="Calibri"/>
                <a:hlinkClick r:id="rId3" action="ppaction://hlinksldjump"/>
              </a:rPr>
              <a:t>Tecnología</a:t>
            </a:r>
            <a:r>
              <a:rPr sz="1200" b="1" i="1" spc="10" dirty="0">
                <a:latin typeface="Calibri"/>
                <a:cs typeface="Calibri"/>
                <a:hlinkClick r:id="rId3" action="ppaction://hlinksldjump"/>
              </a:rPr>
              <a:t> </a:t>
            </a:r>
            <a:r>
              <a:rPr sz="1200" b="1" i="1" dirty="0">
                <a:latin typeface="Calibri"/>
                <a:cs typeface="Calibri"/>
                <a:hlinkClick r:id="rId3" action="ppaction://hlinksldjump"/>
              </a:rPr>
              <a:t>y</a:t>
            </a:r>
            <a:r>
              <a:rPr sz="1200" b="1" i="1" spc="5" dirty="0">
                <a:latin typeface="Calibri"/>
                <a:cs typeface="Calibri"/>
                <a:hlinkClick r:id="rId3" action="ppaction://hlinksldjump"/>
              </a:rPr>
              <a:t> </a:t>
            </a:r>
            <a:r>
              <a:rPr sz="1200" b="1" i="1" spc="-5" dirty="0">
                <a:latin typeface="Calibri"/>
                <a:cs typeface="Calibri"/>
                <a:hlinkClick r:id="rId3" action="ppaction://hlinksldjump"/>
              </a:rPr>
              <a:t>definir</a:t>
            </a:r>
            <a:r>
              <a:rPr sz="1200" b="1" i="1" spc="5" dirty="0">
                <a:latin typeface="Calibri"/>
                <a:cs typeface="Calibri"/>
                <a:hlinkClick r:id="rId3" action="ppaction://hlinksldjump"/>
              </a:rPr>
              <a:t> </a:t>
            </a:r>
            <a:r>
              <a:rPr sz="1200" b="1" i="1" spc="-5" dirty="0">
                <a:latin typeface="Calibri"/>
                <a:cs typeface="Calibri"/>
                <a:hlinkClick r:id="rId3" action="ppaction://hlinksldjump"/>
              </a:rPr>
              <a:t>los requisitos específicos del sistema </a:t>
            </a:r>
            <a:r>
              <a:rPr sz="1200" b="1" i="1" dirty="0">
                <a:latin typeface="Calibri"/>
                <a:cs typeface="Calibri"/>
                <a:hlinkClick r:id="rId3" action="ppaction://hlinksldjump"/>
              </a:rPr>
              <a:t>de </a:t>
            </a:r>
            <a:r>
              <a:rPr sz="1200" b="1" i="1" spc="-5" dirty="0">
                <a:latin typeface="Calibri"/>
                <a:cs typeface="Calibri"/>
                <a:hlinkClick r:id="rId3" action="ppaction://hlinksldjump"/>
              </a:rPr>
              <a:t>monitoreo </a:t>
            </a:r>
            <a:r>
              <a:rPr sz="1200" b="1" i="1" dirty="0">
                <a:latin typeface="Calibri"/>
                <a:cs typeface="Calibri"/>
                <a:hlinkClick r:id="rId3" action="ppaction://hlinksldjump"/>
              </a:rPr>
              <a:t>de </a:t>
            </a:r>
            <a:r>
              <a:rPr sz="1200" b="1" i="1" spc="-5" dirty="0">
                <a:latin typeface="Calibri"/>
                <a:cs typeface="Calibri"/>
                <a:hlinkClick r:id="rId3" action="ppaction://hlinksldjump"/>
              </a:rPr>
              <a:t>eventos </a:t>
            </a:r>
            <a:r>
              <a:rPr sz="1200" b="1" i="1" dirty="0">
                <a:latin typeface="Calibri"/>
                <a:cs typeface="Calibri"/>
                <a:hlinkClick r:id="rId3" action="ppaction://hlinksldjump"/>
              </a:rPr>
              <a:t>de </a:t>
            </a:r>
            <a:r>
              <a:rPr sz="1200" b="1" i="1" spc="5" dirty="0">
                <a:latin typeface="Calibri"/>
                <a:cs typeface="Calibri"/>
              </a:rPr>
              <a:t> </a:t>
            </a:r>
            <a:r>
              <a:rPr sz="1200" b="1" i="1" spc="5" dirty="0">
                <a:latin typeface="Calibri"/>
                <a:cs typeface="Calibri"/>
                <a:hlinkClick r:id="rId3" action="ppaction://hlinksldjump"/>
              </a:rPr>
              <a:t>se</a:t>
            </a:r>
            <a:r>
              <a:rPr sz="1200" b="1" i="1" spc="-15" dirty="0">
                <a:latin typeface="Calibri"/>
                <a:cs typeface="Calibri"/>
                <a:hlinkClick r:id="rId3" action="ppaction://hlinksldjump"/>
              </a:rPr>
              <a:t>g</a:t>
            </a:r>
            <a:r>
              <a:rPr sz="1200" b="1" i="1" spc="5" dirty="0">
                <a:latin typeface="Calibri"/>
                <a:cs typeface="Calibri"/>
                <a:hlinkClick r:id="rId3" action="ppaction://hlinksldjump"/>
              </a:rPr>
              <a:t>u</a:t>
            </a:r>
            <a:r>
              <a:rPr sz="1200" b="1" i="1" spc="-5" dirty="0">
                <a:latin typeface="Calibri"/>
                <a:cs typeface="Calibri"/>
                <a:hlinkClick r:id="rId3" action="ppaction://hlinksldjump"/>
              </a:rPr>
              <a:t>ri</a:t>
            </a:r>
            <a:r>
              <a:rPr sz="1200" b="1" i="1" spc="5" dirty="0">
                <a:latin typeface="Calibri"/>
                <a:cs typeface="Calibri"/>
                <a:hlinkClick r:id="rId3" action="ppaction://hlinksldjump"/>
              </a:rPr>
              <a:t>d</a:t>
            </a:r>
            <a:r>
              <a:rPr sz="1200" b="1" i="1" spc="-15" dirty="0">
                <a:latin typeface="Calibri"/>
                <a:cs typeface="Calibri"/>
                <a:hlinkClick r:id="rId3" action="ppaction://hlinksldjump"/>
              </a:rPr>
              <a:t>a</a:t>
            </a:r>
            <a:r>
              <a:rPr sz="1200" b="1" i="1" spc="5" dirty="0">
                <a:latin typeface="Calibri"/>
                <a:cs typeface="Calibri"/>
                <a:hlinkClick r:id="rId3" action="ppaction://hlinksldjump"/>
              </a:rPr>
              <a:t>d</a:t>
            </a:r>
            <a:r>
              <a:rPr sz="1200" b="1" i="1" spc="25" dirty="0">
                <a:latin typeface="Calibri"/>
                <a:cs typeface="Calibri"/>
                <a:hlinkClick r:id="rId3" action="ppaction://hlinksldjump"/>
              </a:rPr>
              <a:t>.</a:t>
            </a:r>
            <a:r>
              <a:rPr sz="1200" b="1" i="1" spc="-5" dirty="0">
                <a:latin typeface="Calibri"/>
                <a:cs typeface="Calibri"/>
                <a:hlinkClick r:id="rId3" action="ppaction://hlinksldjump"/>
              </a:rPr>
              <a:t>...............................</a:t>
            </a:r>
            <a:r>
              <a:rPr sz="1200" b="1" i="1" dirty="0">
                <a:latin typeface="Calibri"/>
                <a:cs typeface="Calibri"/>
                <a:hlinkClick r:id="rId3" action="ppaction://hlinksldjump"/>
              </a:rPr>
              <a:t>.</a:t>
            </a:r>
            <a:r>
              <a:rPr sz="1200" b="1" i="1" spc="-5" dirty="0">
                <a:latin typeface="Calibri"/>
                <a:cs typeface="Calibri"/>
                <a:hlinkClick r:id="rId3" action="ppaction://hlinksldjump"/>
              </a:rPr>
              <a:t>...............................</a:t>
            </a:r>
            <a:r>
              <a:rPr sz="1200" b="1" i="1" dirty="0">
                <a:latin typeface="Calibri"/>
                <a:cs typeface="Calibri"/>
                <a:hlinkClick r:id="rId3" action="ppaction://hlinksldjump"/>
              </a:rPr>
              <a:t>.</a:t>
            </a:r>
            <a:r>
              <a:rPr sz="1200" b="1" i="1" spc="-5" dirty="0">
                <a:latin typeface="Calibri"/>
                <a:cs typeface="Calibri"/>
                <a:hlinkClick r:id="rId3" action="ppaction://hlinksldjump"/>
              </a:rPr>
              <a:t>...............................</a:t>
            </a:r>
            <a:r>
              <a:rPr sz="1200" b="1" i="1" dirty="0">
                <a:latin typeface="Calibri"/>
                <a:cs typeface="Calibri"/>
                <a:hlinkClick r:id="rId3" action="ppaction://hlinksldjump"/>
              </a:rPr>
              <a:t>.</a:t>
            </a:r>
            <a:r>
              <a:rPr sz="1200" b="1" i="1" spc="-5" dirty="0">
                <a:latin typeface="Calibri"/>
                <a:cs typeface="Calibri"/>
                <a:hlinkClick r:id="rId3" action="ppaction://hlinksldjump"/>
              </a:rPr>
              <a:t>....................</a:t>
            </a:r>
            <a:r>
              <a:rPr sz="1200" b="1" i="1" dirty="0">
                <a:latin typeface="Calibri"/>
                <a:cs typeface="Calibri"/>
                <a:hlinkClick r:id="rId3" action="ppaction://hlinksldjump"/>
              </a:rPr>
              <a:t>.</a:t>
            </a:r>
            <a:r>
              <a:rPr sz="1200" b="1" i="1" spc="-90" dirty="0">
                <a:latin typeface="Calibri"/>
                <a:cs typeface="Calibri"/>
                <a:hlinkClick r:id="rId3" action="ppaction://hlinksldjump"/>
              </a:rPr>
              <a:t> </a:t>
            </a:r>
            <a:r>
              <a:rPr sz="1200" b="1" i="1" spc="-10" dirty="0">
                <a:latin typeface="Calibri"/>
                <a:cs typeface="Calibri"/>
                <a:hlinkClick r:id="rId3" action="ppaction://hlinksldjump"/>
              </a:rPr>
              <a:t>31</a:t>
            </a:r>
            <a:endParaRPr sz="12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  <a:spcBef>
                <a:spcPts val="625"/>
              </a:spcBef>
              <a:tabLst>
                <a:tab pos="456565" algn="l"/>
              </a:tabLst>
            </a:pPr>
            <a:r>
              <a:rPr sz="1100" b="1" dirty="0">
                <a:latin typeface="Calibri"/>
                <a:cs typeface="Calibri"/>
                <a:hlinkClick r:id="rId4" action="ppaction://hlinksldjump"/>
              </a:rPr>
              <a:t>6.1	</a:t>
            </a:r>
            <a:r>
              <a:rPr sz="1100" b="1" spc="-5" dirty="0">
                <a:latin typeface="Calibri"/>
                <a:cs typeface="Calibri"/>
                <a:hlinkClick r:id="rId4" action="ppaction://hlinksldjump"/>
              </a:rPr>
              <a:t>Detalle</a:t>
            </a:r>
            <a:r>
              <a:rPr sz="1100" b="1" dirty="0">
                <a:latin typeface="Calibri"/>
                <a:cs typeface="Calibri"/>
                <a:hlinkClick r:id="rId4" action="ppaction://hlinksldjump"/>
              </a:rPr>
              <a:t> de</a:t>
            </a:r>
            <a:r>
              <a:rPr sz="1100" b="1" spc="5" dirty="0">
                <a:latin typeface="Calibri"/>
                <a:cs typeface="Calibri"/>
                <a:hlinkClick r:id="rId4" action="ppaction://hlinksldjump"/>
              </a:rPr>
              <a:t> </a:t>
            </a:r>
            <a:r>
              <a:rPr sz="1100" b="1" spc="-5" dirty="0">
                <a:latin typeface="Calibri"/>
                <a:cs typeface="Calibri"/>
                <a:hlinkClick r:id="rId4" action="ppaction://hlinksldjump"/>
              </a:rPr>
              <a:t>componentes </a:t>
            </a:r>
            <a:r>
              <a:rPr sz="1100" b="1" dirty="0">
                <a:latin typeface="Calibri"/>
                <a:cs typeface="Calibri"/>
                <a:hlinkClick r:id="rId4" action="ppaction://hlinksldjump"/>
              </a:rPr>
              <a:t>de</a:t>
            </a:r>
            <a:r>
              <a:rPr sz="1100" b="1" spc="5" dirty="0">
                <a:latin typeface="Calibri"/>
                <a:cs typeface="Calibri"/>
                <a:hlinkClick r:id="rId4" action="ppaction://hlinksldjump"/>
              </a:rPr>
              <a:t> </a:t>
            </a:r>
            <a:r>
              <a:rPr sz="1100" b="1" spc="-5" dirty="0">
                <a:latin typeface="Calibri"/>
                <a:cs typeface="Calibri"/>
                <a:hlinkClick r:id="rId4" action="ppaction://hlinksldjump"/>
              </a:rPr>
              <a:t>infraestructura</a:t>
            </a:r>
            <a:r>
              <a:rPr sz="1100" b="1" spc="-10" dirty="0">
                <a:latin typeface="Calibri"/>
                <a:cs typeface="Calibri"/>
                <a:hlinkClick r:id="rId4" action="ppaction://hlinksldjump"/>
              </a:rPr>
              <a:t> </a:t>
            </a:r>
            <a:r>
              <a:rPr sz="1100" b="1" spc="5" dirty="0">
                <a:latin typeface="Calibri"/>
                <a:cs typeface="Calibri"/>
                <a:hlinkClick r:id="rId4" action="ppaction://hlinksldjump"/>
              </a:rPr>
              <a:t>.............................................................32</a:t>
            </a:r>
            <a:endParaRPr sz="1100">
              <a:latin typeface="Calibri"/>
              <a:cs typeface="Calibri"/>
            </a:endParaRPr>
          </a:p>
          <a:p>
            <a:pPr marR="7620" algn="r">
              <a:lnSpc>
                <a:spcPct val="100000"/>
              </a:lnSpc>
              <a:spcBef>
                <a:spcPts val="40"/>
              </a:spcBef>
              <a:tabLst>
                <a:tab pos="456565" algn="l"/>
              </a:tabLst>
            </a:pPr>
            <a:r>
              <a:rPr sz="1000" spc="-5" dirty="0">
                <a:latin typeface="Calibri"/>
                <a:cs typeface="Calibri"/>
                <a:hlinkClick r:id="rId4" action="ppaction://hlinksldjump"/>
              </a:rPr>
              <a:t>6.1.1	Servidor</a:t>
            </a:r>
            <a:r>
              <a:rPr sz="1000" spc="170" dirty="0">
                <a:latin typeface="Calibri"/>
                <a:cs typeface="Calibri"/>
                <a:hlinkClick r:id="rId4" action="ppaction://hlinksldjump"/>
              </a:rPr>
              <a:t> </a:t>
            </a:r>
            <a:r>
              <a:rPr sz="1000" spc="-5" dirty="0">
                <a:latin typeface="Calibri"/>
                <a:cs typeface="Calibri"/>
                <a:hlinkClick r:id="rId4" action="ppaction://hlinksldjump"/>
              </a:rPr>
              <a:t>de</a:t>
            </a:r>
            <a:r>
              <a:rPr sz="1000" spc="190" dirty="0">
                <a:latin typeface="Calibri"/>
                <a:cs typeface="Calibri"/>
                <a:hlinkClick r:id="rId4" action="ppaction://hlinksldjump"/>
              </a:rPr>
              <a:t> </a:t>
            </a:r>
            <a:r>
              <a:rPr sz="1000" dirty="0">
                <a:latin typeface="Calibri"/>
                <a:cs typeface="Calibri"/>
                <a:hlinkClick r:id="rId4" action="ppaction://hlinksldjump"/>
              </a:rPr>
              <a:t>hosting................................................................................................................</a:t>
            </a:r>
            <a:r>
              <a:rPr sz="1000" spc="15" dirty="0">
                <a:latin typeface="Calibri"/>
                <a:cs typeface="Calibri"/>
                <a:hlinkClick r:id="rId4" action="ppaction://hlinksldjump"/>
              </a:rPr>
              <a:t> </a:t>
            </a:r>
            <a:r>
              <a:rPr sz="1000" spc="-10" dirty="0">
                <a:latin typeface="Calibri"/>
                <a:cs typeface="Calibri"/>
                <a:hlinkClick r:id="rId4" action="ppaction://hlinksldjump"/>
              </a:rPr>
              <a:t>32</a:t>
            </a:r>
            <a:endParaRPr sz="1000">
              <a:latin typeface="Calibri"/>
              <a:cs typeface="Calibri"/>
            </a:endParaRPr>
          </a:p>
          <a:p>
            <a:pPr marR="7620" algn="r">
              <a:lnSpc>
                <a:spcPct val="100000"/>
              </a:lnSpc>
              <a:spcBef>
                <a:spcPts val="20"/>
              </a:spcBef>
              <a:tabLst>
                <a:tab pos="456565" algn="l"/>
              </a:tabLst>
            </a:pPr>
            <a:r>
              <a:rPr sz="1000" spc="-10" dirty="0">
                <a:latin typeface="Calibri"/>
                <a:cs typeface="Calibri"/>
                <a:hlinkClick r:id="rId4" action="ppaction://hlinksldjump"/>
              </a:rPr>
              <a:t>6</a:t>
            </a:r>
            <a:r>
              <a:rPr sz="1000" spc="5" dirty="0">
                <a:latin typeface="Calibri"/>
                <a:cs typeface="Calibri"/>
                <a:hlinkClick r:id="rId4" action="ppaction://hlinksldjump"/>
              </a:rPr>
              <a:t>.</a:t>
            </a:r>
            <a:r>
              <a:rPr sz="1000" spc="-10" dirty="0">
                <a:latin typeface="Calibri"/>
                <a:cs typeface="Calibri"/>
                <a:hlinkClick r:id="rId4" action="ppaction://hlinksldjump"/>
              </a:rPr>
              <a:t>1</a:t>
            </a:r>
            <a:r>
              <a:rPr sz="1000" spc="5" dirty="0">
                <a:latin typeface="Calibri"/>
                <a:cs typeface="Calibri"/>
                <a:hlinkClick r:id="rId4" action="ppaction://hlinksldjump"/>
              </a:rPr>
              <a:t>.</a:t>
            </a:r>
            <a:r>
              <a:rPr sz="1000" dirty="0">
                <a:latin typeface="Calibri"/>
                <a:cs typeface="Calibri"/>
                <a:hlinkClick r:id="rId4" action="ppaction://hlinksldjump"/>
              </a:rPr>
              <a:t>2	</a:t>
            </a:r>
            <a:r>
              <a:rPr sz="1000" spc="-5" dirty="0">
                <a:latin typeface="Calibri"/>
                <a:cs typeface="Calibri"/>
                <a:hlinkClick r:id="rId4" action="ppaction://hlinksldjump"/>
              </a:rPr>
              <a:t>S</a:t>
            </a:r>
            <a:r>
              <a:rPr sz="1000" dirty="0">
                <a:latin typeface="Calibri"/>
                <a:cs typeface="Calibri"/>
                <a:hlinkClick r:id="rId4" action="ppaction://hlinksldjump"/>
              </a:rPr>
              <a:t>e</a:t>
            </a:r>
            <a:r>
              <a:rPr sz="1000" spc="-10" dirty="0">
                <a:latin typeface="Calibri"/>
                <a:cs typeface="Calibri"/>
                <a:hlinkClick r:id="rId4" action="ppaction://hlinksldjump"/>
              </a:rPr>
              <a:t>r</a:t>
            </a:r>
            <a:r>
              <a:rPr sz="1000" spc="5" dirty="0">
                <a:latin typeface="Calibri"/>
                <a:cs typeface="Calibri"/>
                <a:hlinkClick r:id="rId4" action="ppaction://hlinksldjump"/>
              </a:rPr>
              <a:t>vi</a:t>
            </a:r>
            <a:r>
              <a:rPr sz="1000" spc="-10" dirty="0">
                <a:latin typeface="Calibri"/>
                <a:cs typeface="Calibri"/>
                <a:hlinkClick r:id="rId4" action="ppaction://hlinksldjump"/>
              </a:rPr>
              <a:t>do</a:t>
            </a:r>
            <a:r>
              <a:rPr sz="1000" dirty="0">
                <a:latin typeface="Calibri"/>
                <a:cs typeface="Calibri"/>
                <a:hlinkClick r:id="rId4" action="ppaction://hlinksldjump"/>
              </a:rPr>
              <a:t>r</a:t>
            </a:r>
            <a:r>
              <a:rPr sz="1000" spc="-15" dirty="0">
                <a:latin typeface="Calibri"/>
                <a:cs typeface="Calibri"/>
                <a:hlinkClick r:id="rId4" action="ppaction://hlinksldjump"/>
              </a:rPr>
              <a:t> </a:t>
            </a:r>
            <a:r>
              <a:rPr sz="1000" spc="-10" dirty="0">
                <a:latin typeface="Calibri"/>
                <a:cs typeface="Calibri"/>
                <a:hlinkClick r:id="rId4" action="ppaction://hlinksldjump"/>
              </a:rPr>
              <a:t>d</a:t>
            </a:r>
            <a:r>
              <a:rPr sz="1000" dirty="0">
                <a:latin typeface="Calibri"/>
                <a:cs typeface="Calibri"/>
                <a:hlinkClick r:id="rId4" action="ppaction://hlinksldjump"/>
              </a:rPr>
              <a:t>e</a:t>
            </a:r>
            <a:r>
              <a:rPr sz="1000" spc="-5" dirty="0">
                <a:latin typeface="Calibri"/>
                <a:cs typeface="Calibri"/>
                <a:hlinkClick r:id="rId4" action="ppaction://hlinksldjump"/>
              </a:rPr>
              <a:t> </a:t>
            </a:r>
            <a:r>
              <a:rPr sz="1000" spc="5" dirty="0">
                <a:latin typeface="Calibri"/>
                <a:cs typeface="Calibri"/>
                <a:hlinkClick r:id="rId4" action="ppaction://hlinksldjump"/>
              </a:rPr>
              <a:t>vi</a:t>
            </a:r>
            <a:r>
              <a:rPr sz="1000" spc="-10" dirty="0">
                <a:latin typeface="Calibri"/>
                <a:cs typeface="Calibri"/>
                <a:hlinkClick r:id="rId4" action="ppaction://hlinksldjump"/>
              </a:rPr>
              <a:t>r</a:t>
            </a:r>
            <a:r>
              <a:rPr sz="1000" dirty="0">
                <a:latin typeface="Calibri"/>
                <a:cs typeface="Calibri"/>
                <a:hlinkClick r:id="rId4" action="ppaction://hlinksldjump"/>
              </a:rPr>
              <a:t>t</a:t>
            </a:r>
            <a:r>
              <a:rPr sz="1000" spc="-10" dirty="0">
                <a:latin typeface="Calibri"/>
                <a:cs typeface="Calibri"/>
                <a:hlinkClick r:id="rId4" action="ppaction://hlinksldjump"/>
              </a:rPr>
              <a:t>u</a:t>
            </a:r>
            <a:r>
              <a:rPr sz="1000" dirty="0">
                <a:latin typeface="Calibri"/>
                <a:cs typeface="Calibri"/>
                <a:hlinkClick r:id="rId4" action="ppaction://hlinksldjump"/>
              </a:rPr>
              <a:t>a</a:t>
            </a:r>
            <a:r>
              <a:rPr sz="1000" spc="10" dirty="0">
                <a:latin typeface="Calibri"/>
                <a:cs typeface="Calibri"/>
                <a:hlinkClick r:id="rId4" action="ppaction://hlinksldjump"/>
              </a:rPr>
              <a:t>l</a:t>
            </a:r>
            <a:r>
              <a:rPr sz="1000" spc="5" dirty="0">
                <a:latin typeface="Calibri"/>
                <a:cs typeface="Calibri"/>
                <a:hlinkClick r:id="rId4" action="ppaction://hlinksldjump"/>
              </a:rPr>
              <a:t>i</a:t>
            </a:r>
            <a:r>
              <a:rPr sz="1000" dirty="0">
                <a:latin typeface="Calibri"/>
                <a:cs typeface="Calibri"/>
                <a:hlinkClick r:id="rId4" action="ppaction://hlinksldjump"/>
              </a:rPr>
              <a:t>zac</a:t>
            </a:r>
            <a:r>
              <a:rPr sz="1000" spc="5" dirty="0">
                <a:latin typeface="Calibri"/>
                <a:cs typeface="Calibri"/>
                <a:hlinkClick r:id="rId4" action="ppaction://hlinksldjump"/>
              </a:rPr>
              <a:t>i</a:t>
            </a:r>
            <a:r>
              <a:rPr sz="1000" spc="-10" dirty="0">
                <a:latin typeface="Calibri"/>
                <a:cs typeface="Calibri"/>
                <a:hlinkClick r:id="rId4" action="ppaction://hlinksldjump"/>
              </a:rPr>
              <a:t>ó</a:t>
            </a:r>
            <a:r>
              <a:rPr sz="1000" dirty="0">
                <a:latin typeface="Calibri"/>
                <a:cs typeface="Calibri"/>
                <a:hlinkClick r:id="rId4" action="ppaction://hlinksldjump"/>
              </a:rPr>
              <a:t>n</a:t>
            </a:r>
            <a:r>
              <a:rPr sz="1000" spc="-15" dirty="0">
                <a:latin typeface="Calibri"/>
                <a:cs typeface="Calibri"/>
                <a:hlinkClick r:id="rId4" action="ppaction://hlinksldjump"/>
              </a:rPr>
              <a:t> </a:t>
            </a:r>
            <a:r>
              <a:rPr sz="1000" spc="5" dirty="0">
                <a:latin typeface="Calibri"/>
                <a:cs typeface="Calibri"/>
                <a:hlinkClick r:id="rId4" action="ppaction://hlinksldjump"/>
              </a:rPr>
              <a:t>...............................................................</a:t>
            </a:r>
            <a:r>
              <a:rPr sz="1000" spc="10" dirty="0">
                <a:latin typeface="Calibri"/>
                <a:cs typeface="Calibri"/>
                <a:hlinkClick r:id="rId4" action="ppaction://hlinksldjump"/>
              </a:rPr>
              <a:t>.</a:t>
            </a:r>
            <a:r>
              <a:rPr sz="1000" spc="5" dirty="0">
                <a:latin typeface="Calibri"/>
                <a:cs typeface="Calibri"/>
                <a:hlinkClick r:id="rId4" action="ppaction://hlinksldjump"/>
              </a:rPr>
              <a:t>.....................................</a:t>
            </a:r>
            <a:r>
              <a:rPr sz="1000" dirty="0">
                <a:latin typeface="Calibri"/>
                <a:cs typeface="Calibri"/>
                <a:hlinkClick r:id="rId4" action="ppaction://hlinksldjump"/>
              </a:rPr>
              <a:t>.</a:t>
            </a:r>
            <a:r>
              <a:rPr sz="1000" spc="-100" dirty="0">
                <a:latin typeface="Calibri"/>
                <a:cs typeface="Calibri"/>
                <a:hlinkClick r:id="rId4" action="ppaction://hlinksldjump"/>
              </a:rPr>
              <a:t> </a:t>
            </a:r>
            <a:r>
              <a:rPr sz="1000" spc="-10" dirty="0">
                <a:latin typeface="Calibri"/>
                <a:cs typeface="Calibri"/>
                <a:hlinkClick r:id="rId4" action="ppaction://hlinksldjump"/>
              </a:rPr>
              <a:t>32</a:t>
            </a:r>
            <a:endParaRPr sz="1000">
              <a:latin typeface="Calibri"/>
              <a:cs typeface="Calibri"/>
            </a:endParaRPr>
          </a:p>
          <a:p>
            <a:pPr marR="7620" algn="r">
              <a:lnSpc>
                <a:spcPct val="100000"/>
              </a:lnSpc>
              <a:spcBef>
                <a:spcPts val="20"/>
              </a:spcBef>
              <a:tabLst>
                <a:tab pos="456565" algn="l"/>
              </a:tabLst>
            </a:pPr>
            <a:r>
              <a:rPr sz="1000" spc="-10" dirty="0">
                <a:latin typeface="Calibri"/>
                <a:cs typeface="Calibri"/>
                <a:hlinkClick r:id="rId4" action="ppaction://hlinksldjump"/>
              </a:rPr>
              <a:t>6</a:t>
            </a:r>
            <a:r>
              <a:rPr sz="1000" spc="5" dirty="0">
                <a:latin typeface="Calibri"/>
                <a:cs typeface="Calibri"/>
                <a:hlinkClick r:id="rId4" action="ppaction://hlinksldjump"/>
              </a:rPr>
              <a:t>.</a:t>
            </a:r>
            <a:r>
              <a:rPr sz="1000" spc="-10" dirty="0">
                <a:latin typeface="Calibri"/>
                <a:cs typeface="Calibri"/>
                <a:hlinkClick r:id="rId4" action="ppaction://hlinksldjump"/>
              </a:rPr>
              <a:t>1</a:t>
            </a:r>
            <a:r>
              <a:rPr sz="1000" spc="5" dirty="0">
                <a:latin typeface="Calibri"/>
                <a:cs typeface="Calibri"/>
                <a:hlinkClick r:id="rId4" action="ppaction://hlinksldjump"/>
              </a:rPr>
              <a:t>.</a:t>
            </a:r>
            <a:r>
              <a:rPr sz="1000" dirty="0">
                <a:latin typeface="Calibri"/>
                <a:cs typeface="Calibri"/>
                <a:hlinkClick r:id="rId4" action="ppaction://hlinksldjump"/>
              </a:rPr>
              <a:t>3	</a:t>
            </a:r>
            <a:r>
              <a:rPr sz="1000" spc="-5" dirty="0">
                <a:latin typeface="Calibri"/>
                <a:cs typeface="Calibri"/>
                <a:hlinkClick r:id="rId4" action="ppaction://hlinksldjump"/>
              </a:rPr>
              <a:t>S</a:t>
            </a:r>
            <a:r>
              <a:rPr sz="1000" dirty="0">
                <a:latin typeface="Calibri"/>
                <a:cs typeface="Calibri"/>
                <a:hlinkClick r:id="rId4" action="ppaction://hlinksldjump"/>
              </a:rPr>
              <a:t>e</a:t>
            </a:r>
            <a:r>
              <a:rPr sz="1000" spc="-10" dirty="0">
                <a:latin typeface="Calibri"/>
                <a:cs typeface="Calibri"/>
                <a:hlinkClick r:id="rId4" action="ppaction://hlinksldjump"/>
              </a:rPr>
              <a:t>r</a:t>
            </a:r>
            <a:r>
              <a:rPr sz="1000" spc="5" dirty="0">
                <a:latin typeface="Calibri"/>
                <a:cs typeface="Calibri"/>
                <a:hlinkClick r:id="rId4" action="ppaction://hlinksldjump"/>
              </a:rPr>
              <a:t>vi</a:t>
            </a:r>
            <a:r>
              <a:rPr sz="1000" spc="-10" dirty="0">
                <a:latin typeface="Calibri"/>
                <a:cs typeface="Calibri"/>
                <a:hlinkClick r:id="rId4" action="ppaction://hlinksldjump"/>
              </a:rPr>
              <a:t>do</a:t>
            </a:r>
            <a:r>
              <a:rPr sz="1000" dirty="0">
                <a:latin typeface="Calibri"/>
                <a:cs typeface="Calibri"/>
                <a:hlinkClick r:id="rId4" action="ppaction://hlinksldjump"/>
              </a:rPr>
              <a:t>r</a:t>
            </a:r>
            <a:r>
              <a:rPr sz="1000" spc="-15" dirty="0">
                <a:latin typeface="Calibri"/>
                <a:cs typeface="Calibri"/>
                <a:hlinkClick r:id="rId4" action="ppaction://hlinksldjump"/>
              </a:rPr>
              <a:t> </a:t>
            </a:r>
            <a:r>
              <a:rPr sz="1000" spc="-10" dirty="0">
                <a:latin typeface="Calibri"/>
                <a:cs typeface="Calibri"/>
                <a:hlinkClick r:id="rId4" action="ppaction://hlinksldjump"/>
              </a:rPr>
              <a:t>d</a:t>
            </a:r>
            <a:r>
              <a:rPr sz="1000" dirty="0">
                <a:latin typeface="Calibri"/>
                <a:cs typeface="Calibri"/>
                <a:hlinkClick r:id="rId4" action="ppaction://hlinksldjump"/>
              </a:rPr>
              <a:t>e</a:t>
            </a:r>
            <a:r>
              <a:rPr sz="1000" spc="-5" dirty="0">
                <a:latin typeface="Calibri"/>
                <a:cs typeface="Calibri"/>
                <a:hlinkClick r:id="rId4" action="ppaction://hlinksldjump"/>
              </a:rPr>
              <a:t> </a:t>
            </a:r>
            <a:r>
              <a:rPr sz="1000" spc="-10" dirty="0">
                <a:latin typeface="Calibri"/>
                <a:cs typeface="Calibri"/>
                <a:hlinkClick r:id="rId4" action="ppaction://hlinksldjump"/>
              </a:rPr>
              <a:t>b</a:t>
            </a:r>
            <a:r>
              <a:rPr sz="1000" spc="20" dirty="0">
                <a:latin typeface="Calibri"/>
                <a:cs typeface="Calibri"/>
                <a:hlinkClick r:id="rId4" action="ppaction://hlinksldjump"/>
              </a:rPr>
              <a:t>a</a:t>
            </a:r>
            <a:r>
              <a:rPr sz="1000" spc="-5" dirty="0">
                <a:latin typeface="Calibri"/>
                <a:cs typeface="Calibri"/>
                <a:hlinkClick r:id="rId4" action="ppaction://hlinksldjump"/>
              </a:rPr>
              <a:t>c</a:t>
            </a:r>
            <a:r>
              <a:rPr sz="1000" dirty="0">
                <a:latin typeface="Calibri"/>
                <a:cs typeface="Calibri"/>
                <a:hlinkClick r:id="rId4" action="ppaction://hlinksldjump"/>
              </a:rPr>
              <a:t>k</a:t>
            </a:r>
            <a:r>
              <a:rPr sz="1000" spc="-10" dirty="0">
                <a:latin typeface="Calibri"/>
                <a:cs typeface="Calibri"/>
                <a:hlinkClick r:id="rId4" action="ppaction://hlinksldjump"/>
              </a:rPr>
              <a:t>u</a:t>
            </a:r>
            <a:r>
              <a:rPr sz="1000" dirty="0">
                <a:latin typeface="Calibri"/>
                <a:cs typeface="Calibri"/>
                <a:hlinkClick r:id="rId4" action="ppaction://hlinksldjump"/>
              </a:rPr>
              <a:t>p</a:t>
            </a:r>
            <a:r>
              <a:rPr sz="1000" spc="-125" dirty="0">
                <a:latin typeface="Calibri"/>
                <a:cs typeface="Calibri"/>
                <a:hlinkClick r:id="rId4" action="ppaction://hlinksldjump"/>
              </a:rPr>
              <a:t> </a:t>
            </a:r>
            <a:r>
              <a:rPr sz="1000" spc="5" dirty="0">
                <a:latin typeface="Calibri"/>
                <a:cs typeface="Calibri"/>
                <a:hlinkClick r:id="rId4" action="ppaction://hlinksldjump"/>
              </a:rPr>
              <a:t>...............................</a:t>
            </a:r>
            <a:r>
              <a:rPr sz="1000" spc="10" dirty="0">
                <a:latin typeface="Calibri"/>
                <a:cs typeface="Calibri"/>
                <a:hlinkClick r:id="rId4" action="ppaction://hlinksldjump"/>
              </a:rPr>
              <a:t>.</a:t>
            </a:r>
            <a:r>
              <a:rPr sz="1000" spc="5" dirty="0">
                <a:latin typeface="Calibri"/>
                <a:cs typeface="Calibri"/>
                <a:hlinkClick r:id="rId4" action="ppaction://hlinksldjump"/>
              </a:rPr>
              <a:t>...............................</a:t>
            </a:r>
            <a:r>
              <a:rPr sz="1000" spc="10" dirty="0">
                <a:latin typeface="Calibri"/>
                <a:cs typeface="Calibri"/>
                <a:hlinkClick r:id="rId4" action="ppaction://hlinksldjump"/>
              </a:rPr>
              <a:t>.</a:t>
            </a:r>
            <a:r>
              <a:rPr sz="1000" spc="5" dirty="0">
                <a:latin typeface="Calibri"/>
                <a:cs typeface="Calibri"/>
                <a:hlinkClick r:id="rId4" action="ppaction://hlinksldjump"/>
              </a:rPr>
              <a:t>...............................................</a:t>
            </a:r>
            <a:r>
              <a:rPr sz="1000" dirty="0">
                <a:latin typeface="Calibri"/>
                <a:cs typeface="Calibri"/>
                <a:hlinkClick r:id="rId4" action="ppaction://hlinksldjump"/>
              </a:rPr>
              <a:t>.</a:t>
            </a:r>
            <a:r>
              <a:rPr sz="1000" spc="-100" dirty="0">
                <a:latin typeface="Calibri"/>
                <a:cs typeface="Calibri"/>
                <a:hlinkClick r:id="rId4" action="ppaction://hlinksldjump"/>
              </a:rPr>
              <a:t> </a:t>
            </a:r>
            <a:r>
              <a:rPr sz="1000" spc="-10" dirty="0">
                <a:latin typeface="Calibri"/>
                <a:cs typeface="Calibri"/>
                <a:hlinkClick r:id="rId4" action="ppaction://hlinksldjump"/>
              </a:rPr>
              <a:t>32</a:t>
            </a:r>
            <a:endParaRPr sz="1000">
              <a:latin typeface="Calibri"/>
              <a:cs typeface="Calibri"/>
            </a:endParaRPr>
          </a:p>
          <a:p>
            <a:pPr marR="7620" algn="r">
              <a:lnSpc>
                <a:spcPct val="100000"/>
              </a:lnSpc>
              <a:spcBef>
                <a:spcPts val="20"/>
              </a:spcBef>
              <a:tabLst>
                <a:tab pos="456565" algn="l"/>
              </a:tabLst>
            </a:pPr>
            <a:r>
              <a:rPr sz="1000" spc="-5" dirty="0">
                <a:latin typeface="Calibri"/>
                <a:cs typeface="Calibri"/>
                <a:hlinkClick r:id="rId5" action="ppaction://hlinksldjump"/>
              </a:rPr>
              <a:t>6.1.4	</a:t>
            </a:r>
            <a:r>
              <a:rPr sz="1000" dirty="0">
                <a:latin typeface="Calibri"/>
                <a:cs typeface="Calibri"/>
                <a:hlinkClick r:id="rId5" action="ppaction://hlinksldjump"/>
              </a:rPr>
              <a:t>Sitio</a:t>
            </a:r>
            <a:r>
              <a:rPr sz="1000" spc="80" dirty="0">
                <a:latin typeface="Calibri"/>
                <a:cs typeface="Calibri"/>
                <a:hlinkClick r:id="rId5" action="ppaction://hlinksldjump"/>
              </a:rPr>
              <a:t> </a:t>
            </a:r>
            <a:r>
              <a:rPr sz="1000" dirty="0">
                <a:latin typeface="Calibri"/>
                <a:cs typeface="Calibri"/>
                <a:hlinkClick r:id="rId5" action="ppaction://hlinksldjump"/>
              </a:rPr>
              <a:t>web</a:t>
            </a:r>
            <a:r>
              <a:rPr sz="1000" spc="85" dirty="0">
                <a:latin typeface="Calibri"/>
                <a:cs typeface="Calibri"/>
                <a:hlinkClick r:id="rId5" action="ppaction://hlinksldjump"/>
              </a:rPr>
              <a:t> </a:t>
            </a:r>
            <a:r>
              <a:rPr sz="1000" spc="-5" dirty="0">
                <a:latin typeface="Calibri"/>
                <a:cs typeface="Calibri"/>
                <a:hlinkClick r:id="rId5" action="ppaction://hlinksldjump"/>
              </a:rPr>
              <a:t>de</a:t>
            </a:r>
            <a:r>
              <a:rPr sz="1000" spc="95" dirty="0">
                <a:latin typeface="Calibri"/>
                <a:cs typeface="Calibri"/>
                <a:hlinkClick r:id="rId5" action="ppaction://hlinksldjump"/>
              </a:rPr>
              <a:t> </a:t>
            </a:r>
            <a:r>
              <a:rPr sz="1000" dirty="0">
                <a:latin typeface="Calibri"/>
                <a:cs typeface="Calibri"/>
                <a:hlinkClick r:id="rId5" action="ppaction://hlinksldjump"/>
              </a:rPr>
              <a:t>la</a:t>
            </a:r>
            <a:r>
              <a:rPr sz="1000" spc="85" dirty="0">
                <a:latin typeface="Calibri"/>
                <a:cs typeface="Calibri"/>
                <a:hlinkClick r:id="rId5" action="ppaction://hlinksldjump"/>
              </a:rPr>
              <a:t> </a:t>
            </a:r>
            <a:r>
              <a:rPr sz="1000" dirty="0">
                <a:latin typeface="Calibri"/>
                <a:cs typeface="Calibri"/>
                <a:hlinkClick r:id="rId5" action="ppaction://hlinksldjump"/>
              </a:rPr>
              <a:t>empresa.........................................................................................................</a:t>
            </a:r>
            <a:r>
              <a:rPr sz="1000" spc="-40" dirty="0">
                <a:latin typeface="Calibri"/>
                <a:cs typeface="Calibri"/>
                <a:hlinkClick r:id="rId5" action="ppaction://hlinksldjump"/>
              </a:rPr>
              <a:t> </a:t>
            </a:r>
            <a:r>
              <a:rPr sz="1000" spc="-10" dirty="0">
                <a:latin typeface="Calibri"/>
                <a:cs typeface="Calibri"/>
                <a:hlinkClick r:id="rId5" action="ppaction://hlinksldjump"/>
              </a:rPr>
              <a:t>33</a:t>
            </a:r>
            <a:endParaRPr sz="1000">
              <a:latin typeface="Calibri"/>
              <a:cs typeface="Calibri"/>
            </a:endParaRPr>
          </a:p>
          <a:p>
            <a:pPr marL="165100" marR="5080" algn="just">
              <a:lnSpc>
                <a:spcPts val="1939"/>
              </a:lnSpc>
              <a:spcBef>
                <a:spcPts val="145"/>
              </a:spcBef>
            </a:pPr>
            <a:r>
              <a:rPr sz="1100" b="1" dirty="0">
                <a:latin typeface="Calibri"/>
                <a:cs typeface="Calibri"/>
                <a:hlinkClick r:id="rId5" action="ppaction://hlinksldjump"/>
              </a:rPr>
              <a:t>6.2    </a:t>
            </a:r>
            <a:r>
              <a:rPr sz="1100" b="1" spc="5" dirty="0">
                <a:latin typeface="Calibri"/>
                <a:cs typeface="Calibri"/>
                <a:hlinkClick r:id="rId5" action="ppaction://hlinksldjump"/>
              </a:rPr>
              <a:t> </a:t>
            </a:r>
            <a:r>
              <a:rPr sz="1100" b="1" spc="-5" dirty="0">
                <a:latin typeface="Calibri"/>
                <a:cs typeface="Calibri"/>
                <a:hlinkClick r:id="rId5" action="ppaction://hlinksldjump"/>
              </a:rPr>
              <a:t>Estado actual </a:t>
            </a:r>
            <a:r>
              <a:rPr sz="1100" b="1" dirty="0">
                <a:latin typeface="Calibri"/>
                <a:cs typeface="Calibri"/>
                <a:hlinkClick r:id="rId5" action="ppaction://hlinksldjump"/>
              </a:rPr>
              <a:t>de </a:t>
            </a:r>
            <a:r>
              <a:rPr sz="1100" b="1" spc="-5" dirty="0">
                <a:latin typeface="Calibri"/>
                <a:cs typeface="Calibri"/>
                <a:hlinkClick r:id="rId5" action="ppaction://hlinksldjump"/>
              </a:rPr>
              <a:t>políticas </a:t>
            </a:r>
            <a:r>
              <a:rPr sz="1100" b="1" spc="-10" dirty="0">
                <a:latin typeface="Calibri"/>
                <a:cs typeface="Calibri"/>
                <a:hlinkClick r:id="rId5" action="ppaction://hlinksldjump"/>
              </a:rPr>
              <a:t>de </a:t>
            </a:r>
            <a:r>
              <a:rPr sz="1100" b="1" spc="-5" dirty="0">
                <a:latin typeface="Calibri"/>
                <a:cs typeface="Calibri"/>
                <a:hlinkClick r:id="rId5" action="ppaction://hlinksldjump"/>
              </a:rPr>
              <a:t>seguridad establecidas </a:t>
            </a:r>
            <a:r>
              <a:rPr sz="1100" b="1" dirty="0">
                <a:latin typeface="Calibri"/>
                <a:cs typeface="Calibri"/>
                <a:hlinkClick r:id="rId5" action="ppaction://hlinksldjump"/>
              </a:rPr>
              <a:t>en </a:t>
            </a:r>
            <a:r>
              <a:rPr sz="1100" b="1" spc="-5" dirty="0">
                <a:latin typeface="Calibri"/>
                <a:cs typeface="Calibri"/>
                <a:hlinkClick r:id="rId5" action="ppaction://hlinksldjump"/>
              </a:rPr>
              <a:t>los servicios. </a:t>
            </a:r>
            <a:r>
              <a:rPr sz="1100" b="1" spc="5" dirty="0">
                <a:latin typeface="Calibri"/>
                <a:cs typeface="Calibri"/>
                <a:hlinkClick r:id="rId5" action="ppaction://hlinksldjump"/>
              </a:rPr>
              <a:t>.......................33 </a:t>
            </a:r>
            <a:r>
              <a:rPr sz="1100" b="1" spc="10" dirty="0">
                <a:latin typeface="Calibri"/>
                <a:cs typeface="Calibri"/>
              </a:rPr>
              <a:t> </a:t>
            </a:r>
            <a:r>
              <a:rPr sz="1100" b="1" dirty="0">
                <a:latin typeface="Calibri"/>
                <a:cs typeface="Calibri"/>
                <a:hlinkClick r:id="rId6" action="ppaction://hlinksldjump"/>
              </a:rPr>
              <a:t>6.3   </a:t>
            </a:r>
            <a:r>
              <a:rPr sz="1100" b="1" spc="5" dirty="0">
                <a:latin typeface="Calibri"/>
                <a:cs typeface="Calibri"/>
                <a:hlinkClick r:id="rId6" action="ppaction://hlinksldjump"/>
              </a:rPr>
              <a:t> </a:t>
            </a:r>
            <a:r>
              <a:rPr sz="1100" b="1" spc="-5" dirty="0">
                <a:latin typeface="Calibri"/>
                <a:cs typeface="Calibri"/>
                <a:hlinkClick r:id="rId6" action="ppaction://hlinksldjump"/>
              </a:rPr>
              <a:t>Detección </a:t>
            </a:r>
            <a:r>
              <a:rPr sz="1100" b="1" dirty="0">
                <a:latin typeface="Calibri"/>
                <a:cs typeface="Calibri"/>
                <a:hlinkClick r:id="rId6" action="ppaction://hlinksldjump"/>
              </a:rPr>
              <a:t>y </a:t>
            </a:r>
            <a:r>
              <a:rPr sz="1100" b="1" spc="-5" dirty="0">
                <a:latin typeface="Calibri"/>
                <a:cs typeface="Calibri"/>
                <a:hlinkClick r:id="rId6" action="ppaction://hlinksldjump"/>
              </a:rPr>
              <a:t>respuesta </a:t>
            </a:r>
            <a:r>
              <a:rPr sz="1100" b="1" dirty="0">
                <a:latin typeface="Calibri"/>
                <a:cs typeface="Calibri"/>
                <a:hlinkClick r:id="rId6" action="ppaction://hlinksldjump"/>
              </a:rPr>
              <a:t>a incidentes </a:t>
            </a:r>
            <a:r>
              <a:rPr sz="1100" b="1" spc="5" dirty="0">
                <a:latin typeface="Calibri"/>
                <a:cs typeface="Calibri"/>
                <a:hlinkClick r:id="rId6" action="ppaction://hlinksldjump"/>
              </a:rPr>
              <a:t>..........................................................................34 </a:t>
            </a:r>
            <a:r>
              <a:rPr sz="1100" b="1" spc="10" dirty="0">
                <a:latin typeface="Calibri"/>
                <a:cs typeface="Calibri"/>
              </a:rPr>
              <a:t> </a:t>
            </a:r>
            <a:r>
              <a:rPr sz="1100" b="1" dirty="0">
                <a:latin typeface="Calibri"/>
                <a:cs typeface="Calibri"/>
                <a:hlinkClick r:id="rId6" action="ppaction://hlinksldjump"/>
              </a:rPr>
              <a:t>6.4       </a:t>
            </a:r>
            <a:r>
              <a:rPr sz="1100" b="1" spc="220" dirty="0">
                <a:latin typeface="Calibri"/>
                <a:cs typeface="Calibri"/>
                <a:hlinkClick r:id="rId6" action="ppaction://hlinksldjump"/>
              </a:rPr>
              <a:t> </a:t>
            </a:r>
            <a:r>
              <a:rPr sz="1100" b="1" spc="-5" dirty="0">
                <a:latin typeface="Calibri"/>
                <a:cs typeface="Calibri"/>
                <a:hlinkClick r:id="rId6" action="ppaction://hlinksldjump"/>
              </a:rPr>
              <a:t>Gestión</a:t>
            </a:r>
            <a:r>
              <a:rPr sz="1100" b="1" dirty="0">
                <a:latin typeface="Calibri"/>
                <a:cs typeface="Calibri"/>
                <a:hlinkClick r:id="rId6" action="ppaction://hlinksldjump"/>
              </a:rPr>
              <a:t> de </a:t>
            </a:r>
            <a:r>
              <a:rPr sz="1100" b="1" spc="-5" dirty="0">
                <a:latin typeface="Calibri"/>
                <a:cs typeface="Calibri"/>
                <a:hlinkClick r:id="rId6" action="ppaction://hlinksldjump"/>
              </a:rPr>
              <a:t>parches</a:t>
            </a:r>
            <a:r>
              <a:rPr sz="1100" b="1" spc="-10" dirty="0">
                <a:latin typeface="Calibri"/>
                <a:cs typeface="Calibri"/>
                <a:hlinkClick r:id="rId6" action="ppaction://hlinksldjump"/>
              </a:rPr>
              <a:t> </a:t>
            </a:r>
            <a:r>
              <a:rPr sz="1100" b="1" dirty="0">
                <a:latin typeface="Calibri"/>
                <a:cs typeface="Calibri"/>
                <a:hlinkClick r:id="rId6" action="ppaction://hlinksldjump"/>
              </a:rPr>
              <a:t>y</a:t>
            </a:r>
            <a:r>
              <a:rPr sz="1100" b="1" spc="-5" dirty="0">
                <a:latin typeface="Calibri"/>
                <a:cs typeface="Calibri"/>
                <a:hlinkClick r:id="rId6" action="ppaction://hlinksldjump"/>
              </a:rPr>
              <a:t> actualizaciones</a:t>
            </a:r>
            <a:r>
              <a:rPr sz="1100" b="1" spc="-85" dirty="0">
                <a:latin typeface="Calibri"/>
                <a:cs typeface="Calibri"/>
                <a:hlinkClick r:id="rId6" action="ppaction://hlinksldjump"/>
              </a:rPr>
              <a:t> </a:t>
            </a:r>
            <a:r>
              <a:rPr sz="1100" b="1" spc="5" dirty="0">
                <a:latin typeface="Calibri"/>
                <a:cs typeface="Calibri"/>
                <a:hlinkClick r:id="rId6" action="ppaction://hlinksldjump"/>
              </a:rPr>
              <a:t>.......................................................................34</a:t>
            </a:r>
            <a:endParaRPr sz="11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  <a:spcBef>
                <a:spcPts val="475"/>
              </a:spcBef>
              <a:tabLst>
                <a:tab pos="456565" algn="l"/>
              </a:tabLst>
            </a:pPr>
            <a:r>
              <a:rPr sz="1100" b="1" dirty="0">
                <a:latin typeface="Calibri"/>
                <a:cs typeface="Calibri"/>
                <a:hlinkClick r:id="rId7" action="ppaction://hlinksldjump"/>
              </a:rPr>
              <a:t>6</a:t>
            </a:r>
            <a:r>
              <a:rPr sz="1100" b="1" spc="5" dirty="0">
                <a:latin typeface="Calibri"/>
                <a:cs typeface="Calibri"/>
                <a:hlinkClick r:id="rId7" action="ppaction://hlinksldjump"/>
              </a:rPr>
              <a:t>.</a:t>
            </a:r>
            <a:r>
              <a:rPr sz="1100" b="1" dirty="0">
                <a:latin typeface="Calibri"/>
                <a:cs typeface="Calibri"/>
                <a:hlinkClick r:id="rId7" action="ppaction://hlinksldjump"/>
              </a:rPr>
              <a:t>5	</a:t>
            </a:r>
            <a:r>
              <a:rPr sz="1100" b="1" spc="-5" dirty="0">
                <a:latin typeface="Calibri"/>
                <a:cs typeface="Calibri"/>
                <a:hlinkClick r:id="rId7" action="ppaction://hlinksldjump"/>
              </a:rPr>
              <a:t>C</a:t>
            </a:r>
            <a:r>
              <a:rPr sz="1100" b="1" spc="5" dirty="0">
                <a:latin typeface="Calibri"/>
                <a:cs typeface="Calibri"/>
                <a:hlinkClick r:id="rId7" action="ppaction://hlinksldjump"/>
              </a:rPr>
              <a:t>u</a:t>
            </a:r>
            <a:r>
              <a:rPr sz="1100" b="1" dirty="0">
                <a:latin typeface="Calibri"/>
                <a:cs typeface="Calibri"/>
                <a:hlinkClick r:id="rId7" action="ppaction://hlinksldjump"/>
              </a:rPr>
              <a:t>m</a:t>
            </a:r>
            <a:r>
              <a:rPr sz="1100" b="1" spc="-15" dirty="0">
                <a:latin typeface="Calibri"/>
                <a:cs typeface="Calibri"/>
                <a:hlinkClick r:id="rId7" action="ppaction://hlinksldjump"/>
              </a:rPr>
              <a:t>p</a:t>
            </a:r>
            <a:r>
              <a:rPr sz="1100" b="1" spc="5" dirty="0">
                <a:latin typeface="Calibri"/>
                <a:cs typeface="Calibri"/>
                <a:hlinkClick r:id="rId7" action="ppaction://hlinksldjump"/>
              </a:rPr>
              <a:t>li</a:t>
            </a:r>
            <a:r>
              <a:rPr sz="1100" b="1" spc="-15" dirty="0">
                <a:latin typeface="Calibri"/>
                <a:cs typeface="Calibri"/>
                <a:hlinkClick r:id="rId7" action="ppaction://hlinksldjump"/>
              </a:rPr>
              <a:t>m</a:t>
            </a:r>
            <a:r>
              <a:rPr sz="1100" b="1" spc="5" dirty="0">
                <a:latin typeface="Calibri"/>
                <a:cs typeface="Calibri"/>
                <a:hlinkClick r:id="rId7" action="ppaction://hlinksldjump"/>
              </a:rPr>
              <a:t>i</a:t>
            </a:r>
            <a:r>
              <a:rPr sz="1100" b="1" spc="-15" dirty="0">
                <a:latin typeface="Calibri"/>
                <a:cs typeface="Calibri"/>
                <a:hlinkClick r:id="rId7" action="ppaction://hlinksldjump"/>
              </a:rPr>
              <a:t>e</a:t>
            </a:r>
            <a:r>
              <a:rPr sz="1100" b="1" spc="5" dirty="0">
                <a:latin typeface="Calibri"/>
                <a:cs typeface="Calibri"/>
                <a:hlinkClick r:id="rId7" action="ppaction://hlinksldjump"/>
              </a:rPr>
              <a:t>n</a:t>
            </a:r>
            <a:r>
              <a:rPr sz="1100" b="1" dirty="0">
                <a:latin typeface="Calibri"/>
                <a:cs typeface="Calibri"/>
                <a:hlinkClick r:id="rId7" action="ppaction://hlinksldjump"/>
              </a:rPr>
              <a:t>to</a:t>
            </a:r>
            <a:r>
              <a:rPr sz="1100" b="1" spc="-75" dirty="0">
                <a:latin typeface="Calibri"/>
                <a:cs typeface="Calibri"/>
                <a:hlinkClick r:id="rId7" action="ppaction://hlinksldjump"/>
              </a:rPr>
              <a:t> </a:t>
            </a:r>
            <a:r>
              <a:rPr sz="1100" b="1" spc="5" dirty="0">
                <a:latin typeface="Calibri"/>
                <a:cs typeface="Calibri"/>
                <a:hlinkClick r:id="rId7" action="ppaction://hlinksldjump"/>
              </a:rPr>
              <a:t>........................................................................................................</a:t>
            </a:r>
            <a:r>
              <a:rPr sz="1100" b="1" spc="65" dirty="0">
                <a:latin typeface="Calibri"/>
                <a:cs typeface="Calibri"/>
                <a:hlinkClick r:id="rId7" action="ppaction://hlinksldjump"/>
              </a:rPr>
              <a:t>.</a:t>
            </a:r>
            <a:r>
              <a:rPr sz="1100" b="1" dirty="0">
                <a:latin typeface="Calibri"/>
                <a:cs typeface="Calibri"/>
                <a:hlinkClick r:id="rId7" action="ppaction://hlinksldjump"/>
              </a:rPr>
              <a:t>35</a:t>
            </a:r>
            <a:endParaRPr sz="11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  <a:spcBef>
                <a:spcPts val="620"/>
              </a:spcBef>
              <a:tabLst>
                <a:tab pos="456565" algn="l"/>
              </a:tabLst>
            </a:pPr>
            <a:r>
              <a:rPr sz="1100" b="1" dirty="0">
                <a:latin typeface="Calibri"/>
                <a:cs typeface="Calibri"/>
                <a:hlinkClick r:id="rId7" action="ppaction://hlinksldjump"/>
              </a:rPr>
              <a:t>6.6	Proveedores............................................................................................................35</a:t>
            </a:r>
            <a:endParaRPr sz="11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  <a:spcBef>
                <a:spcPts val="620"/>
              </a:spcBef>
              <a:tabLst>
                <a:tab pos="456565" algn="l"/>
              </a:tabLst>
            </a:pPr>
            <a:r>
              <a:rPr sz="1100" b="1" dirty="0">
                <a:latin typeface="Calibri"/>
                <a:cs typeface="Calibri"/>
                <a:hlinkClick r:id="rId7" action="ppaction://hlinksldjump"/>
              </a:rPr>
              <a:t>6.7	</a:t>
            </a:r>
            <a:r>
              <a:rPr sz="1100" b="1" spc="-5" dirty="0">
                <a:latin typeface="Calibri"/>
                <a:cs typeface="Calibri"/>
                <a:hlinkClick r:id="rId7" action="ppaction://hlinksldjump"/>
              </a:rPr>
              <a:t>Definición</a:t>
            </a:r>
            <a:r>
              <a:rPr sz="1100" b="1" dirty="0">
                <a:latin typeface="Calibri"/>
                <a:cs typeface="Calibri"/>
                <a:hlinkClick r:id="rId7" action="ppaction://hlinksldjump"/>
              </a:rPr>
              <a:t> de </a:t>
            </a:r>
            <a:r>
              <a:rPr sz="1100" b="1" spc="-5" dirty="0">
                <a:latin typeface="Calibri"/>
                <a:cs typeface="Calibri"/>
                <a:hlinkClick r:id="rId7" action="ppaction://hlinksldjump"/>
              </a:rPr>
              <a:t>requerimientos.</a:t>
            </a:r>
            <a:r>
              <a:rPr sz="1100" b="1" spc="-10" dirty="0">
                <a:latin typeface="Calibri"/>
                <a:cs typeface="Calibri"/>
                <a:hlinkClick r:id="rId7" action="ppaction://hlinksldjump"/>
              </a:rPr>
              <a:t> </a:t>
            </a:r>
            <a:r>
              <a:rPr sz="1100" b="1" spc="5" dirty="0">
                <a:latin typeface="Calibri"/>
                <a:cs typeface="Calibri"/>
                <a:hlinkClick r:id="rId7" action="ppaction://hlinksldjump"/>
              </a:rPr>
              <a:t>.................................................................................35</a:t>
            </a:r>
            <a:endParaRPr sz="1100">
              <a:latin typeface="Calibri"/>
              <a:cs typeface="Calibri"/>
            </a:endParaRPr>
          </a:p>
          <a:p>
            <a:pPr marL="304165" marR="7620" indent="-304165" algn="r">
              <a:lnSpc>
                <a:spcPct val="100000"/>
              </a:lnSpc>
              <a:spcBef>
                <a:spcPts val="100"/>
              </a:spcBef>
              <a:buFont typeface="Symbol"/>
              <a:buChar char=""/>
              <a:tabLst>
                <a:tab pos="304165" algn="l"/>
                <a:tab pos="304800" algn="l"/>
              </a:tabLst>
            </a:pPr>
            <a:r>
              <a:rPr sz="1000" spc="5" dirty="0">
                <a:latin typeface="Calibri"/>
                <a:cs typeface="Calibri"/>
                <a:hlinkClick r:id="rId7" action="ppaction://hlinksldjump"/>
              </a:rPr>
              <a:t>C</a:t>
            </a:r>
            <a:r>
              <a:rPr sz="1000" spc="-10" dirty="0">
                <a:latin typeface="Calibri"/>
                <a:cs typeface="Calibri"/>
                <a:hlinkClick r:id="rId7" action="ppaction://hlinksldjump"/>
              </a:rPr>
              <a:t>ód</a:t>
            </a:r>
            <a:r>
              <a:rPr sz="1000" spc="5" dirty="0">
                <a:latin typeface="Calibri"/>
                <a:cs typeface="Calibri"/>
                <a:hlinkClick r:id="rId7" action="ppaction://hlinksldjump"/>
              </a:rPr>
              <a:t>ig</a:t>
            </a:r>
            <a:r>
              <a:rPr sz="1000" dirty="0">
                <a:latin typeface="Calibri"/>
                <a:cs typeface="Calibri"/>
                <a:hlinkClick r:id="rId7" action="ppaction://hlinksldjump"/>
              </a:rPr>
              <a:t>o</a:t>
            </a:r>
            <a:r>
              <a:rPr sz="1000" spc="-15" dirty="0">
                <a:latin typeface="Calibri"/>
                <a:cs typeface="Calibri"/>
                <a:hlinkClick r:id="rId7" action="ppaction://hlinksldjump"/>
              </a:rPr>
              <a:t> </a:t>
            </a:r>
            <a:r>
              <a:rPr sz="1000" dirty="0">
                <a:latin typeface="Calibri"/>
                <a:cs typeface="Calibri"/>
                <a:hlinkClick r:id="rId7" action="ppaction://hlinksldjump"/>
              </a:rPr>
              <a:t>A</a:t>
            </a:r>
            <a:r>
              <a:rPr sz="1000" spc="-5" dirty="0">
                <a:latin typeface="Calibri"/>
                <a:cs typeface="Calibri"/>
                <a:hlinkClick r:id="rId7" action="ppaction://hlinksldjump"/>
              </a:rPr>
              <a:t>b</a:t>
            </a:r>
            <a:r>
              <a:rPr sz="1000" spc="5" dirty="0">
                <a:latin typeface="Calibri"/>
                <a:cs typeface="Calibri"/>
                <a:hlinkClick r:id="rId7" action="ppaction://hlinksldjump"/>
              </a:rPr>
              <a:t>i</a:t>
            </a:r>
            <a:r>
              <a:rPr sz="1000" dirty="0">
                <a:latin typeface="Calibri"/>
                <a:cs typeface="Calibri"/>
                <a:hlinkClick r:id="rId7" action="ppaction://hlinksldjump"/>
              </a:rPr>
              <a:t>e</a:t>
            </a:r>
            <a:r>
              <a:rPr sz="1000" spc="-10" dirty="0">
                <a:latin typeface="Calibri"/>
                <a:cs typeface="Calibri"/>
                <a:hlinkClick r:id="rId7" action="ppaction://hlinksldjump"/>
              </a:rPr>
              <a:t>r</a:t>
            </a:r>
            <a:r>
              <a:rPr sz="1000" dirty="0">
                <a:latin typeface="Calibri"/>
                <a:cs typeface="Calibri"/>
                <a:hlinkClick r:id="rId7" action="ppaction://hlinksldjump"/>
              </a:rPr>
              <a:t>to</a:t>
            </a:r>
            <a:r>
              <a:rPr sz="1000" spc="-15" dirty="0">
                <a:latin typeface="Calibri"/>
                <a:cs typeface="Calibri"/>
                <a:hlinkClick r:id="rId7" action="ppaction://hlinksldjump"/>
              </a:rPr>
              <a:t> </a:t>
            </a:r>
            <a:r>
              <a:rPr sz="1000" spc="-5" dirty="0">
                <a:latin typeface="Calibri"/>
                <a:cs typeface="Calibri"/>
                <a:hlinkClick r:id="rId7" action="ppaction://hlinksldjump"/>
              </a:rPr>
              <a:t>(</a:t>
            </a:r>
            <a:r>
              <a:rPr sz="1000" spc="-10" dirty="0">
                <a:latin typeface="Calibri"/>
                <a:cs typeface="Calibri"/>
                <a:hlinkClick r:id="rId7" action="ppaction://hlinksldjump"/>
              </a:rPr>
              <a:t>Op</a:t>
            </a:r>
            <a:r>
              <a:rPr sz="1000" dirty="0">
                <a:latin typeface="Calibri"/>
                <a:cs typeface="Calibri"/>
                <a:hlinkClick r:id="rId7" action="ppaction://hlinksldjump"/>
              </a:rPr>
              <a:t>en</a:t>
            </a:r>
            <a:r>
              <a:rPr sz="1000" spc="-10" dirty="0">
                <a:latin typeface="Calibri"/>
                <a:cs typeface="Calibri"/>
                <a:hlinkClick r:id="rId7" action="ppaction://hlinksldjump"/>
              </a:rPr>
              <a:t> </a:t>
            </a:r>
            <a:r>
              <a:rPr sz="1000" spc="15" dirty="0">
                <a:latin typeface="Calibri"/>
                <a:cs typeface="Calibri"/>
                <a:hlinkClick r:id="rId7" action="ppaction://hlinksldjump"/>
              </a:rPr>
              <a:t>S</a:t>
            </a:r>
            <a:r>
              <a:rPr sz="1000" spc="-10" dirty="0">
                <a:latin typeface="Calibri"/>
                <a:cs typeface="Calibri"/>
                <a:hlinkClick r:id="rId7" action="ppaction://hlinksldjump"/>
              </a:rPr>
              <a:t>ou</a:t>
            </a:r>
            <a:r>
              <a:rPr sz="1000" spc="10" dirty="0">
                <a:latin typeface="Calibri"/>
                <a:cs typeface="Calibri"/>
                <a:hlinkClick r:id="rId7" action="ppaction://hlinksldjump"/>
              </a:rPr>
              <a:t>r</a:t>
            </a:r>
            <a:r>
              <a:rPr sz="1000" spc="-5" dirty="0">
                <a:latin typeface="Calibri"/>
                <a:cs typeface="Calibri"/>
                <a:hlinkClick r:id="rId7" action="ppaction://hlinksldjump"/>
              </a:rPr>
              <a:t>c</a:t>
            </a:r>
            <a:r>
              <a:rPr sz="1000" dirty="0">
                <a:latin typeface="Calibri"/>
                <a:cs typeface="Calibri"/>
                <a:hlinkClick r:id="rId7" action="ppaction://hlinksldjump"/>
              </a:rPr>
              <a:t>e)</a:t>
            </a:r>
            <a:r>
              <a:rPr sz="1000" spc="80" dirty="0">
                <a:latin typeface="Calibri"/>
                <a:cs typeface="Calibri"/>
                <a:hlinkClick r:id="rId7" action="ppaction://hlinksldjump"/>
              </a:rPr>
              <a:t>:</a:t>
            </a:r>
            <a:r>
              <a:rPr sz="1000" spc="5" dirty="0">
                <a:latin typeface="Calibri"/>
                <a:cs typeface="Calibri"/>
                <a:hlinkClick r:id="rId7" action="ppaction://hlinksldjump"/>
              </a:rPr>
              <a:t>...............................................................</a:t>
            </a:r>
            <a:r>
              <a:rPr sz="1000" spc="10" dirty="0">
                <a:latin typeface="Calibri"/>
                <a:cs typeface="Calibri"/>
                <a:hlinkClick r:id="rId7" action="ppaction://hlinksldjump"/>
              </a:rPr>
              <a:t>.</a:t>
            </a:r>
            <a:r>
              <a:rPr sz="1000" spc="5" dirty="0">
                <a:latin typeface="Calibri"/>
                <a:cs typeface="Calibri"/>
                <a:hlinkClick r:id="rId7" action="ppaction://hlinksldjump"/>
              </a:rPr>
              <a:t>...............................</a:t>
            </a:r>
            <a:r>
              <a:rPr sz="1000" spc="10" dirty="0">
                <a:latin typeface="Calibri"/>
                <a:cs typeface="Calibri"/>
                <a:hlinkClick r:id="rId7" action="ppaction://hlinksldjump"/>
              </a:rPr>
              <a:t>.</a:t>
            </a:r>
            <a:r>
              <a:rPr sz="1000" spc="5" dirty="0">
                <a:latin typeface="Calibri"/>
                <a:cs typeface="Calibri"/>
                <a:hlinkClick r:id="rId7" action="ppaction://hlinksldjump"/>
              </a:rPr>
              <a:t>..</a:t>
            </a:r>
            <a:r>
              <a:rPr sz="1000" dirty="0">
                <a:latin typeface="Calibri"/>
                <a:cs typeface="Calibri"/>
                <a:hlinkClick r:id="rId7" action="ppaction://hlinksldjump"/>
              </a:rPr>
              <a:t>.</a:t>
            </a:r>
            <a:r>
              <a:rPr sz="1000" spc="-100" dirty="0">
                <a:latin typeface="Calibri"/>
                <a:cs typeface="Calibri"/>
                <a:hlinkClick r:id="rId7" action="ppaction://hlinksldjump"/>
              </a:rPr>
              <a:t> </a:t>
            </a:r>
            <a:r>
              <a:rPr sz="1000" spc="-10" dirty="0">
                <a:latin typeface="Calibri"/>
                <a:cs typeface="Calibri"/>
                <a:hlinkClick r:id="rId7" action="ppaction://hlinksldjump"/>
              </a:rPr>
              <a:t>35</a:t>
            </a:r>
            <a:endParaRPr sz="1000">
              <a:latin typeface="Calibri"/>
              <a:cs typeface="Calibri"/>
            </a:endParaRPr>
          </a:p>
          <a:p>
            <a:pPr marL="12700" marR="8255">
              <a:lnSpc>
                <a:spcPct val="101499"/>
              </a:lnSpc>
              <a:spcBef>
                <a:spcPts val="580"/>
              </a:spcBef>
              <a:tabLst>
                <a:tab pos="317500" algn="l"/>
              </a:tabLst>
            </a:pPr>
            <a:r>
              <a:rPr sz="1200" b="1" i="1" dirty="0">
                <a:latin typeface="Calibri"/>
                <a:cs typeface="Calibri"/>
                <a:hlinkClick r:id="rId8" action="ppaction://hlinksldjump"/>
              </a:rPr>
              <a:t>7	</a:t>
            </a:r>
            <a:r>
              <a:rPr sz="1200" b="1" i="1" spc="-5" dirty="0">
                <a:latin typeface="Calibri"/>
                <a:cs typeface="Calibri"/>
                <a:hlinkClick r:id="rId8" action="ppaction://hlinksldjump"/>
              </a:rPr>
              <a:t>SELECCIONAR LA </a:t>
            </a:r>
            <a:r>
              <a:rPr sz="1200" b="1" i="1" dirty="0">
                <a:latin typeface="Calibri"/>
                <a:cs typeface="Calibri"/>
                <a:hlinkClick r:id="rId8" action="ppaction://hlinksldjump"/>
              </a:rPr>
              <a:t>solución de </a:t>
            </a:r>
            <a:r>
              <a:rPr sz="1200" b="1" i="1" spc="-5" dirty="0">
                <a:latin typeface="Calibri"/>
                <a:cs typeface="Calibri"/>
                <a:hlinkClick r:id="rId8" action="ppaction://hlinksldjump"/>
              </a:rPr>
              <a:t>monitoreo </a:t>
            </a:r>
            <a:r>
              <a:rPr sz="1200" b="1" i="1" dirty="0">
                <a:latin typeface="Calibri"/>
                <a:cs typeface="Calibri"/>
                <a:hlinkClick r:id="rId8" action="ppaction://hlinksldjump"/>
              </a:rPr>
              <a:t>de eventos </a:t>
            </a:r>
            <a:r>
              <a:rPr sz="1200" b="1" i="1" spc="-10" dirty="0">
                <a:latin typeface="Calibri"/>
                <a:cs typeface="Calibri"/>
                <a:hlinkClick r:id="rId8" action="ppaction://hlinksldjump"/>
              </a:rPr>
              <a:t>de </a:t>
            </a:r>
            <a:r>
              <a:rPr sz="1200" b="1" i="1" spc="-5" dirty="0">
                <a:latin typeface="Calibri"/>
                <a:cs typeface="Calibri"/>
                <a:hlinkClick r:id="rId8" action="ppaction://hlinksldjump"/>
              </a:rPr>
              <a:t>seguridad </a:t>
            </a:r>
            <a:r>
              <a:rPr sz="1200" b="1" i="1" dirty="0">
                <a:latin typeface="Calibri"/>
                <a:cs typeface="Calibri"/>
                <a:hlinkClick r:id="rId8" action="ppaction://hlinksldjump"/>
              </a:rPr>
              <a:t>de </a:t>
            </a:r>
            <a:r>
              <a:rPr sz="1200" b="1" i="1" spc="-5" dirty="0">
                <a:latin typeface="Calibri"/>
                <a:cs typeface="Calibri"/>
                <a:hlinkClick r:id="rId8" action="ppaction://hlinksldjump"/>
              </a:rPr>
              <a:t>código </a:t>
            </a:r>
            <a:r>
              <a:rPr sz="1200" b="1" i="1" spc="-10" dirty="0">
                <a:latin typeface="Calibri"/>
                <a:cs typeface="Calibri"/>
                <a:hlinkClick r:id="rId8" action="ppaction://hlinksldjump"/>
              </a:rPr>
              <a:t>abierto </a:t>
            </a:r>
            <a:r>
              <a:rPr sz="1200" b="1" i="1" spc="-5" dirty="0">
                <a:latin typeface="Calibri"/>
                <a:cs typeface="Calibri"/>
              </a:rPr>
              <a:t> </a:t>
            </a:r>
            <a:r>
              <a:rPr sz="1200" b="1" i="1" dirty="0">
                <a:latin typeface="Calibri"/>
                <a:cs typeface="Calibri"/>
                <a:hlinkClick r:id="rId8" action="ppaction://hlinksldjump"/>
              </a:rPr>
              <a:t>más</a:t>
            </a:r>
            <a:r>
              <a:rPr sz="1200" b="1" i="1" spc="10" dirty="0">
                <a:latin typeface="Calibri"/>
                <a:cs typeface="Calibri"/>
                <a:hlinkClick r:id="rId8" action="ppaction://hlinksldjump"/>
              </a:rPr>
              <a:t> </a:t>
            </a:r>
            <a:r>
              <a:rPr sz="1200" b="1" i="1" spc="-5" dirty="0">
                <a:latin typeface="Calibri"/>
                <a:cs typeface="Calibri"/>
                <a:hlinkClick r:id="rId8" action="ppaction://hlinksldjump"/>
              </a:rPr>
              <a:t>adecuada</a:t>
            </a:r>
            <a:r>
              <a:rPr sz="1200" b="1" i="1" spc="10" dirty="0">
                <a:latin typeface="Calibri"/>
                <a:cs typeface="Calibri"/>
                <a:hlinkClick r:id="rId8" action="ppaction://hlinksldjump"/>
              </a:rPr>
              <a:t> </a:t>
            </a:r>
            <a:r>
              <a:rPr sz="1200" b="1" i="1" dirty="0">
                <a:latin typeface="Calibri"/>
                <a:cs typeface="Calibri"/>
                <a:hlinkClick r:id="rId8" action="ppaction://hlinksldjump"/>
              </a:rPr>
              <a:t>y</a:t>
            </a:r>
            <a:r>
              <a:rPr sz="1200" b="1" i="1" spc="-10" dirty="0">
                <a:latin typeface="Calibri"/>
                <a:cs typeface="Calibri"/>
                <a:hlinkClick r:id="rId8" action="ppaction://hlinksldjump"/>
              </a:rPr>
              <a:t> </a:t>
            </a:r>
            <a:r>
              <a:rPr sz="1200" b="1" i="1" spc="-5" dirty="0">
                <a:latin typeface="Calibri"/>
                <a:cs typeface="Calibri"/>
                <a:hlinkClick r:id="rId8" action="ppaction://hlinksldjump"/>
              </a:rPr>
              <a:t>compatible con</a:t>
            </a:r>
            <a:r>
              <a:rPr sz="1200" b="1" i="1" spc="10" dirty="0">
                <a:latin typeface="Calibri"/>
                <a:cs typeface="Calibri"/>
                <a:hlinkClick r:id="rId8" action="ppaction://hlinksldjump"/>
              </a:rPr>
              <a:t> </a:t>
            </a:r>
            <a:r>
              <a:rPr sz="1200" b="1" i="1" spc="-5" dirty="0">
                <a:latin typeface="Calibri"/>
                <a:cs typeface="Calibri"/>
                <a:hlinkClick r:id="rId8" action="ppaction://hlinksldjump"/>
              </a:rPr>
              <a:t>las</a:t>
            </a:r>
            <a:r>
              <a:rPr sz="1200" b="1" i="1" dirty="0">
                <a:latin typeface="Calibri"/>
                <a:cs typeface="Calibri"/>
                <a:hlinkClick r:id="rId8" action="ppaction://hlinksldjump"/>
              </a:rPr>
              <a:t> </a:t>
            </a:r>
            <a:r>
              <a:rPr sz="1200" b="1" i="1" spc="-5" dirty="0">
                <a:latin typeface="Calibri"/>
                <a:cs typeface="Calibri"/>
                <a:hlinkClick r:id="rId8" action="ppaction://hlinksldjump"/>
              </a:rPr>
              <a:t>tecnologías</a:t>
            </a:r>
            <a:r>
              <a:rPr sz="1200" b="1" i="1" spc="-10" dirty="0">
                <a:latin typeface="Calibri"/>
                <a:cs typeface="Calibri"/>
                <a:hlinkClick r:id="rId8" action="ppaction://hlinksldjump"/>
              </a:rPr>
              <a:t> </a:t>
            </a:r>
            <a:r>
              <a:rPr sz="1200" b="1" i="1" spc="-5" dirty="0">
                <a:latin typeface="Calibri"/>
                <a:cs typeface="Calibri"/>
                <a:hlinkClick r:id="rId8" action="ppaction://hlinksldjump"/>
              </a:rPr>
              <a:t>usadas, mediante</a:t>
            </a:r>
            <a:r>
              <a:rPr sz="1200" b="1" i="1" spc="5" dirty="0">
                <a:latin typeface="Calibri"/>
                <a:cs typeface="Calibri"/>
                <a:hlinkClick r:id="rId8" action="ppaction://hlinksldjump"/>
              </a:rPr>
              <a:t> </a:t>
            </a:r>
            <a:r>
              <a:rPr sz="1200" b="1" i="1" spc="-5" dirty="0">
                <a:latin typeface="Calibri"/>
                <a:cs typeface="Calibri"/>
                <a:hlinkClick r:id="rId8" action="ppaction://hlinksldjump"/>
              </a:rPr>
              <a:t>una</a:t>
            </a:r>
            <a:r>
              <a:rPr sz="1200" b="1" i="1" spc="10" dirty="0">
                <a:latin typeface="Calibri"/>
                <a:cs typeface="Calibri"/>
                <a:hlinkClick r:id="rId8" action="ppaction://hlinksldjump"/>
              </a:rPr>
              <a:t> </a:t>
            </a:r>
            <a:r>
              <a:rPr sz="1200" b="1" i="1" spc="-5" dirty="0">
                <a:latin typeface="Calibri"/>
                <a:cs typeface="Calibri"/>
                <a:hlinkClick r:id="rId8" action="ppaction://hlinksldjump"/>
              </a:rPr>
              <a:t>revisión</a:t>
            </a:r>
            <a:r>
              <a:rPr sz="1200" b="1" i="1" spc="-10" dirty="0">
                <a:latin typeface="Calibri"/>
                <a:cs typeface="Calibri"/>
                <a:hlinkClick r:id="rId8" action="ppaction://hlinksldjump"/>
              </a:rPr>
              <a:t> de </a:t>
            </a:r>
            <a:r>
              <a:rPr sz="1200" b="1" i="1" spc="-5" dirty="0">
                <a:latin typeface="Calibri"/>
                <a:cs typeface="Calibri"/>
              </a:rPr>
              <a:t> </a:t>
            </a:r>
            <a:r>
              <a:rPr sz="1200" b="1" i="1" spc="-5" dirty="0">
                <a:latin typeface="Calibri"/>
                <a:cs typeface="Calibri"/>
                <a:hlinkClick r:id="rId8" action="ppaction://hlinksldjump"/>
              </a:rPr>
              <a:t>literatura</a:t>
            </a:r>
            <a:r>
              <a:rPr sz="1200" b="1" i="1" spc="-10" dirty="0">
                <a:latin typeface="Calibri"/>
                <a:cs typeface="Calibri"/>
                <a:hlinkClick r:id="rId8" action="ppaction://hlinksldjump"/>
              </a:rPr>
              <a:t> </a:t>
            </a:r>
            <a:r>
              <a:rPr sz="1200" b="1" i="1" dirty="0">
                <a:latin typeface="Calibri"/>
                <a:cs typeface="Calibri"/>
                <a:hlinkClick r:id="rId8" action="ppaction://hlinksldjump"/>
              </a:rPr>
              <a:t>y</a:t>
            </a:r>
            <a:r>
              <a:rPr sz="1200" b="1" i="1" spc="5" dirty="0">
                <a:latin typeface="Calibri"/>
                <a:cs typeface="Calibri"/>
                <a:hlinkClick r:id="rId8" action="ppaction://hlinksldjump"/>
              </a:rPr>
              <a:t> </a:t>
            </a:r>
            <a:r>
              <a:rPr sz="1200" b="1" i="1" spc="-10" dirty="0">
                <a:latin typeface="Calibri"/>
                <a:cs typeface="Calibri"/>
                <a:hlinkClick r:id="rId8" action="ppaction://hlinksldjump"/>
              </a:rPr>
              <a:t>un</a:t>
            </a:r>
            <a:r>
              <a:rPr sz="1200" b="1" i="1" spc="15" dirty="0">
                <a:latin typeface="Calibri"/>
                <a:cs typeface="Calibri"/>
                <a:hlinkClick r:id="rId8" action="ppaction://hlinksldjump"/>
              </a:rPr>
              <a:t> </a:t>
            </a:r>
            <a:r>
              <a:rPr sz="1200" b="1" i="1" spc="-5" dirty="0">
                <a:latin typeface="Calibri"/>
                <a:cs typeface="Calibri"/>
                <a:hlinkClick r:id="rId8" action="ppaction://hlinksldjump"/>
              </a:rPr>
              <a:t>cuadro</a:t>
            </a:r>
            <a:r>
              <a:rPr sz="1200" b="1" i="1" spc="15" dirty="0">
                <a:latin typeface="Calibri"/>
                <a:cs typeface="Calibri"/>
                <a:hlinkClick r:id="rId8" action="ppaction://hlinksldjump"/>
              </a:rPr>
              <a:t> </a:t>
            </a:r>
            <a:r>
              <a:rPr sz="1200" b="1" i="1" spc="-5" dirty="0">
                <a:latin typeface="Calibri"/>
                <a:cs typeface="Calibri"/>
                <a:hlinkClick r:id="rId8" action="ppaction://hlinksldjump"/>
              </a:rPr>
              <a:t>comparativo...............................................................................</a:t>
            </a:r>
            <a:r>
              <a:rPr sz="1200" b="1" i="1" spc="-90" dirty="0">
                <a:latin typeface="Calibri"/>
                <a:cs typeface="Calibri"/>
                <a:hlinkClick r:id="rId8" action="ppaction://hlinksldjump"/>
              </a:rPr>
              <a:t> </a:t>
            </a:r>
            <a:r>
              <a:rPr sz="1200" b="1" i="1" spc="-10" dirty="0">
                <a:latin typeface="Calibri"/>
                <a:cs typeface="Calibri"/>
                <a:hlinkClick r:id="rId8" action="ppaction://hlinksldjump"/>
              </a:rPr>
              <a:t>37</a:t>
            </a:r>
            <a:endParaRPr sz="12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  <a:spcBef>
                <a:spcPts val="620"/>
              </a:spcBef>
              <a:tabLst>
                <a:tab pos="456565" algn="l"/>
              </a:tabLst>
            </a:pPr>
            <a:r>
              <a:rPr sz="1100" b="1" dirty="0">
                <a:latin typeface="Calibri"/>
                <a:cs typeface="Calibri"/>
                <a:hlinkClick r:id="rId9" action="ppaction://hlinksldjump"/>
              </a:rPr>
              <a:t>7.1	</a:t>
            </a:r>
            <a:r>
              <a:rPr sz="1100" b="1" spc="-5" dirty="0">
                <a:latin typeface="Calibri"/>
                <a:cs typeface="Calibri"/>
                <a:hlinkClick r:id="rId9" action="ppaction://hlinksldjump"/>
              </a:rPr>
              <a:t>ALIENVAULT </a:t>
            </a:r>
            <a:r>
              <a:rPr sz="1100" b="1" spc="5" dirty="0">
                <a:latin typeface="Calibri"/>
                <a:cs typeface="Calibri"/>
                <a:hlinkClick r:id="rId9" action="ppaction://hlinksldjump"/>
              </a:rPr>
              <a:t>OSSIM.................................................................................................38</a:t>
            </a:r>
            <a:endParaRPr sz="1100">
              <a:latin typeface="Calibri"/>
              <a:cs typeface="Calibri"/>
            </a:endParaRPr>
          </a:p>
          <a:p>
            <a:pPr marR="7620" algn="r">
              <a:lnSpc>
                <a:spcPct val="100000"/>
              </a:lnSpc>
              <a:spcBef>
                <a:spcPts val="60"/>
              </a:spcBef>
              <a:tabLst>
                <a:tab pos="456565" algn="l"/>
              </a:tabLst>
            </a:pPr>
            <a:r>
              <a:rPr sz="1000" spc="-10" dirty="0">
                <a:latin typeface="Calibri"/>
                <a:cs typeface="Calibri"/>
                <a:hlinkClick r:id="rId10" action="ppaction://hlinksldjump"/>
              </a:rPr>
              <a:t>7</a:t>
            </a:r>
            <a:r>
              <a:rPr sz="1000" spc="5" dirty="0">
                <a:latin typeface="Calibri"/>
                <a:cs typeface="Calibri"/>
                <a:hlinkClick r:id="rId10" action="ppaction://hlinksldjump"/>
              </a:rPr>
              <a:t>.</a:t>
            </a:r>
            <a:r>
              <a:rPr sz="1000" spc="-10" dirty="0">
                <a:latin typeface="Calibri"/>
                <a:cs typeface="Calibri"/>
                <a:hlinkClick r:id="rId10" action="ppaction://hlinksldjump"/>
              </a:rPr>
              <a:t>1</a:t>
            </a:r>
            <a:r>
              <a:rPr sz="1000" spc="5" dirty="0">
                <a:latin typeface="Calibri"/>
                <a:cs typeface="Calibri"/>
                <a:hlinkClick r:id="rId10" action="ppaction://hlinksldjump"/>
              </a:rPr>
              <a:t>.</a:t>
            </a:r>
            <a:r>
              <a:rPr sz="1000" dirty="0">
                <a:latin typeface="Calibri"/>
                <a:cs typeface="Calibri"/>
                <a:hlinkClick r:id="rId10" action="ppaction://hlinksldjump"/>
              </a:rPr>
              <a:t>1	</a:t>
            </a:r>
            <a:r>
              <a:rPr sz="1000" spc="5" dirty="0">
                <a:latin typeface="Calibri"/>
                <a:cs typeface="Calibri"/>
                <a:hlinkClick r:id="rId10" action="ppaction://hlinksldjump"/>
              </a:rPr>
              <a:t>C</a:t>
            </a:r>
            <a:r>
              <a:rPr sz="1000" dirty="0">
                <a:latin typeface="Calibri"/>
                <a:cs typeface="Calibri"/>
                <a:hlinkClick r:id="rId10" action="ppaction://hlinksldjump"/>
              </a:rPr>
              <a:t>a</a:t>
            </a:r>
            <a:r>
              <a:rPr sz="1000" spc="-10" dirty="0">
                <a:latin typeface="Calibri"/>
                <a:cs typeface="Calibri"/>
                <a:hlinkClick r:id="rId10" action="ppaction://hlinksldjump"/>
              </a:rPr>
              <a:t>r</a:t>
            </a:r>
            <a:r>
              <a:rPr sz="1000" dirty="0">
                <a:latin typeface="Calibri"/>
                <a:cs typeface="Calibri"/>
                <a:hlinkClick r:id="rId10" action="ppaction://hlinksldjump"/>
              </a:rPr>
              <a:t>acte</a:t>
            </a:r>
            <a:r>
              <a:rPr sz="1000" spc="-10" dirty="0">
                <a:latin typeface="Calibri"/>
                <a:cs typeface="Calibri"/>
                <a:hlinkClick r:id="rId10" action="ppaction://hlinksldjump"/>
              </a:rPr>
              <a:t>r</a:t>
            </a:r>
            <a:r>
              <a:rPr sz="1000" spc="5" dirty="0">
                <a:latin typeface="Calibri"/>
                <a:cs typeface="Calibri"/>
                <a:hlinkClick r:id="rId10" action="ppaction://hlinksldjump"/>
              </a:rPr>
              <a:t>ís</a:t>
            </a:r>
            <a:r>
              <a:rPr sz="1000" spc="-15" dirty="0">
                <a:latin typeface="Calibri"/>
                <a:cs typeface="Calibri"/>
                <a:hlinkClick r:id="rId10" action="ppaction://hlinksldjump"/>
              </a:rPr>
              <a:t>t</a:t>
            </a:r>
            <a:r>
              <a:rPr sz="1000" spc="5" dirty="0">
                <a:latin typeface="Calibri"/>
                <a:cs typeface="Calibri"/>
                <a:hlinkClick r:id="rId10" action="ppaction://hlinksldjump"/>
              </a:rPr>
              <a:t>i</a:t>
            </a:r>
            <a:r>
              <a:rPr sz="1000" spc="-5" dirty="0">
                <a:latin typeface="Calibri"/>
                <a:cs typeface="Calibri"/>
                <a:hlinkClick r:id="rId10" action="ppaction://hlinksldjump"/>
              </a:rPr>
              <a:t>c</a:t>
            </a:r>
            <a:r>
              <a:rPr sz="1000" dirty="0">
                <a:latin typeface="Calibri"/>
                <a:cs typeface="Calibri"/>
                <a:hlinkClick r:id="rId10" action="ppaction://hlinksldjump"/>
              </a:rPr>
              <a:t>as</a:t>
            </a:r>
            <a:r>
              <a:rPr sz="1000" spc="-90" dirty="0">
                <a:latin typeface="Calibri"/>
                <a:cs typeface="Calibri"/>
                <a:hlinkClick r:id="rId10" action="ppaction://hlinksldjump"/>
              </a:rPr>
              <a:t> </a:t>
            </a:r>
            <a:r>
              <a:rPr sz="1000" spc="5" dirty="0">
                <a:latin typeface="Calibri"/>
                <a:cs typeface="Calibri"/>
                <a:hlinkClick r:id="rId10" action="ppaction://hlinksldjump"/>
              </a:rPr>
              <a:t>...............................................................................................</a:t>
            </a:r>
            <a:r>
              <a:rPr sz="1000" spc="10" dirty="0">
                <a:latin typeface="Calibri"/>
                <a:cs typeface="Calibri"/>
                <a:hlinkClick r:id="rId10" action="ppaction://hlinksldjump"/>
              </a:rPr>
              <a:t>.</a:t>
            </a:r>
            <a:r>
              <a:rPr sz="1000" spc="5" dirty="0">
                <a:latin typeface="Calibri"/>
                <a:cs typeface="Calibri"/>
                <a:hlinkClick r:id="rId10" action="ppaction://hlinksldjump"/>
              </a:rPr>
              <a:t>......................</a:t>
            </a:r>
            <a:r>
              <a:rPr sz="1000" dirty="0">
                <a:latin typeface="Calibri"/>
                <a:cs typeface="Calibri"/>
                <a:hlinkClick r:id="rId10" action="ppaction://hlinksldjump"/>
              </a:rPr>
              <a:t>.</a:t>
            </a:r>
            <a:r>
              <a:rPr sz="1000" spc="-100" dirty="0">
                <a:latin typeface="Calibri"/>
                <a:cs typeface="Calibri"/>
                <a:hlinkClick r:id="rId10" action="ppaction://hlinksldjump"/>
              </a:rPr>
              <a:t> </a:t>
            </a:r>
            <a:r>
              <a:rPr sz="1000" spc="-10" dirty="0">
                <a:latin typeface="Calibri"/>
                <a:cs typeface="Calibri"/>
                <a:hlinkClick r:id="rId10" action="ppaction://hlinksldjump"/>
              </a:rPr>
              <a:t>39</a:t>
            </a:r>
            <a:endParaRPr sz="1000">
              <a:latin typeface="Calibri"/>
              <a:cs typeface="Calibri"/>
            </a:endParaRPr>
          </a:p>
          <a:p>
            <a:pPr marR="7620" algn="r">
              <a:lnSpc>
                <a:spcPct val="100000"/>
              </a:lnSpc>
              <a:spcBef>
                <a:spcPts val="20"/>
              </a:spcBef>
              <a:tabLst>
                <a:tab pos="456565" algn="l"/>
              </a:tabLst>
            </a:pPr>
            <a:r>
              <a:rPr sz="1000" spc="-10" dirty="0">
                <a:latin typeface="Calibri"/>
                <a:cs typeface="Calibri"/>
                <a:hlinkClick r:id="rId11" action="ppaction://hlinksldjump"/>
              </a:rPr>
              <a:t>7</a:t>
            </a:r>
            <a:r>
              <a:rPr sz="1000" spc="5" dirty="0">
                <a:latin typeface="Calibri"/>
                <a:cs typeface="Calibri"/>
                <a:hlinkClick r:id="rId11" action="ppaction://hlinksldjump"/>
              </a:rPr>
              <a:t>.</a:t>
            </a:r>
            <a:r>
              <a:rPr sz="1000" spc="-10" dirty="0">
                <a:latin typeface="Calibri"/>
                <a:cs typeface="Calibri"/>
                <a:hlinkClick r:id="rId11" action="ppaction://hlinksldjump"/>
              </a:rPr>
              <a:t>1</a:t>
            </a:r>
            <a:r>
              <a:rPr sz="1000" spc="5" dirty="0">
                <a:latin typeface="Calibri"/>
                <a:cs typeface="Calibri"/>
                <a:hlinkClick r:id="rId11" action="ppaction://hlinksldjump"/>
              </a:rPr>
              <a:t>.</a:t>
            </a:r>
            <a:r>
              <a:rPr sz="1000" dirty="0">
                <a:latin typeface="Calibri"/>
                <a:cs typeface="Calibri"/>
                <a:hlinkClick r:id="rId11" action="ppaction://hlinksldjump"/>
              </a:rPr>
              <a:t>2	</a:t>
            </a:r>
            <a:r>
              <a:rPr sz="1000" spc="-10" dirty="0">
                <a:latin typeface="Calibri"/>
                <a:cs typeface="Calibri"/>
                <a:hlinkClick r:id="rId11" action="ppaction://hlinksldjump"/>
              </a:rPr>
              <a:t>V</a:t>
            </a:r>
            <a:r>
              <a:rPr sz="1000" dirty="0">
                <a:latin typeface="Calibri"/>
                <a:cs typeface="Calibri"/>
                <a:hlinkClick r:id="rId11" action="ppaction://hlinksldjump"/>
              </a:rPr>
              <a:t>e</a:t>
            </a:r>
            <a:r>
              <a:rPr sz="1000" spc="-5" dirty="0">
                <a:latin typeface="Calibri"/>
                <a:cs typeface="Calibri"/>
                <a:hlinkClick r:id="rId11" action="ppaction://hlinksldjump"/>
              </a:rPr>
              <a:t>n</a:t>
            </a:r>
            <a:r>
              <a:rPr sz="1000" dirty="0">
                <a:latin typeface="Calibri"/>
                <a:cs typeface="Calibri"/>
                <a:hlinkClick r:id="rId11" action="ppaction://hlinksldjump"/>
              </a:rPr>
              <a:t>tajas</a:t>
            </a:r>
            <a:r>
              <a:rPr sz="1000" spc="-15" dirty="0">
                <a:latin typeface="Calibri"/>
                <a:cs typeface="Calibri"/>
                <a:hlinkClick r:id="rId11" action="ppaction://hlinksldjump"/>
              </a:rPr>
              <a:t> </a:t>
            </a:r>
            <a:r>
              <a:rPr sz="1000" spc="5" dirty="0">
                <a:latin typeface="Calibri"/>
                <a:cs typeface="Calibri"/>
                <a:hlinkClick r:id="rId11" action="ppaction://hlinksldjump"/>
              </a:rPr>
              <a:t>...............................</a:t>
            </a:r>
            <a:r>
              <a:rPr sz="1000" spc="10" dirty="0">
                <a:latin typeface="Calibri"/>
                <a:cs typeface="Calibri"/>
                <a:hlinkClick r:id="rId11" action="ppaction://hlinksldjump"/>
              </a:rPr>
              <a:t>.</a:t>
            </a:r>
            <a:r>
              <a:rPr sz="1000" spc="5" dirty="0">
                <a:latin typeface="Calibri"/>
                <a:cs typeface="Calibri"/>
                <a:hlinkClick r:id="rId11" action="ppaction://hlinksldjump"/>
              </a:rPr>
              <a:t>...............................</a:t>
            </a:r>
            <a:r>
              <a:rPr sz="1000" spc="10" dirty="0">
                <a:latin typeface="Calibri"/>
                <a:cs typeface="Calibri"/>
                <a:hlinkClick r:id="rId11" action="ppaction://hlinksldjump"/>
              </a:rPr>
              <a:t>.</a:t>
            </a:r>
            <a:r>
              <a:rPr sz="1000" spc="5" dirty="0">
                <a:latin typeface="Calibri"/>
                <a:cs typeface="Calibri"/>
                <a:hlinkClick r:id="rId11" action="ppaction://hlinksldjump"/>
              </a:rPr>
              <a:t>...............................................................</a:t>
            </a:r>
            <a:r>
              <a:rPr sz="1000" dirty="0">
                <a:latin typeface="Calibri"/>
                <a:cs typeface="Calibri"/>
                <a:hlinkClick r:id="rId11" action="ppaction://hlinksldjump"/>
              </a:rPr>
              <a:t>.</a:t>
            </a:r>
            <a:r>
              <a:rPr sz="1000" spc="-100" dirty="0">
                <a:latin typeface="Calibri"/>
                <a:cs typeface="Calibri"/>
                <a:hlinkClick r:id="rId11" action="ppaction://hlinksldjump"/>
              </a:rPr>
              <a:t> </a:t>
            </a:r>
            <a:r>
              <a:rPr sz="1000" spc="-10" dirty="0">
                <a:latin typeface="Calibri"/>
                <a:cs typeface="Calibri"/>
                <a:hlinkClick r:id="rId11" action="ppaction://hlinksldjump"/>
              </a:rPr>
              <a:t>40</a:t>
            </a:r>
            <a:endParaRPr sz="1000">
              <a:latin typeface="Calibri"/>
              <a:cs typeface="Calibri"/>
            </a:endParaRPr>
          </a:p>
          <a:p>
            <a:pPr marR="7620" algn="r">
              <a:lnSpc>
                <a:spcPct val="100000"/>
              </a:lnSpc>
              <a:spcBef>
                <a:spcPts val="20"/>
              </a:spcBef>
              <a:tabLst>
                <a:tab pos="456565" algn="l"/>
              </a:tabLst>
            </a:pPr>
            <a:r>
              <a:rPr sz="1000" spc="-10" dirty="0">
                <a:latin typeface="Calibri"/>
                <a:cs typeface="Calibri"/>
                <a:hlinkClick r:id="rId12" action="ppaction://hlinksldjump"/>
              </a:rPr>
              <a:t>7</a:t>
            </a:r>
            <a:r>
              <a:rPr sz="1000" spc="5" dirty="0">
                <a:latin typeface="Calibri"/>
                <a:cs typeface="Calibri"/>
                <a:hlinkClick r:id="rId12" action="ppaction://hlinksldjump"/>
              </a:rPr>
              <a:t>.</a:t>
            </a:r>
            <a:r>
              <a:rPr sz="1000" spc="-10" dirty="0">
                <a:latin typeface="Calibri"/>
                <a:cs typeface="Calibri"/>
                <a:hlinkClick r:id="rId12" action="ppaction://hlinksldjump"/>
              </a:rPr>
              <a:t>1</a:t>
            </a:r>
            <a:r>
              <a:rPr sz="1000" spc="5" dirty="0">
                <a:latin typeface="Calibri"/>
                <a:cs typeface="Calibri"/>
                <a:hlinkClick r:id="rId12" action="ppaction://hlinksldjump"/>
              </a:rPr>
              <a:t>.</a:t>
            </a:r>
            <a:r>
              <a:rPr sz="1000" dirty="0">
                <a:latin typeface="Calibri"/>
                <a:cs typeface="Calibri"/>
                <a:hlinkClick r:id="rId12" action="ppaction://hlinksldjump"/>
              </a:rPr>
              <a:t>3	De</a:t>
            </a:r>
            <a:r>
              <a:rPr sz="1000" spc="10" dirty="0">
                <a:latin typeface="Calibri"/>
                <a:cs typeface="Calibri"/>
                <a:hlinkClick r:id="rId12" action="ppaction://hlinksldjump"/>
              </a:rPr>
              <a:t>s</a:t>
            </a:r>
            <a:r>
              <a:rPr sz="1000" spc="5" dirty="0">
                <a:latin typeface="Calibri"/>
                <a:cs typeface="Calibri"/>
                <a:hlinkClick r:id="rId12" action="ppaction://hlinksldjump"/>
              </a:rPr>
              <a:t>v</a:t>
            </a:r>
            <a:r>
              <a:rPr sz="1000" dirty="0">
                <a:latin typeface="Calibri"/>
                <a:cs typeface="Calibri"/>
                <a:hlinkClick r:id="rId12" action="ppaction://hlinksldjump"/>
              </a:rPr>
              <a:t>e</a:t>
            </a:r>
            <a:r>
              <a:rPr sz="1000" spc="-5" dirty="0">
                <a:latin typeface="Calibri"/>
                <a:cs typeface="Calibri"/>
                <a:hlinkClick r:id="rId12" action="ppaction://hlinksldjump"/>
              </a:rPr>
              <a:t>n</a:t>
            </a:r>
            <a:r>
              <a:rPr sz="1000" dirty="0">
                <a:latin typeface="Calibri"/>
                <a:cs typeface="Calibri"/>
                <a:hlinkClick r:id="rId12" action="ppaction://hlinksldjump"/>
              </a:rPr>
              <a:t>taj</a:t>
            </a:r>
            <a:r>
              <a:rPr sz="1000" spc="-20" dirty="0">
                <a:latin typeface="Calibri"/>
                <a:cs typeface="Calibri"/>
                <a:hlinkClick r:id="rId12" action="ppaction://hlinksldjump"/>
              </a:rPr>
              <a:t>a</a:t>
            </a:r>
            <a:r>
              <a:rPr sz="1000" dirty="0">
                <a:latin typeface="Calibri"/>
                <a:cs typeface="Calibri"/>
                <a:hlinkClick r:id="rId12" action="ppaction://hlinksldjump"/>
              </a:rPr>
              <a:t>s</a:t>
            </a:r>
            <a:r>
              <a:rPr sz="1000" spc="-114" dirty="0">
                <a:latin typeface="Calibri"/>
                <a:cs typeface="Calibri"/>
                <a:hlinkClick r:id="rId12" action="ppaction://hlinksldjump"/>
              </a:rPr>
              <a:t> </a:t>
            </a:r>
            <a:r>
              <a:rPr sz="1000" spc="5" dirty="0">
                <a:latin typeface="Calibri"/>
                <a:cs typeface="Calibri"/>
                <a:hlinkClick r:id="rId12" action="ppaction://hlinksldjump"/>
              </a:rPr>
              <a:t>...............................................................</a:t>
            </a:r>
            <a:r>
              <a:rPr sz="1000" spc="10" dirty="0">
                <a:latin typeface="Calibri"/>
                <a:cs typeface="Calibri"/>
                <a:hlinkClick r:id="rId12" action="ppaction://hlinksldjump"/>
              </a:rPr>
              <a:t>.</a:t>
            </a:r>
            <a:r>
              <a:rPr sz="1000" spc="5" dirty="0">
                <a:latin typeface="Calibri"/>
                <a:cs typeface="Calibri"/>
                <a:hlinkClick r:id="rId12" action="ppaction://hlinksldjump"/>
              </a:rPr>
              <a:t>..........................................................</a:t>
            </a:r>
            <a:r>
              <a:rPr sz="1000" dirty="0">
                <a:latin typeface="Calibri"/>
                <a:cs typeface="Calibri"/>
                <a:hlinkClick r:id="rId12" action="ppaction://hlinksldjump"/>
              </a:rPr>
              <a:t>.</a:t>
            </a:r>
            <a:r>
              <a:rPr sz="1000" spc="-100" dirty="0">
                <a:latin typeface="Calibri"/>
                <a:cs typeface="Calibri"/>
                <a:hlinkClick r:id="rId12" action="ppaction://hlinksldjump"/>
              </a:rPr>
              <a:t> </a:t>
            </a:r>
            <a:r>
              <a:rPr sz="1000" spc="-10" dirty="0">
                <a:latin typeface="Calibri"/>
                <a:cs typeface="Calibri"/>
                <a:hlinkClick r:id="rId12" action="ppaction://hlinksldjump"/>
              </a:rPr>
              <a:t>41</a:t>
            </a:r>
            <a:endParaRPr sz="10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  <a:spcBef>
                <a:spcPts val="600"/>
              </a:spcBef>
              <a:tabLst>
                <a:tab pos="456565" algn="l"/>
              </a:tabLst>
            </a:pPr>
            <a:r>
              <a:rPr sz="1100" b="1" dirty="0">
                <a:latin typeface="Calibri"/>
                <a:cs typeface="Calibri"/>
                <a:hlinkClick r:id="rId12" action="ppaction://hlinksldjump"/>
              </a:rPr>
              <a:t>7</a:t>
            </a:r>
            <a:r>
              <a:rPr sz="1100" b="1" spc="5" dirty="0">
                <a:latin typeface="Calibri"/>
                <a:cs typeface="Calibri"/>
                <a:hlinkClick r:id="rId12" action="ppaction://hlinksldjump"/>
              </a:rPr>
              <a:t>.</a:t>
            </a:r>
            <a:r>
              <a:rPr sz="1100" b="1" dirty="0">
                <a:latin typeface="Calibri"/>
                <a:cs typeface="Calibri"/>
                <a:hlinkClick r:id="rId12" action="ppaction://hlinksldjump"/>
              </a:rPr>
              <a:t>2	W</a:t>
            </a:r>
            <a:r>
              <a:rPr sz="1100" b="1" spc="-5" dirty="0">
                <a:latin typeface="Calibri"/>
                <a:cs typeface="Calibri"/>
                <a:hlinkClick r:id="rId12" action="ppaction://hlinksldjump"/>
              </a:rPr>
              <a:t>az</a:t>
            </a:r>
            <a:r>
              <a:rPr sz="1100" b="1" spc="10" dirty="0">
                <a:latin typeface="Calibri"/>
                <a:cs typeface="Calibri"/>
                <a:hlinkClick r:id="rId12" action="ppaction://hlinksldjump"/>
              </a:rPr>
              <a:t>u</a:t>
            </a:r>
            <a:r>
              <a:rPr sz="1100" b="1" dirty="0">
                <a:latin typeface="Calibri"/>
                <a:cs typeface="Calibri"/>
                <a:hlinkClick r:id="rId12" action="ppaction://hlinksldjump"/>
              </a:rPr>
              <a:t>h</a:t>
            </a:r>
            <a:r>
              <a:rPr sz="1100" b="1" spc="-60" dirty="0">
                <a:latin typeface="Calibri"/>
                <a:cs typeface="Calibri"/>
                <a:hlinkClick r:id="rId12" action="ppaction://hlinksldjump"/>
              </a:rPr>
              <a:t> </a:t>
            </a:r>
            <a:r>
              <a:rPr sz="1100" b="1" spc="5" dirty="0">
                <a:latin typeface="Calibri"/>
                <a:cs typeface="Calibri"/>
                <a:hlinkClick r:id="rId12" action="ppaction://hlinksldjump"/>
              </a:rPr>
              <a:t>...............................</a:t>
            </a:r>
            <a:r>
              <a:rPr sz="1100" b="1" spc="10" dirty="0">
                <a:latin typeface="Calibri"/>
                <a:cs typeface="Calibri"/>
                <a:hlinkClick r:id="rId12" action="ppaction://hlinksldjump"/>
              </a:rPr>
              <a:t>.</a:t>
            </a:r>
            <a:r>
              <a:rPr sz="1100" b="1" spc="5" dirty="0">
                <a:latin typeface="Calibri"/>
                <a:cs typeface="Calibri"/>
                <a:hlinkClick r:id="rId12" action="ppaction://hlinksldjump"/>
              </a:rPr>
              <a:t>...................................................................................</a:t>
            </a:r>
            <a:r>
              <a:rPr sz="1100" b="1" spc="65" dirty="0">
                <a:latin typeface="Calibri"/>
                <a:cs typeface="Calibri"/>
                <a:hlinkClick r:id="rId12" action="ppaction://hlinksldjump"/>
              </a:rPr>
              <a:t>.</a:t>
            </a:r>
            <a:r>
              <a:rPr sz="1100" b="1" dirty="0">
                <a:latin typeface="Calibri"/>
                <a:cs typeface="Calibri"/>
                <a:hlinkClick r:id="rId12" action="ppaction://hlinksldjump"/>
              </a:rPr>
              <a:t>41</a:t>
            </a:r>
            <a:endParaRPr sz="1100">
              <a:latin typeface="Calibri"/>
              <a:cs typeface="Calibri"/>
            </a:endParaRPr>
          </a:p>
          <a:p>
            <a:pPr marR="7620" algn="r">
              <a:lnSpc>
                <a:spcPct val="100000"/>
              </a:lnSpc>
              <a:spcBef>
                <a:spcPts val="45"/>
              </a:spcBef>
              <a:tabLst>
                <a:tab pos="456565" algn="l"/>
              </a:tabLst>
            </a:pPr>
            <a:r>
              <a:rPr sz="1000" spc="-10" dirty="0">
                <a:latin typeface="Calibri"/>
                <a:cs typeface="Calibri"/>
                <a:hlinkClick r:id="rId13" action="ppaction://hlinksldjump"/>
              </a:rPr>
              <a:t>7</a:t>
            </a:r>
            <a:r>
              <a:rPr sz="1000" spc="5" dirty="0">
                <a:latin typeface="Calibri"/>
                <a:cs typeface="Calibri"/>
                <a:hlinkClick r:id="rId13" action="ppaction://hlinksldjump"/>
              </a:rPr>
              <a:t>.</a:t>
            </a:r>
            <a:r>
              <a:rPr sz="1000" spc="-10" dirty="0">
                <a:latin typeface="Calibri"/>
                <a:cs typeface="Calibri"/>
                <a:hlinkClick r:id="rId13" action="ppaction://hlinksldjump"/>
              </a:rPr>
              <a:t>2</a:t>
            </a:r>
            <a:r>
              <a:rPr sz="1000" spc="5" dirty="0">
                <a:latin typeface="Calibri"/>
                <a:cs typeface="Calibri"/>
                <a:hlinkClick r:id="rId13" action="ppaction://hlinksldjump"/>
              </a:rPr>
              <a:t>.</a:t>
            </a:r>
            <a:r>
              <a:rPr sz="1000" dirty="0">
                <a:latin typeface="Calibri"/>
                <a:cs typeface="Calibri"/>
                <a:hlinkClick r:id="rId13" action="ppaction://hlinksldjump"/>
              </a:rPr>
              <a:t>1	</a:t>
            </a:r>
            <a:r>
              <a:rPr sz="1000" spc="5" dirty="0">
                <a:latin typeface="Calibri"/>
                <a:cs typeface="Calibri"/>
                <a:hlinkClick r:id="rId13" action="ppaction://hlinksldjump"/>
              </a:rPr>
              <a:t>C</a:t>
            </a:r>
            <a:r>
              <a:rPr sz="1000" dirty="0">
                <a:latin typeface="Calibri"/>
                <a:cs typeface="Calibri"/>
                <a:hlinkClick r:id="rId13" action="ppaction://hlinksldjump"/>
              </a:rPr>
              <a:t>a</a:t>
            </a:r>
            <a:r>
              <a:rPr sz="1000" spc="-10" dirty="0">
                <a:latin typeface="Calibri"/>
                <a:cs typeface="Calibri"/>
                <a:hlinkClick r:id="rId13" action="ppaction://hlinksldjump"/>
              </a:rPr>
              <a:t>r</a:t>
            </a:r>
            <a:r>
              <a:rPr sz="1000" dirty="0">
                <a:latin typeface="Calibri"/>
                <a:cs typeface="Calibri"/>
                <a:hlinkClick r:id="rId13" action="ppaction://hlinksldjump"/>
              </a:rPr>
              <a:t>acte</a:t>
            </a:r>
            <a:r>
              <a:rPr sz="1000" spc="-10" dirty="0">
                <a:latin typeface="Calibri"/>
                <a:cs typeface="Calibri"/>
                <a:hlinkClick r:id="rId13" action="ppaction://hlinksldjump"/>
              </a:rPr>
              <a:t>r</a:t>
            </a:r>
            <a:r>
              <a:rPr sz="1000" spc="5" dirty="0">
                <a:latin typeface="Calibri"/>
                <a:cs typeface="Calibri"/>
                <a:hlinkClick r:id="rId13" action="ppaction://hlinksldjump"/>
              </a:rPr>
              <a:t>ís</a:t>
            </a:r>
            <a:r>
              <a:rPr sz="1000" spc="-15" dirty="0">
                <a:latin typeface="Calibri"/>
                <a:cs typeface="Calibri"/>
                <a:hlinkClick r:id="rId13" action="ppaction://hlinksldjump"/>
              </a:rPr>
              <a:t>t</a:t>
            </a:r>
            <a:r>
              <a:rPr sz="1000" spc="5" dirty="0">
                <a:latin typeface="Calibri"/>
                <a:cs typeface="Calibri"/>
                <a:hlinkClick r:id="rId13" action="ppaction://hlinksldjump"/>
              </a:rPr>
              <a:t>i</a:t>
            </a:r>
            <a:r>
              <a:rPr sz="1000" spc="-5" dirty="0">
                <a:latin typeface="Calibri"/>
                <a:cs typeface="Calibri"/>
                <a:hlinkClick r:id="rId13" action="ppaction://hlinksldjump"/>
              </a:rPr>
              <a:t>c</a:t>
            </a:r>
            <a:r>
              <a:rPr sz="1000" dirty="0">
                <a:latin typeface="Calibri"/>
                <a:cs typeface="Calibri"/>
                <a:hlinkClick r:id="rId13" action="ppaction://hlinksldjump"/>
              </a:rPr>
              <a:t>as</a:t>
            </a:r>
            <a:r>
              <a:rPr sz="1000" spc="-90" dirty="0">
                <a:latin typeface="Calibri"/>
                <a:cs typeface="Calibri"/>
                <a:hlinkClick r:id="rId13" action="ppaction://hlinksldjump"/>
              </a:rPr>
              <a:t> </a:t>
            </a:r>
            <a:r>
              <a:rPr sz="1000" spc="5" dirty="0">
                <a:latin typeface="Calibri"/>
                <a:cs typeface="Calibri"/>
                <a:hlinkClick r:id="rId13" action="ppaction://hlinksldjump"/>
              </a:rPr>
              <a:t>...............................................................................................</a:t>
            </a:r>
            <a:r>
              <a:rPr sz="1000" spc="10" dirty="0">
                <a:latin typeface="Calibri"/>
                <a:cs typeface="Calibri"/>
                <a:hlinkClick r:id="rId13" action="ppaction://hlinksldjump"/>
              </a:rPr>
              <a:t>.</a:t>
            </a:r>
            <a:r>
              <a:rPr sz="1000" spc="5" dirty="0">
                <a:latin typeface="Calibri"/>
                <a:cs typeface="Calibri"/>
                <a:hlinkClick r:id="rId13" action="ppaction://hlinksldjump"/>
              </a:rPr>
              <a:t>......................</a:t>
            </a:r>
            <a:r>
              <a:rPr sz="1000" dirty="0">
                <a:latin typeface="Calibri"/>
                <a:cs typeface="Calibri"/>
                <a:hlinkClick r:id="rId13" action="ppaction://hlinksldjump"/>
              </a:rPr>
              <a:t>.</a:t>
            </a:r>
            <a:r>
              <a:rPr sz="1000" spc="-100" dirty="0">
                <a:latin typeface="Calibri"/>
                <a:cs typeface="Calibri"/>
                <a:hlinkClick r:id="rId13" action="ppaction://hlinksldjump"/>
              </a:rPr>
              <a:t> </a:t>
            </a:r>
            <a:r>
              <a:rPr sz="1000" spc="-10" dirty="0">
                <a:latin typeface="Calibri"/>
                <a:cs typeface="Calibri"/>
                <a:hlinkClick r:id="rId13" action="ppaction://hlinksldjump"/>
              </a:rPr>
              <a:t>43</a:t>
            </a:r>
            <a:endParaRPr sz="1000">
              <a:latin typeface="Calibri"/>
              <a:cs typeface="Calibri"/>
            </a:endParaRPr>
          </a:p>
          <a:p>
            <a:pPr marR="7620" algn="r">
              <a:lnSpc>
                <a:spcPct val="100000"/>
              </a:lnSpc>
              <a:spcBef>
                <a:spcPts val="20"/>
              </a:spcBef>
              <a:tabLst>
                <a:tab pos="456565" algn="l"/>
              </a:tabLst>
            </a:pPr>
            <a:r>
              <a:rPr sz="1000" spc="-10" dirty="0">
                <a:latin typeface="Calibri"/>
                <a:cs typeface="Calibri"/>
                <a:hlinkClick r:id="rId14" action="ppaction://hlinksldjump"/>
              </a:rPr>
              <a:t>7</a:t>
            </a:r>
            <a:r>
              <a:rPr sz="1000" spc="5" dirty="0">
                <a:latin typeface="Calibri"/>
                <a:cs typeface="Calibri"/>
                <a:hlinkClick r:id="rId14" action="ppaction://hlinksldjump"/>
              </a:rPr>
              <a:t>.</a:t>
            </a:r>
            <a:r>
              <a:rPr sz="1000" spc="-10" dirty="0">
                <a:latin typeface="Calibri"/>
                <a:cs typeface="Calibri"/>
                <a:hlinkClick r:id="rId14" action="ppaction://hlinksldjump"/>
              </a:rPr>
              <a:t>2</a:t>
            </a:r>
            <a:r>
              <a:rPr sz="1000" spc="5" dirty="0">
                <a:latin typeface="Calibri"/>
                <a:cs typeface="Calibri"/>
                <a:hlinkClick r:id="rId14" action="ppaction://hlinksldjump"/>
              </a:rPr>
              <a:t>.</a:t>
            </a:r>
            <a:r>
              <a:rPr sz="1000" dirty="0">
                <a:latin typeface="Calibri"/>
                <a:cs typeface="Calibri"/>
                <a:hlinkClick r:id="rId14" action="ppaction://hlinksldjump"/>
              </a:rPr>
              <a:t>2	</a:t>
            </a:r>
            <a:r>
              <a:rPr sz="1000" spc="-10" dirty="0">
                <a:latin typeface="Calibri"/>
                <a:cs typeface="Calibri"/>
                <a:hlinkClick r:id="rId14" action="ppaction://hlinksldjump"/>
              </a:rPr>
              <a:t>V</a:t>
            </a:r>
            <a:r>
              <a:rPr sz="1000" dirty="0">
                <a:latin typeface="Calibri"/>
                <a:cs typeface="Calibri"/>
                <a:hlinkClick r:id="rId14" action="ppaction://hlinksldjump"/>
              </a:rPr>
              <a:t>e</a:t>
            </a:r>
            <a:r>
              <a:rPr sz="1000" spc="-5" dirty="0">
                <a:latin typeface="Calibri"/>
                <a:cs typeface="Calibri"/>
                <a:hlinkClick r:id="rId14" action="ppaction://hlinksldjump"/>
              </a:rPr>
              <a:t>n</a:t>
            </a:r>
            <a:r>
              <a:rPr sz="1000" dirty="0">
                <a:latin typeface="Calibri"/>
                <a:cs typeface="Calibri"/>
                <a:hlinkClick r:id="rId14" action="ppaction://hlinksldjump"/>
              </a:rPr>
              <a:t>tajas</a:t>
            </a:r>
            <a:r>
              <a:rPr sz="1000" spc="-15" dirty="0">
                <a:latin typeface="Calibri"/>
                <a:cs typeface="Calibri"/>
                <a:hlinkClick r:id="rId14" action="ppaction://hlinksldjump"/>
              </a:rPr>
              <a:t> </a:t>
            </a:r>
            <a:r>
              <a:rPr sz="1000" spc="5" dirty="0">
                <a:latin typeface="Calibri"/>
                <a:cs typeface="Calibri"/>
                <a:hlinkClick r:id="rId14" action="ppaction://hlinksldjump"/>
              </a:rPr>
              <a:t>...............................</a:t>
            </a:r>
            <a:r>
              <a:rPr sz="1000" spc="10" dirty="0">
                <a:latin typeface="Calibri"/>
                <a:cs typeface="Calibri"/>
                <a:hlinkClick r:id="rId14" action="ppaction://hlinksldjump"/>
              </a:rPr>
              <a:t>.</a:t>
            </a:r>
            <a:r>
              <a:rPr sz="1000" spc="5" dirty="0">
                <a:latin typeface="Calibri"/>
                <a:cs typeface="Calibri"/>
                <a:hlinkClick r:id="rId14" action="ppaction://hlinksldjump"/>
              </a:rPr>
              <a:t>...............................</a:t>
            </a:r>
            <a:r>
              <a:rPr sz="1000" spc="10" dirty="0">
                <a:latin typeface="Calibri"/>
                <a:cs typeface="Calibri"/>
                <a:hlinkClick r:id="rId14" action="ppaction://hlinksldjump"/>
              </a:rPr>
              <a:t>.</a:t>
            </a:r>
            <a:r>
              <a:rPr sz="1000" spc="5" dirty="0">
                <a:latin typeface="Calibri"/>
                <a:cs typeface="Calibri"/>
                <a:hlinkClick r:id="rId14" action="ppaction://hlinksldjump"/>
              </a:rPr>
              <a:t>...............................................................</a:t>
            </a:r>
            <a:r>
              <a:rPr sz="1000" dirty="0">
                <a:latin typeface="Calibri"/>
                <a:cs typeface="Calibri"/>
                <a:hlinkClick r:id="rId14" action="ppaction://hlinksldjump"/>
              </a:rPr>
              <a:t>.</a:t>
            </a:r>
            <a:r>
              <a:rPr sz="1000" spc="-100" dirty="0">
                <a:latin typeface="Calibri"/>
                <a:cs typeface="Calibri"/>
                <a:hlinkClick r:id="rId14" action="ppaction://hlinksldjump"/>
              </a:rPr>
              <a:t> </a:t>
            </a:r>
            <a:r>
              <a:rPr sz="1000" spc="-10" dirty="0">
                <a:latin typeface="Calibri"/>
                <a:cs typeface="Calibri"/>
                <a:hlinkClick r:id="rId14" action="ppaction://hlinksldjump"/>
              </a:rPr>
              <a:t>44</a:t>
            </a:r>
            <a:endParaRPr sz="1000">
              <a:latin typeface="Calibri"/>
              <a:cs typeface="Calibri"/>
            </a:endParaRPr>
          </a:p>
          <a:p>
            <a:pPr marR="7620" algn="r">
              <a:lnSpc>
                <a:spcPct val="100000"/>
              </a:lnSpc>
              <a:spcBef>
                <a:spcPts val="20"/>
              </a:spcBef>
              <a:tabLst>
                <a:tab pos="456565" algn="l"/>
              </a:tabLst>
            </a:pPr>
            <a:r>
              <a:rPr sz="1000" spc="-10" dirty="0">
                <a:latin typeface="Calibri"/>
                <a:cs typeface="Calibri"/>
                <a:hlinkClick r:id="rId14" action="ppaction://hlinksldjump"/>
              </a:rPr>
              <a:t>7</a:t>
            </a:r>
            <a:r>
              <a:rPr sz="1000" spc="5" dirty="0">
                <a:latin typeface="Calibri"/>
                <a:cs typeface="Calibri"/>
                <a:hlinkClick r:id="rId14" action="ppaction://hlinksldjump"/>
              </a:rPr>
              <a:t>.</a:t>
            </a:r>
            <a:r>
              <a:rPr sz="1000" spc="-10" dirty="0">
                <a:latin typeface="Calibri"/>
                <a:cs typeface="Calibri"/>
                <a:hlinkClick r:id="rId14" action="ppaction://hlinksldjump"/>
              </a:rPr>
              <a:t>2</a:t>
            </a:r>
            <a:r>
              <a:rPr sz="1000" spc="5" dirty="0">
                <a:latin typeface="Calibri"/>
                <a:cs typeface="Calibri"/>
                <a:hlinkClick r:id="rId14" action="ppaction://hlinksldjump"/>
              </a:rPr>
              <a:t>.</a:t>
            </a:r>
            <a:r>
              <a:rPr sz="1000" dirty="0">
                <a:latin typeface="Calibri"/>
                <a:cs typeface="Calibri"/>
                <a:hlinkClick r:id="rId14" action="ppaction://hlinksldjump"/>
              </a:rPr>
              <a:t>3	De</a:t>
            </a:r>
            <a:r>
              <a:rPr sz="1000" spc="10" dirty="0">
                <a:latin typeface="Calibri"/>
                <a:cs typeface="Calibri"/>
                <a:hlinkClick r:id="rId14" action="ppaction://hlinksldjump"/>
              </a:rPr>
              <a:t>s</a:t>
            </a:r>
            <a:r>
              <a:rPr sz="1000" spc="5" dirty="0">
                <a:latin typeface="Calibri"/>
                <a:cs typeface="Calibri"/>
                <a:hlinkClick r:id="rId14" action="ppaction://hlinksldjump"/>
              </a:rPr>
              <a:t>v</a:t>
            </a:r>
            <a:r>
              <a:rPr sz="1000" dirty="0">
                <a:latin typeface="Calibri"/>
                <a:cs typeface="Calibri"/>
                <a:hlinkClick r:id="rId14" action="ppaction://hlinksldjump"/>
              </a:rPr>
              <a:t>e</a:t>
            </a:r>
            <a:r>
              <a:rPr sz="1000" spc="-5" dirty="0">
                <a:latin typeface="Calibri"/>
                <a:cs typeface="Calibri"/>
                <a:hlinkClick r:id="rId14" action="ppaction://hlinksldjump"/>
              </a:rPr>
              <a:t>n</a:t>
            </a:r>
            <a:r>
              <a:rPr sz="1000" dirty="0">
                <a:latin typeface="Calibri"/>
                <a:cs typeface="Calibri"/>
                <a:hlinkClick r:id="rId14" action="ppaction://hlinksldjump"/>
              </a:rPr>
              <a:t>taj</a:t>
            </a:r>
            <a:r>
              <a:rPr sz="1000" spc="-20" dirty="0">
                <a:latin typeface="Calibri"/>
                <a:cs typeface="Calibri"/>
                <a:hlinkClick r:id="rId14" action="ppaction://hlinksldjump"/>
              </a:rPr>
              <a:t>a</a:t>
            </a:r>
            <a:r>
              <a:rPr sz="1000" dirty="0">
                <a:latin typeface="Calibri"/>
                <a:cs typeface="Calibri"/>
                <a:hlinkClick r:id="rId14" action="ppaction://hlinksldjump"/>
              </a:rPr>
              <a:t>s</a:t>
            </a:r>
            <a:r>
              <a:rPr sz="1000" spc="-114" dirty="0">
                <a:latin typeface="Calibri"/>
                <a:cs typeface="Calibri"/>
                <a:hlinkClick r:id="rId14" action="ppaction://hlinksldjump"/>
              </a:rPr>
              <a:t> </a:t>
            </a:r>
            <a:r>
              <a:rPr sz="1000" spc="5" dirty="0">
                <a:latin typeface="Calibri"/>
                <a:cs typeface="Calibri"/>
                <a:hlinkClick r:id="rId14" action="ppaction://hlinksldjump"/>
              </a:rPr>
              <a:t>...............................................................</a:t>
            </a:r>
            <a:r>
              <a:rPr sz="1000" spc="10" dirty="0">
                <a:latin typeface="Calibri"/>
                <a:cs typeface="Calibri"/>
                <a:hlinkClick r:id="rId14" action="ppaction://hlinksldjump"/>
              </a:rPr>
              <a:t>.</a:t>
            </a:r>
            <a:r>
              <a:rPr sz="1000" spc="5" dirty="0">
                <a:latin typeface="Calibri"/>
                <a:cs typeface="Calibri"/>
                <a:hlinkClick r:id="rId14" action="ppaction://hlinksldjump"/>
              </a:rPr>
              <a:t>..........................................................</a:t>
            </a:r>
            <a:r>
              <a:rPr sz="1000" dirty="0">
                <a:latin typeface="Calibri"/>
                <a:cs typeface="Calibri"/>
                <a:hlinkClick r:id="rId14" action="ppaction://hlinksldjump"/>
              </a:rPr>
              <a:t>.</a:t>
            </a:r>
            <a:r>
              <a:rPr sz="1000" spc="-100" dirty="0">
                <a:latin typeface="Calibri"/>
                <a:cs typeface="Calibri"/>
                <a:hlinkClick r:id="rId14" action="ppaction://hlinksldjump"/>
              </a:rPr>
              <a:t> </a:t>
            </a:r>
            <a:r>
              <a:rPr sz="1000" spc="-10" dirty="0">
                <a:latin typeface="Calibri"/>
                <a:cs typeface="Calibri"/>
                <a:hlinkClick r:id="rId14" action="ppaction://hlinksldjump"/>
              </a:rPr>
              <a:t>44</a:t>
            </a:r>
            <a:endParaRPr sz="10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  <a:spcBef>
                <a:spcPts val="600"/>
              </a:spcBef>
              <a:tabLst>
                <a:tab pos="456565" algn="l"/>
              </a:tabLst>
            </a:pPr>
            <a:r>
              <a:rPr sz="1100" b="1" dirty="0">
                <a:latin typeface="Calibri"/>
                <a:cs typeface="Calibri"/>
                <a:hlinkClick r:id="rId15" action="ppaction://hlinksldjump"/>
              </a:rPr>
              <a:t>7</a:t>
            </a:r>
            <a:r>
              <a:rPr sz="1100" b="1" spc="5" dirty="0">
                <a:latin typeface="Calibri"/>
                <a:cs typeface="Calibri"/>
                <a:hlinkClick r:id="rId15" action="ppaction://hlinksldjump"/>
              </a:rPr>
              <a:t>.</a:t>
            </a:r>
            <a:r>
              <a:rPr sz="1100" b="1" dirty="0">
                <a:latin typeface="Calibri"/>
                <a:cs typeface="Calibri"/>
                <a:hlinkClick r:id="rId15" action="ppaction://hlinksldjump"/>
              </a:rPr>
              <a:t>3	</a:t>
            </a:r>
            <a:r>
              <a:rPr sz="1100" b="1" spc="-5" dirty="0">
                <a:latin typeface="Calibri"/>
                <a:cs typeface="Calibri"/>
                <a:hlinkClick r:id="rId15" action="ppaction://hlinksldjump"/>
              </a:rPr>
              <a:t>O</a:t>
            </a:r>
            <a:r>
              <a:rPr sz="1100" b="1" dirty="0">
                <a:latin typeface="Calibri"/>
                <a:cs typeface="Calibri"/>
                <a:hlinkClick r:id="rId15" action="ppaction://hlinksldjump"/>
              </a:rPr>
              <a:t>SSEC</a:t>
            </a:r>
            <a:r>
              <a:rPr sz="1100" b="1" spc="-90" dirty="0">
                <a:latin typeface="Calibri"/>
                <a:cs typeface="Calibri"/>
                <a:hlinkClick r:id="rId15" action="ppaction://hlinksldjump"/>
              </a:rPr>
              <a:t> </a:t>
            </a:r>
            <a:r>
              <a:rPr sz="1100" b="1" spc="5" dirty="0">
                <a:latin typeface="Calibri"/>
                <a:cs typeface="Calibri"/>
                <a:hlinkClick r:id="rId15" action="ppaction://hlinksldjump"/>
              </a:rPr>
              <a:t>...............................</a:t>
            </a:r>
            <a:r>
              <a:rPr sz="1100" b="1" spc="10" dirty="0">
                <a:latin typeface="Calibri"/>
                <a:cs typeface="Calibri"/>
                <a:hlinkClick r:id="rId15" action="ppaction://hlinksldjump"/>
              </a:rPr>
              <a:t>.</a:t>
            </a:r>
            <a:r>
              <a:rPr sz="1100" b="1" spc="5" dirty="0">
                <a:latin typeface="Calibri"/>
                <a:cs typeface="Calibri"/>
                <a:hlinkClick r:id="rId15" action="ppaction://hlinksldjump"/>
              </a:rPr>
              <a:t>....................................................................................</a:t>
            </a:r>
            <a:r>
              <a:rPr sz="1100" b="1" spc="65" dirty="0">
                <a:latin typeface="Calibri"/>
                <a:cs typeface="Calibri"/>
                <a:hlinkClick r:id="rId15" action="ppaction://hlinksldjump"/>
              </a:rPr>
              <a:t>.</a:t>
            </a:r>
            <a:r>
              <a:rPr sz="1100" b="1" dirty="0">
                <a:latin typeface="Calibri"/>
                <a:cs typeface="Calibri"/>
                <a:hlinkClick r:id="rId15" action="ppaction://hlinksldjump"/>
              </a:rPr>
              <a:t>45</a:t>
            </a:r>
            <a:endParaRPr sz="1100">
              <a:latin typeface="Calibri"/>
              <a:cs typeface="Calibri"/>
            </a:endParaRPr>
          </a:p>
          <a:p>
            <a:pPr marR="7620" algn="r">
              <a:lnSpc>
                <a:spcPct val="100000"/>
              </a:lnSpc>
              <a:spcBef>
                <a:spcPts val="40"/>
              </a:spcBef>
              <a:tabLst>
                <a:tab pos="456565" algn="l"/>
              </a:tabLst>
            </a:pPr>
            <a:r>
              <a:rPr sz="1000" spc="-10" dirty="0">
                <a:latin typeface="Calibri"/>
                <a:cs typeface="Calibri"/>
                <a:hlinkClick r:id="rId15" action="ppaction://hlinksldjump"/>
              </a:rPr>
              <a:t>7</a:t>
            </a:r>
            <a:r>
              <a:rPr sz="1000" spc="5" dirty="0">
                <a:latin typeface="Calibri"/>
                <a:cs typeface="Calibri"/>
                <a:hlinkClick r:id="rId15" action="ppaction://hlinksldjump"/>
              </a:rPr>
              <a:t>.</a:t>
            </a:r>
            <a:r>
              <a:rPr sz="1000" spc="-10" dirty="0">
                <a:latin typeface="Calibri"/>
                <a:cs typeface="Calibri"/>
                <a:hlinkClick r:id="rId15" action="ppaction://hlinksldjump"/>
              </a:rPr>
              <a:t>3</a:t>
            </a:r>
            <a:r>
              <a:rPr sz="1000" spc="5" dirty="0">
                <a:latin typeface="Calibri"/>
                <a:cs typeface="Calibri"/>
                <a:hlinkClick r:id="rId15" action="ppaction://hlinksldjump"/>
              </a:rPr>
              <a:t>.</a:t>
            </a:r>
            <a:r>
              <a:rPr sz="1000" dirty="0">
                <a:latin typeface="Calibri"/>
                <a:cs typeface="Calibri"/>
                <a:hlinkClick r:id="rId15" action="ppaction://hlinksldjump"/>
              </a:rPr>
              <a:t>1	</a:t>
            </a:r>
            <a:r>
              <a:rPr sz="1000" spc="5" dirty="0">
                <a:latin typeface="Calibri"/>
                <a:cs typeface="Calibri"/>
                <a:hlinkClick r:id="rId15" action="ppaction://hlinksldjump"/>
              </a:rPr>
              <a:t>C</a:t>
            </a:r>
            <a:r>
              <a:rPr sz="1000" dirty="0">
                <a:latin typeface="Calibri"/>
                <a:cs typeface="Calibri"/>
                <a:hlinkClick r:id="rId15" action="ppaction://hlinksldjump"/>
              </a:rPr>
              <a:t>a</a:t>
            </a:r>
            <a:r>
              <a:rPr sz="1000" spc="-10" dirty="0">
                <a:latin typeface="Calibri"/>
                <a:cs typeface="Calibri"/>
                <a:hlinkClick r:id="rId15" action="ppaction://hlinksldjump"/>
              </a:rPr>
              <a:t>r</a:t>
            </a:r>
            <a:r>
              <a:rPr sz="1000" dirty="0">
                <a:latin typeface="Calibri"/>
                <a:cs typeface="Calibri"/>
                <a:hlinkClick r:id="rId15" action="ppaction://hlinksldjump"/>
              </a:rPr>
              <a:t>acte</a:t>
            </a:r>
            <a:r>
              <a:rPr sz="1000" spc="-10" dirty="0">
                <a:latin typeface="Calibri"/>
                <a:cs typeface="Calibri"/>
                <a:hlinkClick r:id="rId15" action="ppaction://hlinksldjump"/>
              </a:rPr>
              <a:t>r</a:t>
            </a:r>
            <a:r>
              <a:rPr sz="1000" spc="5" dirty="0">
                <a:latin typeface="Calibri"/>
                <a:cs typeface="Calibri"/>
                <a:hlinkClick r:id="rId15" action="ppaction://hlinksldjump"/>
              </a:rPr>
              <a:t>ís</a:t>
            </a:r>
            <a:r>
              <a:rPr sz="1000" spc="-15" dirty="0">
                <a:latin typeface="Calibri"/>
                <a:cs typeface="Calibri"/>
                <a:hlinkClick r:id="rId15" action="ppaction://hlinksldjump"/>
              </a:rPr>
              <a:t>t</a:t>
            </a:r>
            <a:r>
              <a:rPr sz="1000" spc="5" dirty="0">
                <a:latin typeface="Calibri"/>
                <a:cs typeface="Calibri"/>
                <a:hlinkClick r:id="rId15" action="ppaction://hlinksldjump"/>
              </a:rPr>
              <a:t>i</a:t>
            </a:r>
            <a:r>
              <a:rPr sz="1000" spc="-5" dirty="0">
                <a:latin typeface="Calibri"/>
                <a:cs typeface="Calibri"/>
                <a:hlinkClick r:id="rId15" action="ppaction://hlinksldjump"/>
              </a:rPr>
              <a:t>c</a:t>
            </a:r>
            <a:r>
              <a:rPr sz="1000" dirty="0">
                <a:latin typeface="Calibri"/>
                <a:cs typeface="Calibri"/>
                <a:hlinkClick r:id="rId15" action="ppaction://hlinksldjump"/>
              </a:rPr>
              <a:t>as</a:t>
            </a:r>
            <a:r>
              <a:rPr sz="1000" spc="-90" dirty="0">
                <a:latin typeface="Calibri"/>
                <a:cs typeface="Calibri"/>
                <a:hlinkClick r:id="rId15" action="ppaction://hlinksldjump"/>
              </a:rPr>
              <a:t> </a:t>
            </a:r>
            <a:r>
              <a:rPr sz="1000" spc="5" dirty="0">
                <a:latin typeface="Calibri"/>
                <a:cs typeface="Calibri"/>
                <a:hlinkClick r:id="rId15" action="ppaction://hlinksldjump"/>
              </a:rPr>
              <a:t>...............................................................................................</a:t>
            </a:r>
            <a:r>
              <a:rPr sz="1000" spc="10" dirty="0">
                <a:latin typeface="Calibri"/>
                <a:cs typeface="Calibri"/>
                <a:hlinkClick r:id="rId15" action="ppaction://hlinksldjump"/>
              </a:rPr>
              <a:t>.</a:t>
            </a:r>
            <a:r>
              <a:rPr sz="1000" spc="5" dirty="0">
                <a:latin typeface="Calibri"/>
                <a:cs typeface="Calibri"/>
                <a:hlinkClick r:id="rId15" action="ppaction://hlinksldjump"/>
              </a:rPr>
              <a:t>......................</a:t>
            </a:r>
            <a:r>
              <a:rPr sz="1000" dirty="0">
                <a:latin typeface="Calibri"/>
                <a:cs typeface="Calibri"/>
                <a:hlinkClick r:id="rId15" action="ppaction://hlinksldjump"/>
              </a:rPr>
              <a:t>.</a:t>
            </a:r>
            <a:r>
              <a:rPr sz="1000" spc="-100" dirty="0">
                <a:latin typeface="Calibri"/>
                <a:cs typeface="Calibri"/>
                <a:hlinkClick r:id="rId15" action="ppaction://hlinksldjump"/>
              </a:rPr>
              <a:t> </a:t>
            </a:r>
            <a:r>
              <a:rPr sz="1000" spc="-10" dirty="0">
                <a:latin typeface="Calibri"/>
                <a:cs typeface="Calibri"/>
                <a:hlinkClick r:id="rId15" action="ppaction://hlinksldjump"/>
              </a:rPr>
              <a:t>45</a:t>
            </a:r>
            <a:endParaRPr sz="1000">
              <a:latin typeface="Calibri"/>
              <a:cs typeface="Calibri"/>
            </a:endParaRPr>
          </a:p>
          <a:p>
            <a:pPr marR="7620" algn="r">
              <a:lnSpc>
                <a:spcPct val="100000"/>
              </a:lnSpc>
              <a:spcBef>
                <a:spcPts val="20"/>
              </a:spcBef>
              <a:tabLst>
                <a:tab pos="456565" algn="l"/>
              </a:tabLst>
            </a:pPr>
            <a:r>
              <a:rPr sz="1000" spc="-10" dirty="0">
                <a:latin typeface="Calibri"/>
                <a:cs typeface="Calibri"/>
                <a:hlinkClick r:id="rId16" action="ppaction://hlinksldjump"/>
              </a:rPr>
              <a:t>7</a:t>
            </a:r>
            <a:r>
              <a:rPr sz="1000" spc="5" dirty="0">
                <a:latin typeface="Calibri"/>
                <a:cs typeface="Calibri"/>
                <a:hlinkClick r:id="rId16" action="ppaction://hlinksldjump"/>
              </a:rPr>
              <a:t>.</a:t>
            </a:r>
            <a:r>
              <a:rPr sz="1000" spc="-10" dirty="0">
                <a:latin typeface="Calibri"/>
                <a:cs typeface="Calibri"/>
                <a:hlinkClick r:id="rId16" action="ppaction://hlinksldjump"/>
              </a:rPr>
              <a:t>3</a:t>
            </a:r>
            <a:r>
              <a:rPr sz="1000" spc="5" dirty="0">
                <a:latin typeface="Calibri"/>
                <a:cs typeface="Calibri"/>
                <a:hlinkClick r:id="rId16" action="ppaction://hlinksldjump"/>
              </a:rPr>
              <a:t>.</a:t>
            </a:r>
            <a:r>
              <a:rPr sz="1000" dirty="0">
                <a:latin typeface="Calibri"/>
                <a:cs typeface="Calibri"/>
                <a:hlinkClick r:id="rId16" action="ppaction://hlinksldjump"/>
              </a:rPr>
              <a:t>2	</a:t>
            </a:r>
            <a:r>
              <a:rPr sz="1000" spc="-10" dirty="0">
                <a:latin typeface="Calibri"/>
                <a:cs typeface="Calibri"/>
                <a:hlinkClick r:id="rId16" action="ppaction://hlinksldjump"/>
              </a:rPr>
              <a:t>V</a:t>
            </a:r>
            <a:r>
              <a:rPr sz="1000" dirty="0">
                <a:latin typeface="Calibri"/>
                <a:cs typeface="Calibri"/>
                <a:hlinkClick r:id="rId16" action="ppaction://hlinksldjump"/>
              </a:rPr>
              <a:t>e</a:t>
            </a:r>
            <a:r>
              <a:rPr sz="1000" spc="-5" dirty="0">
                <a:latin typeface="Calibri"/>
                <a:cs typeface="Calibri"/>
                <a:hlinkClick r:id="rId16" action="ppaction://hlinksldjump"/>
              </a:rPr>
              <a:t>n</a:t>
            </a:r>
            <a:r>
              <a:rPr sz="1000" dirty="0">
                <a:latin typeface="Calibri"/>
                <a:cs typeface="Calibri"/>
                <a:hlinkClick r:id="rId16" action="ppaction://hlinksldjump"/>
              </a:rPr>
              <a:t>tajas</a:t>
            </a:r>
            <a:r>
              <a:rPr sz="1000" spc="-15" dirty="0">
                <a:latin typeface="Calibri"/>
                <a:cs typeface="Calibri"/>
                <a:hlinkClick r:id="rId16" action="ppaction://hlinksldjump"/>
              </a:rPr>
              <a:t> </a:t>
            </a:r>
            <a:r>
              <a:rPr sz="1000" spc="5" dirty="0">
                <a:latin typeface="Calibri"/>
                <a:cs typeface="Calibri"/>
                <a:hlinkClick r:id="rId16" action="ppaction://hlinksldjump"/>
              </a:rPr>
              <a:t>...............................</a:t>
            </a:r>
            <a:r>
              <a:rPr sz="1000" spc="10" dirty="0">
                <a:latin typeface="Calibri"/>
                <a:cs typeface="Calibri"/>
                <a:hlinkClick r:id="rId16" action="ppaction://hlinksldjump"/>
              </a:rPr>
              <a:t>.</a:t>
            </a:r>
            <a:r>
              <a:rPr sz="1000" spc="5" dirty="0">
                <a:latin typeface="Calibri"/>
                <a:cs typeface="Calibri"/>
                <a:hlinkClick r:id="rId16" action="ppaction://hlinksldjump"/>
              </a:rPr>
              <a:t>...............................</a:t>
            </a:r>
            <a:r>
              <a:rPr sz="1000" spc="10" dirty="0">
                <a:latin typeface="Calibri"/>
                <a:cs typeface="Calibri"/>
                <a:hlinkClick r:id="rId16" action="ppaction://hlinksldjump"/>
              </a:rPr>
              <a:t>.</a:t>
            </a:r>
            <a:r>
              <a:rPr sz="1000" spc="5" dirty="0">
                <a:latin typeface="Calibri"/>
                <a:cs typeface="Calibri"/>
                <a:hlinkClick r:id="rId16" action="ppaction://hlinksldjump"/>
              </a:rPr>
              <a:t>...............................................................</a:t>
            </a:r>
            <a:r>
              <a:rPr sz="1000" dirty="0">
                <a:latin typeface="Calibri"/>
                <a:cs typeface="Calibri"/>
                <a:hlinkClick r:id="rId16" action="ppaction://hlinksldjump"/>
              </a:rPr>
              <a:t>.</a:t>
            </a:r>
            <a:r>
              <a:rPr sz="1000" spc="-100" dirty="0">
                <a:latin typeface="Calibri"/>
                <a:cs typeface="Calibri"/>
                <a:hlinkClick r:id="rId16" action="ppaction://hlinksldjump"/>
              </a:rPr>
              <a:t> </a:t>
            </a:r>
            <a:r>
              <a:rPr sz="1000" spc="-10" dirty="0">
                <a:latin typeface="Calibri"/>
                <a:cs typeface="Calibri"/>
                <a:hlinkClick r:id="rId16" action="ppaction://hlinksldjump"/>
              </a:rPr>
              <a:t>46</a:t>
            </a:r>
            <a:endParaRPr sz="1000">
              <a:latin typeface="Calibri"/>
              <a:cs typeface="Calibri"/>
            </a:endParaRPr>
          </a:p>
          <a:p>
            <a:pPr marR="7620" algn="r">
              <a:lnSpc>
                <a:spcPct val="100000"/>
              </a:lnSpc>
              <a:spcBef>
                <a:spcPts val="20"/>
              </a:spcBef>
              <a:tabLst>
                <a:tab pos="456565" algn="l"/>
              </a:tabLst>
            </a:pPr>
            <a:r>
              <a:rPr sz="1000" spc="-10" dirty="0">
                <a:latin typeface="Calibri"/>
                <a:cs typeface="Calibri"/>
                <a:hlinkClick r:id="rId16" action="ppaction://hlinksldjump"/>
              </a:rPr>
              <a:t>7</a:t>
            </a:r>
            <a:r>
              <a:rPr sz="1000" spc="5" dirty="0">
                <a:latin typeface="Calibri"/>
                <a:cs typeface="Calibri"/>
                <a:hlinkClick r:id="rId16" action="ppaction://hlinksldjump"/>
              </a:rPr>
              <a:t>.</a:t>
            </a:r>
            <a:r>
              <a:rPr sz="1000" spc="-10" dirty="0">
                <a:latin typeface="Calibri"/>
                <a:cs typeface="Calibri"/>
                <a:hlinkClick r:id="rId16" action="ppaction://hlinksldjump"/>
              </a:rPr>
              <a:t>3</a:t>
            </a:r>
            <a:r>
              <a:rPr sz="1000" spc="5" dirty="0">
                <a:latin typeface="Calibri"/>
                <a:cs typeface="Calibri"/>
                <a:hlinkClick r:id="rId16" action="ppaction://hlinksldjump"/>
              </a:rPr>
              <a:t>.</a:t>
            </a:r>
            <a:r>
              <a:rPr sz="1000" dirty="0">
                <a:latin typeface="Calibri"/>
                <a:cs typeface="Calibri"/>
                <a:hlinkClick r:id="rId16" action="ppaction://hlinksldjump"/>
              </a:rPr>
              <a:t>3	De</a:t>
            </a:r>
            <a:r>
              <a:rPr sz="1000" spc="10" dirty="0">
                <a:latin typeface="Calibri"/>
                <a:cs typeface="Calibri"/>
                <a:hlinkClick r:id="rId16" action="ppaction://hlinksldjump"/>
              </a:rPr>
              <a:t>s</a:t>
            </a:r>
            <a:r>
              <a:rPr sz="1000" spc="5" dirty="0">
                <a:latin typeface="Calibri"/>
                <a:cs typeface="Calibri"/>
                <a:hlinkClick r:id="rId16" action="ppaction://hlinksldjump"/>
              </a:rPr>
              <a:t>v</a:t>
            </a:r>
            <a:r>
              <a:rPr sz="1000" dirty="0">
                <a:latin typeface="Calibri"/>
                <a:cs typeface="Calibri"/>
                <a:hlinkClick r:id="rId16" action="ppaction://hlinksldjump"/>
              </a:rPr>
              <a:t>e</a:t>
            </a:r>
            <a:r>
              <a:rPr sz="1000" spc="-5" dirty="0">
                <a:latin typeface="Calibri"/>
                <a:cs typeface="Calibri"/>
                <a:hlinkClick r:id="rId16" action="ppaction://hlinksldjump"/>
              </a:rPr>
              <a:t>n</a:t>
            </a:r>
            <a:r>
              <a:rPr sz="1000" dirty="0">
                <a:latin typeface="Calibri"/>
                <a:cs typeface="Calibri"/>
                <a:hlinkClick r:id="rId16" action="ppaction://hlinksldjump"/>
              </a:rPr>
              <a:t>taj</a:t>
            </a:r>
            <a:r>
              <a:rPr sz="1000" spc="-20" dirty="0">
                <a:latin typeface="Calibri"/>
                <a:cs typeface="Calibri"/>
                <a:hlinkClick r:id="rId16" action="ppaction://hlinksldjump"/>
              </a:rPr>
              <a:t>a</a:t>
            </a:r>
            <a:r>
              <a:rPr sz="1000" dirty="0">
                <a:latin typeface="Calibri"/>
                <a:cs typeface="Calibri"/>
                <a:hlinkClick r:id="rId16" action="ppaction://hlinksldjump"/>
              </a:rPr>
              <a:t>s</a:t>
            </a:r>
            <a:r>
              <a:rPr sz="1000" spc="-114" dirty="0">
                <a:latin typeface="Calibri"/>
                <a:cs typeface="Calibri"/>
                <a:hlinkClick r:id="rId16" action="ppaction://hlinksldjump"/>
              </a:rPr>
              <a:t> </a:t>
            </a:r>
            <a:r>
              <a:rPr sz="1000" spc="5" dirty="0">
                <a:latin typeface="Calibri"/>
                <a:cs typeface="Calibri"/>
                <a:hlinkClick r:id="rId16" action="ppaction://hlinksldjump"/>
              </a:rPr>
              <a:t>...............................................................</a:t>
            </a:r>
            <a:r>
              <a:rPr sz="1000" spc="10" dirty="0">
                <a:latin typeface="Calibri"/>
                <a:cs typeface="Calibri"/>
                <a:hlinkClick r:id="rId16" action="ppaction://hlinksldjump"/>
              </a:rPr>
              <a:t>.</a:t>
            </a:r>
            <a:r>
              <a:rPr sz="1000" spc="5" dirty="0">
                <a:latin typeface="Calibri"/>
                <a:cs typeface="Calibri"/>
                <a:hlinkClick r:id="rId16" action="ppaction://hlinksldjump"/>
              </a:rPr>
              <a:t>..........................................................</a:t>
            </a:r>
            <a:r>
              <a:rPr sz="1000" dirty="0">
                <a:latin typeface="Calibri"/>
                <a:cs typeface="Calibri"/>
                <a:hlinkClick r:id="rId16" action="ppaction://hlinksldjump"/>
              </a:rPr>
              <a:t>.</a:t>
            </a:r>
            <a:r>
              <a:rPr sz="1000" spc="-100" dirty="0">
                <a:latin typeface="Calibri"/>
                <a:cs typeface="Calibri"/>
                <a:hlinkClick r:id="rId16" action="ppaction://hlinksldjump"/>
              </a:rPr>
              <a:t> </a:t>
            </a:r>
            <a:r>
              <a:rPr sz="1000" spc="-10" dirty="0">
                <a:latin typeface="Calibri"/>
                <a:cs typeface="Calibri"/>
                <a:hlinkClick r:id="rId16" action="ppaction://hlinksldjump"/>
              </a:rPr>
              <a:t>46</a:t>
            </a:r>
            <a:endParaRPr sz="10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  <a:spcBef>
                <a:spcPts val="600"/>
              </a:spcBef>
              <a:tabLst>
                <a:tab pos="456565" algn="l"/>
              </a:tabLst>
            </a:pPr>
            <a:r>
              <a:rPr sz="1100" b="1" dirty="0">
                <a:latin typeface="Calibri"/>
                <a:cs typeface="Calibri"/>
                <a:hlinkClick r:id="rId17" action="ppaction://hlinksldjump"/>
              </a:rPr>
              <a:t>7</a:t>
            </a:r>
            <a:r>
              <a:rPr sz="1100" b="1" spc="5" dirty="0">
                <a:latin typeface="Calibri"/>
                <a:cs typeface="Calibri"/>
                <a:hlinkClick r:id="rId17" action="ppaction://hlinksldjump"/>
              </a:rPr>
              <a:t>.</a:t>
            </a:r>
            <a:r>
              <a:rPr sz="1100" b="1" dirty="0">
                <a:latin typeface="Calibri"/>
                <a:cs typeface="Calibri"/>
                <a:hlinkClick r:id="rId17" action="ppaction://hlinksldjump"/>
              </a:rPr>
              <a:t>4	</a:t>
            </a:r>
            <a:r>
              <a:rPr sz="1100" b="1" spc="-5" dirty="0">
                <a:latin typeface="Calibri"/>
                <a:cs typeface="Calibri"/>
                <a:hlinkClick r:id="rId17" action="ppaction://hlinksldjump"/>
              </a:rPr>
              <a:t>G</a:t>
            </a:r>
            <a:r>
              <a:rPr sz="1100" b="1" spc="5" dirty="0">
                <a:latin typeface="Calibri"/>
                <a:cs typeface="Calibri"/>
                <a:hlinkClick r:id="rId17" action="ppaction://hlinksldjump"/>
              </a:rPr>
              <a:t>r</a:t>
            </a:r>
            <a:r>
              <a:rPr sz="1100" b="1" spc="-5" dirty="0">
                <a:latin typeface="Calibri"/>
                <a:cs typeface="Calibri"/>
                <a:hlinkClick r:id="rId17" action="ppaction://hlinksldjump"/>
              </a:rPr>
              <a:t>a</a:t>
            </a:r>
            <a:r>
              <a:rPr sz="1100" b="1" dirty="0">
                <a:latin typeface="Calibri"/>
                <a:cs typeface="Calibri"/>
                <a:hlinkClick r:id="rId17" action="ppaction://hlinksldjump"/>
              </a:rPr>
              <a:t>y</a:t>
            </a:r>
            <a:r>
              <a:rPr sz="1100" b="1" spc="5" dirty="0">
                <a:latin typeface="Calibri"/>
                <a:cs typeface="Calibri"/>
                <a:hlinkClick r:id="rId17" action="ppaction://hlinksldjump"/>
              </a:rPr>
              <a:t>lo</a:t>
            </a:r>
            <a:r>
              <a:rPr sz="1100" b="1" dirty="0">
                <a:latin typeface="Calibri"/>
                <a:cs typeface="Calibri"/>
                <a:hlinkClick r:id="rId17" action="ppaction://hlinksldjump"/>
              </a:rPr>
              <a:t>g</a:t>
            </a:r>
            <a:r>
              <a:rPr sz="1100" b="1" spc="-145" dirty="0">
                <a:latin typeface="Calibri"/>
                <a:cs typeface="Calibri"/>
                <a:hlinkClick r:id="rId17" action="ppaction://hlinksldjump"/>
              </a:rPr>
              <a:t> </a:t>
            </a:r>
            <a:r>
              <a:rPr sz="1100" b="1" spc="5" dirty="0">
                <a:latin typeface="Calibri"/>
                <a:cs typeface="Calibri"/>
                <a:hlinkClick r:id="rId17" action="ppaction://hlinksldjump"/>
              </a:rPr>
              <a:t>..................................................................................................................</a:t>
            </a:r>
            <a:r>
              <a:rPr sz="1100" b="1" spc="65" dirty="0">
                <a:latin typeface="Calibri"/>
                <a:cs typeface="Calibri"/>
                <a:hlinkClick r:id="rId17" action="ppaction://hlinksldjump"/>
              </a:rPr>
              <a:t>.</a:t>
            </a:r>
            <a:r>
              <a:rPr sz="1100" b="1" dirty="0">
                <a:latin typeface="Calibri"/>
                <a:cs typeface="Calibri"/>
                <a:hlinkClick r:id="rId17" action="ppaction://hlinksldjump"/>
              </a:rPr>
              <a:t>47</a:t>
            </a:r>
            <a:endParaRPr sz="1100">
              <a:latin typeface="Calibri"/>
              <a:cs typeface="Calibri"/>
            </a:endParaRPr>
          </a:p>
          <a:p>
            <a:pPr marR="7620" algn="r">
              <a:lnSpc>
                <a:spcPct val="100000"/>
              </a:lnSpc>
              <a:spcBef>
                <a:spcPts val="40"/>
              </a:spcBef>
              <a:tabLst>
                <a:tab pos="456565" algn="l"/>
              </a:tabLst>
            </a:pPr>
            <a:r>
              <a:rPr sz="1000" spc="-10" dirty="0">
                <a:latin typeface="Calibri"/>
                <a:cs typeface="Calibri"/>
                <a:hlinkClick r:id="rId17" action="ppaction://hlinksldjump"/>
              </a:rPr>
              <a:t>7</a:t>
            </a:r>
            <a:r>
              <a:rPr sz="1000" spc="5" dirty="0">
                <a:latin typeface="Calibri"/>
                <a:cs typeface="Calibri"/>
                <a:hlinkClick r:id="rId17" action="ppaction://hlinksldjump"/>
              </a:rPr>
              <a:t>.</a:t>
            </a:r>
            <a:r>
              <a:rPr sz="1000" spc="-10" dirty="0">
                <a:latin typeface="Calibri"/>
                <a:cs typeface="Calibri"/>
                <a:hlinkClick r:id="rId17" action="ppaction://hlinksldjump"/>
              </a:rPr>
              <a:t>4</a:t>
            </a:r>
            <a:r>
              <a:rPr sz="1000" spc="5" dirty="0">
                <a:latin typeface="Calibri"/>
                <a:cs typeface="Calibri"/>
                <a:hlinkClick r:id="rId17" action="ppaction://hlinksldjump"/>
              </a:rPr>
              <a:t>.</a:t>
            </a:r>
            <a:r>
              <a:rPr sz="1000" dirty="0">
                <a:latin typeface="Calibri"/>
                <a:cs typeface="Calibri"/>
                <a:hlinkClick r:id="rId17" action="ppaction://hlinksldjump"/>
              </a:rPr>
              <a:t>1	</a:t>
            </a:r>
            <a:r>
              <a:rPr sz="1000" spc="5" dirty="0">
                <a:latin typeface="Calibri"/>
                <a:cs typeface="Calibri"/>
                <a:hlinkClick r:id="rId17" action="ppaction://hlinksldjump"/>
              </a:rPr>
              <a:t>C</a:t>
            </a:r>
            <a:r>
              <a:rPr sz="1000" dirty="0">
                <a:latin typeface="Calibri"/>
                <a:cs typeface="Calibri"/>
                <a:hlinkClick r:id="rId17" action="ppaction://hlinksldjump"/>
              </a:rPr>
              <a:t>a</a:t>
            </a:r>
            <a:r>
              <a:rPr sz="1000" spc="-10" dirty="0">
                <a:latin typeface="Calibri"/>
                <a:cs typeface="Calibri"/>
                <a:hlinkClick r:id="rId17" action="ppaction://hlinksldjump"/>
              </a:rPr>
              <a:t>r</a:t>
            </a:r>
            <a:r>
              <a:rPr sz="1000" dirty="0">
                <a:latin typeface="Calibri"/>
                <a:cs typeface="Calibri"/>
                <a:hlinkClick r:id="rId17" action="ppaction://hlinksldjump"/>
              </a:rPr>
              <a:t>acte</a:t>
            </a:r>
            <a:r>
              <a:rPr sz="1000" spc="-10" dirty="0">
                <a:latin typeface="Calibri"/>
                <a:cs typeface="Calibri"/>
                <a:hlinkClick r:id="rId17" action="ppaction://hlinksldjump"/>
              </a:rPr>
              <a:t>r</a:t>
            </a:r>
            <a:r>
              <a:rPr sz="1000" spc="5" dirty="0">
                <a:latin typeface="Calibri"/>
                <a:cs typeface="Calibri"/>
                <a:hlinkClick r:id="rId17" action="ppaction://hlinksldjump"/>
              </a:rPr>
              <a:t>ís</a:t>
            </a:r>
            <a:r>
              <a:rPr sz="1000" spc="-15" dirty="0">
                <a:latin typeface="Calibri"/>
                <a:cs typeface="Calibri"/>
                <a:hlinkClick r:id="rId17" action="ppaction://hlinksldjump"/>
              </a:rPr>
              <a:t>t</a:t>
            </a:r>
            <a:r>
              <a:rPr sz="1000" spc="5" dirty="0">
                <a:latin typeface="Calibri"/>
                <a:cs typeface="Calibri"/>
                <a:hlinkClick r:id="rId17" action="ppaction://hlinksldjump"/>
              </a:rPr>
              <a:t>i</a:t>
            </a:r>
            <a:r>
              <a:rPr sz="1000" spc="-5" dirty="0">
                <a:latin typeface="Calibri"/>
                <a:cs typeface="Calibri"/>
                <a:hlinkClick r:id="rId17" action="ppaction://hlinksldjump"/>
              </a:rPr>
              <a:t>c</a:t>
            </a:r>
            <a:r>
              <a:rPr sz="1000" dirty="0">
                <a:latin typeface="Calibri"/>
                <a:cs typeface="Calibri"/>
                <a:hlinkClick r:id="rId17" action="ppaction://hlinksldjump"/>
              </a:rPr>
              <a:t>as</a:t>
            </a:r>
            <a:r>
              <a:rPr sz="1000" spc="-90" dirty="0">
                <a:latin typeface="Calibri"/>
                <a:cs typeface="Calibri"/>
                <a:hlinkClick r:id="rId17" action="ppaction://hlinksldjump"/>
              </a:rPr>
              <a:t> </a:t>
            </a:r>
            <a:r>
              <a:rPr sz="1000" spc="5" dirty="0">
                <a:latin typeface="Calibri"/>
                <a:cs typeface="Calibri"/>
                <a:hlinkClick r:id="rId17" action="ppaction://hlinksldjump"/>
              </a:rPr>
              <a:t>...............................................................................................</a:t>
            </a:r>
            <a:r>
              <a:rPr sz="1000" spc="10" dirty="0">
                <a:latin typeface="Calibri"/>
                <a:cs typeface="Calibri"/>
                <a:hlinkClick r:id="rId17" action="ppaction://hlinksldjump"/>
              </a:rPr>
              <a:t>.</a:t>
            </a:r>
            <a:r>
              <a:rPr sz="1000" spc="5" dirty="0">
                <a:latin typeface="Calibri"/>
                <a:cs typeface="Calibri"/>
                <a:hlinkClick r:id="rId17" action="ppaction://hlinksldjump"/>
              </a:rPr>
              <a:t>......................</a:t>
            </a:r>
            <a:r>
              <a:rPr sz="1000" dirty="0">
                <a:latin typeface="Calibri"/>
                <a:cs typeface="Calibri"/>
                <a:hlinkClick r:id="rId17" action="ppaction://hlinksldjump"/>
              </a:rPr>
              <a:t>.</a:t>
            </a:r>
            <a:r>
              <a:rPr sz="1000" spc="-100" dirty="0">
                <a:latin typeface="Calibri"/>
                <a:cs typeface="Calibri"/>
                <a:hlinkClick r:id="rId17" action="ppaction://hlinksldjump"/>
              </a:rPr>
              <a:t> </a:t>
            </a:r>
            <a:r>
              <a:rPr sz="1000" spc="-10" dirty="0">
                <a:latin typeface="Calibri"/>
                <a:cs typeface="Calibri"/>
                <a:hlinkClick r:id="rId17" action="ppaction://hlinksldjump"/>
              </a:rPr>
              <a:t>47</a:t>
            </a:r>
            <a:endParaRPr sz="1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27733" y="1056893"/>
            <a:ext cx="5637530" cy="1743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Arial"/>
                <a:cs typeface="Arial"/>
              </a:rPr>
              <a:t>8.3.2</a:t>
            </a:r>
            <a:r>
              <a:rPr sz="1200" b="1" spc="55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Servidor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MORPHEUS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200">
              <a:latin typeface="Arial"/>
              <a:cs typeface="Arial"/>
            </a:endParaRPr>
          </a:p>
          <a:p>
            <a:pPr marL="12700" marR="5080" algn="just">
              <a:lnSpc>
                <a:spcPts val="1380"/>
              </a:lnSpc>
            </a:pPr>
            <a:r>
              <a:rPr sz="1200" spc="-5" dirty="0">
                <a:latin typeface="Arial MT"/>
                <a:cs typeface="Arial MT"/>
              </a:rPr>
              <a:t>Se implementará </a:t>
            </a:r>
            <a:r>
              <a:rPr sz="1200" spc="-10" dirty="0">
                <a:latin typeface="Arial MT"/>
                <a:cs typeface="Arial MT"/>
              </a:rPr>
              <a:t>el </a:t>
            </a:r>
            <a:r>
              <a:rPr sz="1200" spc="-5" dirty="0">
                <a:latin typeface="Arial MT"/>
                <a:cs typeface="Arial MT"/>
              </a:rPr>
              <a:t>agente </a:t>
            </a:r>
            <a:r>
              <a:rPr sz="1200" dirty="0">
                <a:latin typeface="Arial MT"/>
                <a:cs typeface="Arial MT"/>
              </a:rPr>
              <a:t>en </a:t>
            </a:r>
            <a:r>
              <a:rPr sz="1200" spc="-5" dirty="0">
                <a:latin typeface="Arial MT"/>
                <a:cs typeface="Arial MT"/>
              </a:rPr>
              <a:t>otros servidores, a continuación, se muestra </a:t>
            </a:r>
            <a:r>
              <a:rPr sz="1200" spc="-10" dirty="0">
                <a:latin typeface="Arial MT"/>
                <a:cs typeface="Arial MT"/>
              </a:rPr>
              <a:t>los 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pasos </a:t>
            </a:r>
            <a:r>
              <a:rPr sz="1200" spc="-5" dirty="0">
                <a:latin typeface="Arial MT"/>
                <a:cs typeface="Arial MT"/>
              </a:rPr>
              <a:t>realizados </a:t>
            </a:r>
            <a:r>
              <a:rPr sz="120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forma resumida </a:t>
            </a:r>
            <a:r>
              <a:rPr sz="1200" spc="5" dirty="0">
                <a:latin typeface="Arial MT"/>
                <a:cs typeface="Arial MT"/>
              </a:rPr>
              <a:t>ya </a:t>
            </a:r>
            <a:r>
              <a:rPr sz="1200" spc="-5" dirty="0">
                <a:latin typeface="Arial MT"/>
                <a:cs typeface="Arial MT"/>
              </a:rPr>
              <a:t>que fueron configurados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dirty="0">
                <a:latin typeface="Arial MT"/>
                <a:cs typeface="Arial MT"/>
              </a:rPr>
              <a:t>forma </a:t>
            </a:r>
            <a:r>
              <a:rPr sz="1200" spc="-5" dirty="0">
                <a:latin typeface="Arial MT"/>
                <a:cs typeface="Arial MT"/>
              </a:rPr>
              <a:t>similar a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lo </a:t>
            </a:r>
            <a:r>
              <a:rPr sz="1200" spc="-5" dirty="0">
                <a:latin typeface="Arial MT"/>
                <a:cs typeface="Arial MT"/>
              </a:rPr>
              <a:t>visto anteriormente.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200">
              <a:latin typeface="Arial MT"/>
              <a:cs typeface="Arial MT"/>
            </a:endParaRPr>
          </a:p>
          <a:p>
            <a:pPr marL="12700" marR="8255" algn="just">
              <a:lnSpc>
                <a:spcPts val="1380"/>
              </a:lnSpc>
              <a:spcBef>
                <a:spcPts val="5"/>
              </a:spcBef>
            </a:pPr>
            <a:r>
              <a:rPr sz="1200" spc="-5" dirty="0">
                <a:latin typeface="Arial MT"/>
                <a:cs typeface="Arial MT"/>
              </a:rPr>
              <a:t>En este caso </a:t>
            </a:r>
            <a:r>
              <a:rPr sz="1200" spc="-10" dirty="0">
                <a:latin typeface="Arial MT"/>
                <a:cs typeface="Arial MT"/>
              </a:rPr>
              <a:t>el servidor </a:t>
            </a:r>
            <a:r>
              <a:rPr sz="1200" spc="-5" dirty="0">
                <a:latin typeface="Arial MT"/>
                <a:cs typeface="Arial MT"/>
              </a:rPr>
              <a:t>Morpheus </a:t>
            </a:r>
            <a:r>
              <a:rPr sz="1200" spc="-10" dirty="0">
                <a:latin typeface="Arial MT"/>
                <a:cs typeface="Arial MT"/>
              </a:rPr>
              <a:t>usado </a:t>
            </a:r>
            <a:r>
              <a:rPr sz="1200" spc="-5" dirty="0">
                <a:latin typeface="Arial MT"/>
                <a:cs typeface="Arial MT"/>
              </a:rPr>
              <a:t>para </a:t>
            </a:r>
            <a:r>
              <a:rPr sz="1200" spc="-10" dirty="0">
                <a:latin typeface="Arial MT"/>
                <a:cs typeface="Arial MT"/>
              </a:rPr>
              <a:t>proveer </a:t>
            </a:r>
            <a:r>
              <a:rPr sz="1200" spc="-5" dirty="0">
                <a:latin typeface="Arial MT"/>
                <a:cs typeface="Arial MT"/>
              </a:rPr>
              <a:t>servicios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hosting a </a:t>
            </a:r>
            <a:r>
              <a:rPr sz="1200" spc="-10" dirty="0">
                <a:latin typeface="Arial MT"/>
                <a:cs typeface="Arial MT"/>
              </a:rPr>
              <a:t>los 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clientes,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el</a:t>
            </a:r>
            <a:r>
              <a:rPr sz="1200" spc="-5" dirty="0">
                <a:latin typeface="Arial MT"/>
                <a:cs typeface="Arial MT"/>
              </a:rPr>
              <a:t> cual </a:t>
            </a:r>
            <a:r>
              <a:rPr sz="1200" spc="-10" dirty="0">
                <a:latin typeface="Arial MT"/>
                <a:cs typeface="Arial MT"/>
              </a:rPr>
              <a:t>es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de</a:t>
            </a:r>
            <a:r>
              <a:rPr sz="1200" spc="-5" dirty="0">
                <a:latin typeface="Arial MT"/>
                <a:cs typeface="Arial MT"/>
              </a:rPr>
              <a:t> suma importancia monitorear.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00">
              <a:latin typeface="Arial MT"/>
              <a:cs typeface="Arial MT"/>
            </a:endParaRPr>
          </a:p>
          <a:p>
            <a:pPr marL="12700" algn="just">
              <a:lnSpc>
                <a:spcPct val="100000"/>
              </a:lnSpc>
            </a:pPr>
            <a:r>
              <a:rPr sz="900" b="1" spc="-5" dirty="0">
                <a:latin typeface="Arial"/>
                <a:cs typeface="Arial"/>
              </a:rPr>
              <a:t>Ilustración</a:t>
            </a:r>
            <a:r>
              <a:rPr sz="900" b="1" spc="10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18.</a:t>
            </a:r>
            <a:r>
              <a:rPr sz="900" b="1" spc="5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Configuración</a:t>
            </a:r>
            <a:r>
              <a:rPr sz="900" b="1" dirty="0">
                <a:latin typeface="Arial"/>
                <a:cs typeface="Arial"/>
              </a:rPr>
              <a:t> de</a:t>
            </a:r>
            <a:r>
              <a:rPr sz="900" b="1" spc="15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agente </a:t>
            </a:r>
            <a:r>
              <a:rPr sz="900" b="1" dirty="0">
                <a:latin typeface="Arial"/>
                <a:cs typeface="Arial"/>
              </a:rPr>
              <a:t>en </a:t>
            </a:r>
            <a:r>
              <a:rPr sz="900" b="1" spc="-5" dirty="0">
                <a:latin typeface="Arial"/>
                <a:cs typeface="Arial"/>
              </a:rPr>
              <a:t>servidor</a:t>
            </a:r>
            <a:r>
              <a:rPr sz="900" b="1" spc="5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morpheus.</a:t>
            </a:r>
            <a:endParaRPr sz="9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27733" y="4857750"/>
            <a:ext cx="5636895" cy="1362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Arial MT"/>
                <a:cs typeface="Arial MT"/>
              </a:rPr>
              <a:t>Fuente</a:t>
            </a:r>
            <a:r>
              <a:rPr sz="1000" spc="-6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propia</a:t>
            </a:r>
            <a:endParaRPr sz="10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1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200" b="1" spc="-5" dirty="0">
                <a:latin typeface="Arial"/>
                <a:cs typeface="Arial"/>
              </a:rPr>
              <a:t>8.3.3</a:t>
            </a:r>
            <a:r>
              <a:rPr sz="1200" b="1" spc="56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Servidor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POSEIDON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200">
              <a:latin typeface="Arial"/>
              <a:cs typeface="Arial"/>
            </a:endParaRPr>
          </a:p>
          <a:p>
            <a:pPr marL="12700" marR="5080">
              <a:lnSpc>
                <a:spcPts val="1380"/>
              </a:lnSpc>
            </a:pPr>
            <a:r>
              <a:rPr sz="1200" dirty="0">
                <a:latin typeface="Arial MT"/>
                <a:cs typeface="Arial MT"/>
              </a:rPr>
              <a:t>A</a:t>
            </a:r>
            <a:r>
              <a:rPr sz="1200" spc="7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continuación,</a:t>
            </a:r>
            <a:r>
              <a:rPr sz="1200" spc="7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se</a:t>
            </a:r>
            <a:r>
              <a:rPr sz="1200" spc="6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muestra</a:t>
            </a:r>
            <a:r>
              <a:rPr sz="1200" spc="8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cómo</a:t>
            </a:r>
            <a:r>
              <a:rPr sz="1200" spc="7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se</a:t>
            </a:r>
            <a:r>
              <a:rPr sz="1200" spc="6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da</a:t>
            </a:r>
            <a:r>
              <a:rPr sz="1200" spc="6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cobertura</a:t>
            </a:r>
            <a:r>
              <a:rPr sz="1200" spc="6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del</a:t>
            </a:r>
            <a:r>
              <a:rPr sz="1200" spc="6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servidor</a:t>
            </a:r>
            <a:r>
              <a:rPr sz="1200" spc="7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Poseidon</a:t>
            </a:r>
            <a:r>
              <a:rPr sz="1200" spc="6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donde</a:t>
            </a:r>
            <a:r>
              <a:rPr sz="1200" spc="6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se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instala </a:t>
            </a:r>
            <a:r>
              <a:rPr sz="1200" dirty="0">
                <a:latin typeface="Arial MT"/>
                <a:cs typeface="Arial MT"/>
              </a:rPr>
              <a:t>el</a:t>
            </a:r>
            <a:r>
              <a:rPr sz="1200" spc="-5" dirty="0">
                <a:latin typeface="Arial MT"/>
                <a:cs typeface="Arial MT"/>
              </a:rPr>
              <a:t> agente </a:t>
            </a:r>
            <a:r>
              <a:rPr sz="1200" spc="-10" dirty="0">
                <a:latin typeface="Arial MT"/>
                <a:cs typeface="Arial MT"/>
              </a:rPr>
              <a:t>de</a:t>
            </a:r>
            <a:r>
              <a:rPr sz="1200" spc="-5" dirty="0">
                <a:latin typeface="Arial MT"/>
                <a:cs typeface="Arial MT"/>
              </a:rPr>
              <a:t> monitoreo.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1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900" b="1" spc="-5" dirty="0">
                <a:latin typeface="Arial"/>
                <a:cs typeface="Arial"/>
              </a:rPr>
              <a:t>Ilustración</a:t>
            </a:r>
            <a:r>
              <a:rPr sz="900" b="1" spc="10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19.</a:t>
            </a:r>
            <a:r>
              <a:rPr sz="900" b="1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Configuración</a:t>
            </a:r>
            <a:r>
              <a:rPr sz="900" b="1" spc="5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de</a:t>
            </a:r>
            <a:r>
              <a:rPr sz="900" b="1" spc="10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agente</a:t>
            </a:r>
            <a:r>
              <a:rPr sz="900" b="1" spc="-10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en</a:t>
            </a:r>
            <a:r>
              <a:rPr sz="900" b="1" spc="5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servidor</a:t>
            </a:r>
            <a:r>
              <a:rPr sz="900" b="1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poseidon.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27733" y="8201025"/>
            <a:ext cx="5633720" cy="7042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Arial MT"/>
                <a:cs typeface="Arial MT"/>
              </a:rPr>
              <a:t>Fuente</a:t>
            </a:r>
            <a:r>
              <a:rPr sz="1000" spc="-5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propia.</a:t>
            </a:r>
            <a:endParaRPr sz="10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200">
              <a:latin typeface="Arial MT"/>
              <a:cs typeface="Arial MT"/>
            </a:endParaRPr>
          </a:p>
          <a:p>
            <a:pPr marL="12700" marR="5080">
              <a:lnSpc>
                <a:spcPts val="1380"/>
              </a:lnSpc>
            </a:pPr>
            <a:r>
              <a:rPr sz="1200" spc="-5" dirty="0">
                <a:latin typeface="Arial MT"/>
                <a:cs typeface="Arial MT"/>
              </a:rPr>
              <a:t>Finalmente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se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visualiza</a:t>
            </a:r>
            <a:r>
              <a:rPr sz="1200" dirty="0">
                <a:latin typeface="Arial MT"/>
                <a:cs typeface="Arial MT"/>
              </a:rPr>
              <a:t> el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listado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</a:t>
            </a:r>
            <a:r>
              <a:rPr sz="1200" spc="-5" dirty="0">
                <a:latin typeface="Arial MT"/>
                <a:cs typeface="Arial MT"/>
              </a:rPr>
              <a:t> servidores</a:t>
            </a:r>
            <a:r>
              <a:rPr sz="1200" dirty="0">
                <a:latin typeface="Arial MT"/>
                <a:cs typeface="Arial MT"/>
              </a:rPr>
              <a:t> con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el</a:t>
            </a:r>
            <a:r>
              <a:rPr sz="1200" spc="-5" dirty="0">
                <a:latin typeface="Arial MT"/>
                <a:cs typeface="Arial MT"/>
              </a:rPr>
              <a:t> agente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instalado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correctamente,</a:t>
            </a:r>
            <a:r>
              <a:rPr sz="1200" dirty="0">
                <a:latin typeface="Arial MT"/>
                <a:cs typeface="Arial MT"/>
              </a:rPr>
              <a:t> como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se muestra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en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la</a:t>
            </a:r>
            <a:r>
              <a:rPr sz="1200" spc="-5" dirty="0">
                <a:latin typeface="Arial MT"/>
                <a:cs typeface="Arial MT"/>
              </a:rPr>
              <a:t> siguiente imagen.</a:t>
            </a:r>
            <a:endParaRPr sz="1200">
              <a:latin typeface="Arial MT"/>
              <a:cs typeface="Arial MT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40180" y="2915920"/>
            <a:ext cx="5612130" cy="1960117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40180" y="6334759"/>
            <a:ext cx="5612130" cy="1877441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5" dirty="0"/>
              <a:t>60</a:t>
            </a:fld>
            <a:endParaRPr spc="-5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27733" y="1410081"/>
            <a:ext cx="261175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latin typeface="Arial"/>
                <a:cs typeface="Arial"/>
              </a:rPr>
              <a:t>Ilustración</a:t>
            </a:r>
            <a:r>
              <a:rPr sz="900" b="1" spc="10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20.</a:t>
            </a:r>
            <a:r>
              <a:rPr sz="900" b="1" spc="5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listado</a:t>
            </a:r>
            <a:r>
              <a:rPr sz="900" b="1" spc="5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de</a:t>
            </a:r>
            <a:r>
              <a:rPr sz="900" b="1" spc="10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agentes configurados.</a:t>
            </a:r>
            <a:endParaRPr sz="9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27733" y="3630548"/>
            <a:ext cx="5639435" cy="2632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Arial MT"/>
                <a:cs typeface="Arial MT"/>
              </a:rPr>
              <a:t>Fuente</a:t>
            </a:r>
            <a:r>
              <a:rPr sz="1000" spc="-6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propia</a:t>
            </a:r>
            <a:endParaRPr sz="10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1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300">
              <a:latin typeface="Arial MT"/>
              <a:cs typeface="Arial MT"/>
            </a:endParaRPr>
          </a:p>
          <a:p>
            <a:pPr marL="12700" marR="11430" algn="just">
              <a:lnSpc>
                <a:spcPts val="1380"/>
              </a:lnSpc>
            </a:pPr>
            <a:r>
              <a:rPr sz="1200" spc="-10" dirty="0">
                <a:latin typeface="Arial MT"/>
                <a:cs typeface="Arial MT"/>
              </a:rPr>
              <a:t>Una</a:t>
            </a:r>
            <a:r>
              <a:rPr sz="1200" spc="-5" dirty="0">
                <a:latin typeface="Arial MT"/>
                <a:cs typeface="Arial MT"/>
              </a:rPr>
              <a:t> vez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configurados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los</a:t>
            </a:r>
            <a:r>
              <a:rPr sz="1200" spc="-5" dirty="0">
                <a:latin typeface="Arial MT"/>
                <a:cs typeface="Arial MT"/>
              </a:rPr>
              <a:t> agentes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se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procede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realizar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las</a:t>
            </a:r>
            <a:r>
              <a:rPr sz="1200" spc="-5" dirty="0">
                <a:latin typeface="Arial MT"/>
                <a:cs typeface="Arial MT"/>
              </a:rPr>
              <a:t> configuraciones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necesarias para obtener información sobre las vulnerabilidades </a:t>
            </a:r>
            <a:r>
              <a:rPr sz="1200" spc="-10" dirty="0">
                <a:latin typeface="Arial MT"/>
                <a:cs typeface="Arial MT"/>
              </a:rPr>
              <a:t>de los </a:t>
            </a:r>
            <a:r>
              <a:rPr sz="1200" spc="-5" dirty="0">
                <a:latin typeface="Arial MT"/>
                <a:cs typeface="Arial MT"/>
              </a:rPr>
              <a:t>servidores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sincronizados.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3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tabLst>
                <a:tab pos="378460" algn="l"/>
              </a:tabLst>
            </a:pPr>
            <a:r>
              <a:rPr sz="1200" b="1" spc="-5" dirty="0">
                <a:latin typeface="Arial"/>
                <a:cs typeface="Arial"/>
              </a:rPr>
              <a:t>8.4	CONFIGURACIÓN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DE</a:t>
            </a:r>
            <a:r>
              <a:rPr sz="1200" b="1" spc="-5" dirty="0">
                <a:latin typeface="Arial"/>
                <a:cs typeface="Arial"/>
              </a:rPr>
              <a:t> ESCANEOS </a:t>
            </a:r>
            <a:r>
              <a:rPr sz="1200" b="1" spc="-10" dirty="0">
                <a:latin typeface="Arial"/>
                <a:cs typeface="Arial"/>
              </a:rPr>
              <a:t>DE </a:t>
            </a:r>
            <a:r>
              <a:rPr sz="1200" b="1" spc="-5" dirty="0">
                <a:latin typeface="Arial"/>
                <a:cs typeface="Arial"/>
              </a:rPr>
              <a:t>VULNERABILIDADES.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0">
              <a:latin typeface="Arial"/>
              <a:cs typeface="Arial"/>
            </a:endParaRPr>
          </a:p>
          <a:p>
            <a:pPr marL="12700" marR="5080" algn="just">
              <a:lnSpc>
                <a:spcPct val="95900"/>
              </a:lnSpc>
            </a:pPr>
            <a:r>
              <a:rPr sz="1200" spc="-10" dirty="0">
                <a:latin typeface="Arial MT"/>
                <a:cs typeface="Arial MT"/>
              </a:rPr>
              <a:t>La </a:t>
            </a:r>
            <a:r>
              <a:rPr sz="1200" spc="-5" dirty="0">
                <a:latin typeface="Arial MT"/>
                <a:cs typeface="Arial MT"/>
              </a:rPr>
              <a:t>herramienta puede identificar vulnerabilidades </a:t>
            </a:r>
            <a:r>
              <a:rPr sz="1200" spc="-10" dirty="0">
                <a:latin typeface="Arial MT"/>
                <a:cs typeface="Arial MT"/>
              </a:rPr>
              <a:t>en </a:t>
            </a:r>
            <a:r>
              <a:rPr sz="1200" spc="-5" dirty="0">
                <a:latin typeface="Arial MT"/>
                <a:cs typeface="Arial MT"/>
              </a:rPr>
              <a:t>los servidores a </a:t>
            </a:r>
            <a:r>
              <a:rPr sz="1200" dirty="0">
                <a:latin typeface="Arial MT"/>
                <a:cs typeface="Arial MT"/>
              </a:rPr>
              <a:t>partir </a:t>
            </a:r>
            <a:r>
              <a:rPr sz="1200" spc="-10" dirty="0">
                <a:latin typeface="Arial MT"/>
                <a:cs typeface="Arial MT"/>
              </a:rPr>
              <a:t>de la </a:t>
            </a:r>
            <a:r>
              <a:rPr sz="1200" spc="-5" dirty="0">
                <a:latin typeface="Arial MT"/>
                <a:cs typeface="Arial MT"/>
              </a:rPr>
              <a:t> información obtenida </a:t>
            </a:r>
            <a:r>
              <a:rPr sz="1200" dirty="0">
                <a:latin typeface="Arial MT"/>
                <a:cs typeface="Arial MT"/>
              </a:rPr>
              <a:t>de </a:t>
            </a:r>
            <a:r>
              <a:rPr sz="1200" spc="-10" dirty="0">
                <a:latin typeface="Arial MT"/>
                <a:cs typeface="Arial MT"/>
              </a:rPr>
              <a:t>la </a:t>
            </a:r>
            <a:r>
              <a:rPr sz="1200" spc="-5" dirty="0">
                <a:latin typeface="Arial MT"/>
                <a:cs typeface="Arial MT"/>
              </a:rPr>
              <a:t>configuración, </a:t>
            </a:r>
            <a:r>
              <a:rPr sz="1200" spc="-10" dirty="0">
                <a:latin typeface="Arial MT"/>
                <a:cs typeface="Arial MT"/>
              </a:rPr>
              <a:t>estado del </a:t>
            </a:r>
            <a:r>
              <a:rPr sz="1200" spc="-5" dirty="0">
                <a:latin typeface="Arial MT"/>
                <a:cs typeface="Arial MT"/>
              </a:rPr>
              <a:t>sistema, versiones </a:t>
            </a:r>
            <a:r>
              <a:rPr sz="120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software </a:t>
            </a:r>
            <a:r>
              <a:rPr sz="1200" spc="-32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y </a:t>
            </a:r>
            <a:r>
              <a:rPr sz="1200" spc="-5" dirty="0">
                <a:latin typeface="Arial MT"/>
                <a:cs typeface="Arial MT"/>
              </a:rPr>
              <a:t>aplicaciones </a:t>
            </a:r>
            <a:r>
              <a:rPr sz="1200" spc="-10" dirty="0">
                <a:latin typeface="Arial MT"/>
                <a:cs typeface="Arial MT"/>
              </a:rPr>
              <a:t>que </a:t>
            </a:r>
            <a:r>
              <a:rPr sz="1200" spc="-5" dirty="0">
                <a:latin typeface="Arial MT"/>
                <a:cs typeface="Arial MT"/>
              </a:rPr>
              <a:t>contiene </a:t>
            </a:r>
            <a:r>
              <a:rPr sz="1200" dirty="0">
                <a:latin typeface="Arial MT"/>
                <a:cs typeface="Arial MT"/>
              </a:rPr>
              <a:t>y </a:t>
            </a:r>
            <a:r>
              <a:rPr sz="1200" spc="-5" dirty="0">
                <a:latin typeface="Arial MT"/>
                <a:cs typeface="Arial MT"/>
              </a:rPr>
              <a:t>demás. Sin embargo, </a:t>
            </a:r>
            <a:r>
              <a:rPr sz="1200" spc="-10" dirty="0">
                <a:latin typeface="Arial MT"/>
                <a:cs typeface="Arial MT"/>
              </a:rPr>
              <a:t>para </a:t>
            </a:r>
            <a:r>
              <a:rPr sz="1200" spc="-5" dirty="0">
                <a:latin typeface="Arial MT"/>
                <a:cs typeface="Arial MT"/>
              </a:rPr>
              <a:t>esto requiere </a:t>
            </a:r>
            <a:r>
              <a:rPr sz="1200" spc="-10" dirty="0">
                <a:latin typeface="Arial MT"/>
                <a:cs typeface="Arial MT"/>
              </a:rPr>
              <a:t>que </a:t>
            </a:r>
            <a:r>
              <a:rPr sz="1200" spc="-5" dirty="0">
                <a:latin typeface="Arial MT"/>
                <a:cs typeface="Arial MT"/>
              </a:rPr>
              <a:t>realizar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una </a:t>
            </a:r>
            <a:r>
              <a:rPr sz="1200" spc="-5" dirty="0">
                <a:latin typeface="Arial MT"/>
                <a:cs typeface="Arial MT"/>
              </a:rPr>
              <a:t>configuración </a:t>
            </a:r>
            <a:r>
              <a:rPr sz="1200" spc="-10" dirty="0">
                <a:latin typeface="Arial MT"/>
                <a:cs typeface="Arial MT"/>
              </a:rPr>
              <a:t>en el </a:t>
            </a:r>
            <a:r>
              <a:rPr sz="1200" spc="-5" dirty="0">
                <a:latin typeface="Arial MT"/>
                <a:cs typeface="Arial MT"/>
              </a:rPr>
              <a:t>archivo /var/ossec/etc/ossec.conf como se muestra </a:t>
            </a:r>
            <a:r>
              <a:rPr sz="1200" spc="-10" dirty="0">
                <a:latin typeface="Arial MT"/>
                <a:cs typeface="Arial MT"/>
              </a:rPr>
              <a:t>en la </a:t>
            </a:r>
            <a:r>
              <a:rPr sz="1200" spc="-5" dirty="0">
                <a:latin typeface="Arial MT"/>
                <a:cs typeface="Arial MT"/>
              </a:rPr>
              <a:t> siguiente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imagen.</a:t>
            </a:r>
            <a:endParaRPr sz="1200">
              <a:latin typeface="Arial MT"/>
              <a:cs typeface="Arial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40180" y="1689100"/>
            <a:ext cx="5612130" cy="1952625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5" dirty="0"/>
              <a:t>61</a:t>
            </a:fld>
            <a:endParaRPr spc="-5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74595" y="1059433"/>
            <a:ext cx="354647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latin typeface="Arial"/>
                <a:cs typeface="Arial"/>
              </a:rPr>
              <a:t>Ilustración</a:t>
            </a:r>
            <a:r>
              <a:rPr sz="900" b="1" spc="15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21.</a:t>
            </a:r>
            <a:r>
              <a:rPr sz="900" b="1" spc="10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Modificación</a:t>
            </a:r>
            <a:r>
              <a:rPr sz="900" b="1" spc="5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de</a:t>
            </a:r>
            <a:r>
              <a:rPr sz="900" b="1" spc="20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archivo</a:t>
            </a:r>
            <a:r>
              <a:rPr sz="900" b="1" spc="25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/var/ossec/etc/ossec.conf</a:t>
            </a:r>
            <a:endParaRPr sz="9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27733" y="5167629"/>
            <a:ext cx="84455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Arial MT"/>
                <a:cs typeface="Arial MT"/>
              </a:rPr>
              <a:t>Fuente</a:t>
            </a:r>
            <a:r>
              <a:rPr sz="1000" spc="-7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propia.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27733" y="5485129"/>
            <a:ext cx="5080635" cy="3835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410"/>
              </a:lnSpc>
              <a:spcBef>
                <a:spcPts val="100"/>
              </a:spcBef>
              <a:tabLst>
                <a:tab pos="616585" algn="l"/>
                <a:tab pos="1447165" algn="l"/>
                <a:tab pos="2368550" algn="l"/>
                <a:tab pos="2912110" algn="l"/>
                <a:tab pos="3630929" algn="l"/>
                <a:tab pos="4631055" algn="l"/>
              </a:tabLst>
            </a:pPr>
            <a:r>
              <a:rPr sz="1200" dirty="0">
                <a:latin typeface="Arial MT"/>
                <a:cs typeface="Arial MT"/>
              </a:rPr>
              <a:t>Así	</a:t>
            </a:r>
            <a:r>
              <a:rPr sz="1200" spc="-5" dirty="0">
                <a:latin typeface="Arial MT"/>
                <a:cs typeface="Arial MT"/>
              </a:rPr>
              <a:t>mismo	</a:t>
            </a:r>
            <a:r>
              <a:rPr sz="1200" spc="-10" dirty="0">
                <a:latin typeface="Arial MT"/>
                <a:cs typeface="Arial MT"/>
              </a:rPr>
              <a:t>también	</a:t>
            </a:r>
            <a:r>
              <a:rPr sz="1200" spc="-5" dirty="0">
                <a:latin typeface="Arial MT"/>
                <a:cs typeface="Arial MT"/>
              </a:rPr>
              <a:t>se	</a:t>
            </a:r>
            <a:r>
              <a:rPr sz="1200" spc="-10" dirty="0">
                <a:latin typeface="Arial MT"/>
                <a:cs typeface="Arial MT"/>
              </a:rPr>
              <a:t>debe	</a:t>
            </a:r>
            <a:r>
              <a:rPr sz="1200" spc="-5" dirty="0">
                <a:latin typeface="Arial MT"/>
                <a:cs typeface="Arial MT"/>
              </a:rPr>
              <a:t>modificar	</a:t>
            </a:r>
            <a:r>
              <a:rPr sz="1200" spc="-10" dirty="0">
                <a:latin typeface="Arial MT"/>
                <a:cs typeface="Arial MT"/>
              </a:rPr>
              <a:t>el</a:t>
            </a:r>
            <a:endParaRPr sz="1200">
              <a:latin typeface="Arial MT"/>
              <a:cs typeface="Arial MT"/>
            </a:endParaRPr>
          </a:p>
          <a:p>
            <a:pPr marL="12700">
              <a:lnSpc>
                <a:spcPts val="1410"/>
              </a:lnSpc>
            </a:pPr>
            <a:r>
              <a:rPr sz="1200" spc="-5" dirty="0">
                <a:latin typeface="Arial MT"/>
                <a:cs typeface="Arial MT"/>
              </a:rPr>
              <a:t>/var/ossec/etc/shared/default/agent.conf</a:t>
            </a:r>
            <a:r>
              <a:rPr sz="1200" spc="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agregando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la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siguiente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instrucción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549288" y="5485129"/>
            <a:ext cx="5143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5" dirty="0">
                <a:latin typeface="Arial MT"/>
                <a:cs typeface="Arial MT"/>
              </a:rPr>
              <a:t>a</a:t>
            </a:r>
            <a:r>
              <a:rPr sz="1200" spc="-5" dirty="0">
                <a:latin typeface="Arial MT"/>
                <a:cs typeface="Arial MT"/>
              </a:rPr>
              <a:t>rc</a:t>
            </a:r>
            <a:r>
              <a:rPr sz="1200" spc="-15" dirty="0">
                <a:latin typeface="Arial MT"/>
                <a:cs typeface="Arial MT"/>
              </a:rPr>
              <a:t>hi</a:t>
            </a:r>
            <a:r>
              <a:rPr sz="1200" spc="-5" dirty="0">
                <a:latin typeface="Arial MT"/>
                <a:cs typeface="Arial MT"/>
              </a:rPr>
              <a:t>vo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172335" y="6013703"/>
            <a:ext cx="414972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latin typeface="Arial"/>
                <a:cs typeface="Arial"/>
              </a:rPr>
              <a:t>Ilustración</a:t>
            </a:r>
            <a:r>
              <a:rPr sz="900" b="1" spc="25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22.</a:t>
            </a:r>
            <a:r>
              <a:rPr sz="900" b="1" spc="20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Modificando</a:t>
            </a:r>
            <a:r>
              <a:rPr sz="900" b="1" spc="40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archivo</a:t>
            </a:r>
            <a:r>
              <a:rPr sz="900" b="1" spc="35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/var/ossec/etc/shared/default/agent.conf</a:t>
            </a:r>
            <a:endParaRPr sz="9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427733" y="8101965"/>
            <a:ext cx="84455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Arial MT"/>
                <a:cs typeface="Arial MT"/>
              </a:rPr>
              <a:t>Fuente</a:t>
            </a:r>
            <a:r>
              <a:rPr sz="1000" spc="-7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propia.</a:t>
            </a:r>
            <a:endParaRPr sz="1000">
              <a:latin typeface="Arial MT"/>
              <a:cs typeface="Arial MT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40180" y="1338580"/>
            <a:ext cx="5612130" cy="3845560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36470" y="6292088"/>
            <a:ext cx="4019550" cy="1819275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5" dirty="0"/>
              <a:t>62</a:t>
            </a:fld>
            <a:endParaRPr spc="-5"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27733" y="1056893"/>
            <a:ext cx="5635625" cy="866140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5080" algn="just">
              <a:lnSpc>
                <a:spcPts val="1380"/>
              </a:lnSpc>
              <a:spcBef>
                <a:spcPts val="195"/>
              </a:spcBef>
            </a:pPr>
            <a:r>
              <a:rPr sz="1200" spc="-5" dirty="0">
                <a:latin typeface="Arial MT"/>
                <a:cs typeface="Arial MT"/>
              </a:rPr>
              <a:t>Luego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una hora se pueden visualizar las vulnerabilidades detectadas </a:t>
            </a:r>
            <a:r>
              <a:rPr sz="1200" spc="-10" dirty="0">
                <a:latin typeface="Arial MT"/>
                <a:cs typeface="Arial MT"/>
              </a:rPr>
              <a:t>por la </a:t>
            </a:r>
            <a:r>
              <a:rPr sz="1200" spc="-5" dirty="0">
                <a:latin typeface="Arial MT"/>
                <a:cs typeface="Arial MT"/>
              </a:rPr>
              <a:t> herramienta según </a:t>
            </a:r>
            <a:r>
              <a:rPr sz="1200" spc="-10" dirty="0">
                <a:latin typeface="Arial MT"/>
                <a:cs typeface="Arial MT"/>
              </a:rPr>
              <a:t>la </a:t>
            </a:r>
            <a:r>
              <a:rPr sz="1200" spc="-5" dirty="0">
                <a:latin typeface="Arial MT"/>
                <a:cs typeface="Arial MT"/>
              </a:rPr>
              <a:t>información proporcionada. </a:t>
            </a:r>
            <a:r>
              <a:rPr sz="1200" spc="-10" dirty="0">
                <a:latin typeface="Arial MT"/>
                <a:cs typeface="Arial MT"/>
              </a:rPr>
              <a:t>Como </a:t>
            </a:r>
            <a:r>
              <a:rPr sz="1200" spc="-5" dirty="0">
                <a:latin typeface="Arial MT"/>
                <a:cs typeface="Arial MT"/>
              </a:rPr>
              <a:t>se muestra </a:t>
            </a:r>
            <a:r>
              <a:rPr sz="1200" spc="-10" dirty="0">
                <a:latin typeface="Arial MT"/>
                <a:cs typeface="Arial MT"/>
              </a:rPr>
              <a:t>en </a:t>
            </a:r>
            <a:r>
              <a:rPr sz="1200" dirty="0">
                <a:latin typeface="Arial MT"/>
                <a:cs typeface="Arial MT"/>
              </a:rPr>
              <a:t>la </a:t>
            </a:r>
            <a:r>
              <a:rPr sz="1200" spc="-5" dirty="0">
                <a:latin typeface="Arial MT"/>
                <a:cs typeface="Arial MT"/>
              </a:rPr>
              <a:t>siguiente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imagen.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100">
              <a:latin typeface="Arial MT"/>
              <a:cs typeface="Arial MT"/>
            </a:endParaRPr>
          </a:p>
          <a:p>
            <a:pPr marL="1905" algn="ctr">
              <a:lnSpc>
                <a:spcPct val="100000"/>
              </a:lnSpc>
            </a:pPr>
            <a:r>
              <a:rPr sz="900" b="1" spc="-5" dirty="0">
                <a:latin typeface="Arial"/>
                <a:cs typeface="Arial"/>
              </a:rPr>
              <a:t>Ilustración</a:t>
            </a:r>
            <a:r>
              <a:rPr sz="900" b="1" spc="5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23</a:t>
            </a:r>
            <a:r>
              <a:rPr sz="900" b="1" spc="10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Vulnerabilidades</a:t>
            </a:r>
            <a:r>
              <a:rPr sz="900" b="1" spc="-10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de</a:t>
            </a:r>
            <a:r>
              <a:rPr sz="900" b="1" spc="-10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apolo.</a:t>
            </a:r>
            <a:endParaRPr sz="9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27733" y="4771390"/>
            <a:ext cx="5638800" cy="14052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Arial MT"/>
                <a:cs typeface="Arial MT"/>
              </a:rPr>
              <a:t>Fuente</a:t>
            </a:r>
            <a:r>
              <a:rPr sz="1000" spc="-6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propia</a:t>
            </a:r>
            <a:endParaRPr sz="10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1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250">
              <a:latin typeface="Arial MT"/>
              <a:cs typeface="Arial MT"/>
            </a:endParaRPr>
          </a:p>
          <a:p>
            <a:pPr marL="12700" marR="5080" algn="just">
              <a:lnSpc>
                <a:spcPct val="95900"/>
              </a:lnSpc>
            </a:pPr>
            <a:r>
              <a:rPr sz="1200" spc="-5" dirty="0">
                <a:latin typeface="Arial MT"/>
                <a:cs typeface="Arial MT"/>
              </a:rPr>
              <a:t>Se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logra</a:t>
            </a:r>
            <a:r>
              <a:rPr sz="1200" spc="-5" dirty="0">
                <a:latin typeface="Arial MT"/>
                <a:cs typeface="Arial MT"/>
              </a:rPr>
              <a:t> exitosamente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implementar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el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SIEM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Wazuh</a:t>
            </a:r>
            <a:r>
              <a:rPr sz="1200" dirty="0">
                <a:latin typeface="Arial MT"/>
                <a:cs typeface="Arial MT"/>
              </a:rPr>
              <a:t> y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sincronizar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los</a:t>
            </a:r>
            <a:r>
              <a:rPr sz="1200" spc="-5" dirty="0">
                <a:latin typeface="Arial MT"/>
                <a:cs typeface="Arial MT"/>
              </a:rPr>
              <a:t> agentes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previamente autorizados por </a:t>
            </a:r>
            <a:r>
              <a:rPr sz="1200" spc="-10" dirty="0">
                <a:latin typeface="Arial MT"/>
                <a:cs typeface="Arial MT"/>
              </a:rPr>
              <a:t>la </a:t>
            </a:r>
            <a:r>
              <a:rPr sz="1200" spc="-5" dirty="0">
                <a:latin typeface="Arial MT"/>
                <a:cs typeface="Arial MT"/>
              </a:rPr>
              <a:t>empresa para su monitoreo. Actualmente, estos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agentes están plenamente operativos </a:t>
            </a:r>
            <a:r>
              <a:rPr sz="1200" dirty="0">
                <a:latin typeface="Arial MT"/>
                <a:cs typeface="Arial MT"/>
              </a:rPr>
              <a:t>y </a:t>
            </a:r>
            <a:r>
              <a:rPr sz="1200" spc="-5" dirty="0">
                <a:latin typeface="Arial MT"/>
                <a:cs typeface="Arial MT"/>
              </a:rPr>
              <a:t>transmiten registros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manera continua a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la </a:t>
            </a:r>
            <a:r>
              <a:rPr sz="1200" spc="-5" dirty="0">
                <a:latin typeface="Arial MT"/>
                <a:cs typeface="Arial MT"/>
              </a:rPr>
              <a:t>herramienta </a:t>
            </a:r>
            <a:r>
              <a:rPr sz="120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monitoreo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eventos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seguridad, brindando </a:t>
            </a:r>
            <a:r>
              <a:rPr sz="1200" spc="-10" dirty="0">
                <a:latin typeface="Arial MT"/>
                <a:cs typeface="Arial MT"/>
              </a:rPr>
              <a:t>la </a:t>
            </a:r>
            <a:r>
              <a:rPr sz="1200" spc="-5" dirty="0">
                <a:latin typeface="Arial MT"/>
                <a:cs typeface="Arial MT"/>
              </a:rPr>
              <a:t>capacidad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 visualizar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toda </a:t>
            </a:r>
            <a:r>
              <a:rPr sz="1200" spc="-10" dirty="0">
                <a:latin typeface="Arial MT"/>
                <a:cs typeface="Arial MT"/>
              </a:rPr>
              <a:t>la</a:t>
            </a:r>
            <a:r>
              <a:rPr sz="1200" spc="-5" dirty="0">
                <a:latin typeface="Arial MT"/>
                <a:cs typeface="Arial MT"/>
              </a:rPr>
              <a:t> información </a:t>
            </a:r>
            <a:r>
              <a:rPr sz="1200" spc="-10" dirty="0">
                <a:latin typeface="Arial MT"/>
                <a:cs typeface="Arial MT"/>
              </a:rPr>
              <a:t>de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forma</a:t>
            </a:r>
            <a:r>
              <a:rPr sz="1200" spc="-5" dirty="0">
                <a:latin typeface="Arial MT"/>
                <a:cs typeface="Arial MT"/>
              </a:rPr>
              <a:t> centralizada.</a:t>
            </a:r>
            <a:endParaRPr sz="1200">
              <a:latin typeface="Arial MT"/>
              <a:cs typeface="Arial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40180" y="2039620"/>
            <a:ext cx="5612130" cy="2750819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5" dirty="0"/>
              <a:t>63</a:t>
            </a:fld>
            <a:endParaRPr spc="-5" dirty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48229" y="1059433"/>
            <a:ext cx="27940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latin typeface="Arial"/>
                <a:cs typeface="Arial"/>
              </a:rPr>
              <a:t>Ilustración</a:t>
            </a:r>
            <a:r>
              <a:rPr sz="900" b="1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24.</a:t>
            </a:r>
            <a:r>
              <a:rPr sz="900" b="1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Dashboard</a:t>
            </a:r>
            <a:r>
              <a:rPr sz="900" b="1" dirty="0">
                <a:latin typeface="Arial"/>
                <a:cs typeface="Arial"/>
              </a:rPr>
              <a:t> de</a:t>
            </a:r>
            <a:r>
              <a:rPr sz="900" b="1" spc="5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eventos</a:t>
            </a:r>
            <a:r>
              <a:rPr sz="900" b="1" spc="-10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de</a:t>
            </a:r>
            <a:r>
              <a:rPr sz="900" b="1" spc="-10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seguridad</a:t>
            </a:r>
            <a:endParaRPr sz="9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27733" y="4118228"/>
            <a:ext cx="84455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Arial MT"/>
                <a:cs typeface="Arial MT"/>
              </a:rPr>
              <a:t>Fuente</a:t>
            </a:r>
            <a:r>
              <a:rPr sz="1000" spc="-7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propia.</a:t>
            </a:r>
            <a:endParaRPr sz="1000">
              <a:latin typeface="Arial MT"/>
              <a:cs typeface="Arial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40180" y="1338580"/>
            <a:ext cx="5612130" cy="2795905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5" dirty="0"/>
              <a:t>64</a:t>
            </a:fld>
            <a:endParaRPr spc="-5" dirty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64233" y="1056893"/>
            <a:ext cx="5763260" cy="5292090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381000" marR="100965" indent="-269875" algn="just">
              <a:lnSpc>
                <a:spcPts val="1380"/>
              </a:lnSpc>
              <a:spcBef>
                <a:spcPts val="195"/>
              </a:spcBef>
              <a:buFont typeface="Arial"/>
              <a:buAutoNum type="arabicPlain" startAt="9"/>
              <a:tabLst>
                <a:tab pos="386715" algn="l"/>
              </a:tabLst>
            </a:pPr>
            <a:r>
              <a:rPr sz="1200" b="1" spc="-5" dirty="0">
                <a:latin typeface="Arial"/>
                <a:cs typeface="Arial"/>
              </a:rPr>
              <a:t>EVALUAR </a:t>
            </a:r>
            <a:r>
              <a:rPr sz="1200" b="1" dirty="0">
                <a:latin typeface="Arial"/>
                <a:cs typeface="Arial"/>
              </a:rPr>
              <a:t>LA </a:t>
            </a:r>
            <a:r>
              <a:rPr sz="1200" b="1" spc="-5" dirty="0">
                <a:latin typeface="Arial"/>
                <a:cs typeface="Arial"/>
              </a:rPr>
              <a:t>CAPACIDAD DEL </a:t>
            </a:r>
            <a:r>
              <a:rPr sz="1200" b="1" dirty="0">
                <a:latin typeface="Arial"/>
                <a:cs typeface="Arial"/>
              </a:rPr>
              <a:t>SISTEMA </a:t>
            </a:r>
            <a:r>
              <a:rPr sz="1200" b="1" spc="-10" dirty="0">
                <a:latin typeface="Arial"/>
                <a:cs typeface="Arial"/>
              </a:rPr>
              <a:t>DE </a:t>
            </a:r>
            <a:r>
              <a:rPr sz="1200" b="1" spc="-5" dirty="0">
                <a:latin typeface="Arial"/>
                <a:cs typeface="Arial"/>
              </a:rPr>
              <a:t>MONITOREO </a:t>
            </a:r>
            <a:r>
              <a:rPr sz="1200" b="1" spc="-10" dirty="0">
                <a:latin typeface="Arial"/>
                <a:cs typeface="Arial"/>
              </a:rPr>
              <a:t>DE </a:t>
            </a:r>
            <a:r>
              <a:rPr sz="1200" b="1" spc="-5" dirty="0">
                <a:latin typeface="Arial"/>
                <a:cs typeface="Arial"/>
              </a:rPr>
              <a:t>EVENTOS </a:t>
            </a:r>
            <a:r>
              <a:rPr sz="1200" b="1" spc="-320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DE </a:t>
            </a:r>
            <a:r>
              <a:rPr sz="1200" b="1" spc="-5" dirty="0">
                <a:latin typeface="Arial"/>
                <a:cs typeface="Arial"/>
              </a:rPr>
              <a:t>SEGURIDAD EN PRODUCCIÓN, </a:t>
            </a:r>
            <a:r>
              <a:rPr sz="1200" b="1" spc="-10" dirty="0">
                <a:latin typeface="Arial"/>
                <a:cs typeface="Arial"/>
              </a:rPr>
              <a:t>PARA </a:t>
            </a:r>
            <a:r>
              <a:rPr sz="1200" b="1" dirty="0">
                <a:latin typeface="Arial"/>
                <a:cs typeface="Arial"/>
              </a:rPr>
              <a:t>DETECTAR Y </a:t>
            </a:r>
            <a:r>
              <a:rPr sz="1200" b="1" spc="-5" dirty="0">
                <a:latin typeface="Arial"/>
                <a:cs typeface="Arial"/>
              </a:rPr>
              <a:t>RESPONDER A </a:t>
            </a:r>
            <a:r>
              <a:rPr sz="1200" b="1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INCIDENTES</a:t>
            </a:r>
            <a:r>
              <a:rPr sz="1200" b="1" spc="1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DE</a:t>
            </a:r>
            <a:r>
              <a:rPr sz="1200" b="1" spc="20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SEGURIDAD,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TENIENDO</a:t>
            </a:r>
            <a:r>
              <a:rPr sz="1200" b="1" spc="1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EN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CUENTA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LOS</a:t>
            </a:r>
            <a:r>
              <a:rPr sz="1200" b="1" spc="20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REQUISITOS</a:t>
            </a:r>
            <a:endParaRPr sz="1200">
              <a:latin typeface="Arial"/>
              <a:cs typeface="Arial"/>
            </a:endParaRPr>
          </a:p>
          <a:p>
            <a:pPr marL="1898014" algn="just">
              <a:lnSpc>
                <a:spcPts val="1345"/>
              </a:lnSpc>
            </a:pPr>
            <a:r>
              <a:rPr sz="1200" b="1" spc="-5" dirty="0">
                <a:latin typeface="Arial"/>
                <a:cs typeface="Arial"/>
              </a:rPr>
              <a:t>DEFINIDOS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ANTERIORMENTE.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0">
              <a:latin typeface="Arial"/>
              <a:cs typeface="Arial"/>
            </a:endParaRPr>
          </a:p>
          <a:p>
            <a:pPr marL="76200" marR="68580" algn="just">
              <a:lnSpc>
                <a:spcPct val="95900"/>
              </a:lnSpc>
            </a:pPr>
            <a:r>
              <a:rPr sz="1200" spc="-10" dirty="0">
                <a:latin typeface="Arial MT"/>
                <a:cs typeface="Arial MT"/>
              </a:rPr>
              <a:t>La</a:t>
            </a:r>
            <a:r>
              <a:rPr sz="1200" spc="-5" dirty="0">
                <a:latin typeface="Arial MT"/>
                <a:cs typeface="Arial MT"/>
              </a:rPr>
              <a:t> implementación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</a:t>
            </a:r>
            <a:r>
              <a:rPr sz="1200" spc="-5" dirty="0">
                <a:latin typeface="Arial MT"/>
                <a:cs typeface="Arial MT"/>
              </a:rPr>
              <a:t> soluciones</a:t>
            </a:r>
            <a:r>
              <a:rPr sz="1200" dirty="0">
                <a:latin typeface="Arial MT"/>
                <a:cs typeface="Arial MT"/>
              </a:rPr>
              <a:t> SIEM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(Security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Information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and</a:t>
            </a:r>
            <a:r>
              <a:rPr sz="1200" spc="-5" dirty="0">
                <a:latin typeface="Arial MT"/>
                <a:cs typeface="Arial MT"/>
              </a:rPr>
              <a:t> Event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Management) </a:t>
            </a:r>
            <a:r>
              <a:rPr sz="1200" spc="-10" dirty="0">
                <a:latin typeface="Arial MT"/>
                <a:cs typeface="Arial MT"/>
              </a:rPr>
              <a:t>en un </a:t>
            </a:r>
            <a:r>
              <a:rPr sz="1200" spc="-5" dirty="0">
                <a:latin typeface="Arial MT"/>
                <a:cs typeface="Arial MT"/>
              </a:rPr>
              <a:t>entorno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infraestructura tecnológica desempeña </a:t>
            </a:r>
            <a:r>
              <a:rPr sz="1200" dirty="0">
                <a:latin typeface="Arial MT"/>
                <a:cs typeface="Arial MT"/>
              </a:rPr>
              <a:t>un </a:t>
            </a:r>
            <a:r>
              <a:rPr sz="1200" spc="-5" dirty="0">
                <a:latin typeface="Arial MT"/>
                <a:cs typeface="Arial MT"/>
              </a:rPr>
              <a:t>papel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esencial </a:t>
            </a:r>
            <a:r>
              <a:rPr sz="1200" spc="-10" dirty="0">
                <a:latin typeface="Arial MT"/>
                <a:cs typeface="Arial MT"/>
              </a:rPr>
              <a:t>al permitir la </a:t>
            </a:r>
            <a:r>
              <a:rPr sz="1200" spc="-5" dirty="0">
                <a:latin typeface="Arial MT"/>
                <a:cs typeface="Arial MT"/>
              </a:rPr>
              <a:t>detección automatizada </a:t>
            </a:r>
            <a:r>
              <a:rPr sz="1200" dirty="0">
                <a:latin typeface="Arial MT"/>
                <a:cs typeface="Arial MT"/>
              </a:rPr>
              <a:t>de </a:t>
            </a:r>
            <a:r>
              <a:rPr sz="1200" spc="-10" dirty="0">
                <a:latin typeface="Arial MT"/>
                <a:cs typeface="Arial MT"/>
              </a:rPr>
              <a:t>eventos </a:t>
            </a:r>
            <a:r>
              <a:rPr sz="1200" spc="-5" dirty="0">
                <a:latin typeface="Arial MT"/>
                <a:cs typeface="Arial MT"/>
              </a:rPr>
              <a:t>e </a:t>
            </a:r>
            <a:r>
              <a:rPr sz="1200" spc="-10" dirty="0">
                <a:latin typeface="Arial MT"/>
                <a:cs typeface="Arial MT"/>
              </a:rPr>
              <a:t>incidentes de </a:t>
            </a:r>
            <a:r>
              <a:rPr sz="1200" spc="-5" dirty="0">
                <a:latin typeface="Arial MT"/>
                <a:cs typeface="Arial MT"/>
              </a:rPr>
              <a:t>seguridad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manera anticipada. </a:t>
            </a:r>
            <a:r>
              <a:rPr sz="1200" dirty="0">
                <a:latin typeface="Arial MT"/>
                <a:cs typeface="Arial MT"/>
              </a:rPr>
              <a:t>Esta </a:t>
            </a:r>
            <a:r>
              <a:rPr sz="1200" spc="-5" dirty="0">
                <a:latin typeface="Arial MT"/>
                <a:cs typeface="Arial MT"/>
              </a:rPr>
              <a:t>capacidad </a:t>
            </a:r>
            <a:r>
              <a:rPr sz="1200" spc="-10" dirty="0">
                <a:latin typeface="Arial MT"/>
                <a:cs typeface="Arial MT"/>
              </a:rPr>
              <a:t>beneficia </a:t>
            </a:r>
            <a:r>
              <a:rPr sz="1200" spc="-5" dirty="0">
                <a:latin typeface="Arial MT"/>
                <a:cs typeface="Arial MT"/>
              </a:rPr>
              <a:t>significativamente </a:t>
            </a:r>
            <a:r>
              <a:rPr sz="1200" spc="-10" dirty="0">
                <a:latin typeface="Arial MT"/>
                <a:cs typeface="Arial MT"/>
              </a:rPr>
              <a:t>los </a:t>
            </a:r>
            <a:r>
              <a:rPr sz="1200" spc="-5" dirty="0">
                <a:latin typeface="Arial MT"/>
                <a:cs typeface="Arial MT"/>
              </a:rPr>
              <a:t>tiempos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 respuesta </a:t>
            </a:r>
            <a:r>
              <a:rPr sz="1200" dirty="0">
                <a:latin typeface="Arial MT"/>
                <a:cs typeface="Arial MT"/>
              </a:rPr>
              <a:t>y </a:t>
            </a:r>
            <a:r>
              <a:rPr sz="1200" spc="-10" dirty="0">
                <a:latin typeface="Arial MT"/>
                <a:cs typeface="Arial MT"/>
              </a:rPr>
              <a:t>la </a:t>
            </a:r>
            <a:r>
              <a:rPr sz="1200" spc="-5" dirty="0">
                <a:latin typeface="Arial MT"/>
                <a:cs typeface="Arial MT"/>
              </a:rPr>
              <a:t>capacidad </a:t>
            </a:r>
            <a:r>
              <a:rPr sz="120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acción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los equipos </a:t>
            </a:r>
            <a:r>
              <a:rPr sz="120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seguridad, permitiéndoles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abordar</a:t>
            </a:r>
            <a:r>
              <a:rPr sz="1200" spc="-6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y</a:t>
            </a:r>
            <a:r>
              <a:rPr sz="1200" spc="-5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remediar</a:t>
            </a:r>
            <a:r>
              <a:rPr sz="1200" spc="-5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amenazas</a:t>
            </a:r>
            <a:r>
              <a:rPr sz="1200" spc="-5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</a:t>
            </a:r>
            <a:r>
              <a:rPr sz="1200" spc="-6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manera</a:t>
            </a:r>
            <a:r>
              <a:rPr sz="1200" spc="-6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más</a:t>
            </a:r>
            <a:r>
              <a:rPr sz="1200" spc="-5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eficiente.</a:t>
            </a:r>
            <a:r>
              <a:rPr sz="1200" spc="-5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Sin</a:t>
            </a:r>
            <a:r>
              <a:rPr sz="1200" spc="-7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embargo,</a:t>
            </a:r>
            <a:r>
              <a:rPr sz="1200" spc="-5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es</a:t>
            </a:r>
            <a:r>
              <a:rPr sz="1200" spc="-5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importante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llevar </a:t>
            </a:r>
            <a:r>
              <a:rPr sz="1200" spc="-5" dirty="0">
                <a:latin typeface="Arial MT"/>
                <a:cs typeface="Arial MT"/>
              </a:rPr>
              <a:t>a cabo pruebas periódicas </a:t>
            </a:r>
            <a:r>
              <a:rPr sz="120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estos sistemas para garantizar que estén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adecuadamente configurados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y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habilitados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para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la</a:t>
            </a:r>
            <a:r>
              <a:rPr sz="1200" spc="-5" dirty="0">
                <a:latin typeface="Arial MT"/>
                <a:cs typeface="Arial MT"/>
              </a:rPr>
              <a:t> detección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</a:t>
            </a:r>
            <a:r>
              <a:rPr sz="1200" dirty="0">
                <a:latin typeface="Arial MT"/>
                <a:cs typeface="Arial MT"/>
              </a:rPr>
              <a:t> amenazas</a:t>
            </a:r>
            <a:r>
              <a:rPr sz="1200" baseline="27777" dirty="0">
                <a:latin typeface="Arial MT"/>
                <a:cs typeface="Arial MT"/>
                <a:hlinkClick r:id="rId2" action="ppaction://hlinksldjump"/>
              </a:rPr>
              <a:t>30</a:t>
            </a:r>
            <a:r>
              <a:rPr sz="1200" dirty="0">
                <a:latin typeface="Arial MT"/>
                <a:cs typeface="Arial MT"/>
              </a:rPr>
              <a:t>.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200">
              <a:latin typeface="Arial MT"/>
              <a:cs typeface="Arial MT"/>
            </a:endParaRPr>
          </a:p>
          <a:p>
            <a:pPr marL="76200" marR="69850" algn="just">
              <a:lnSpc>
                <a:spcPct val="95900"/>
              </a:lnSpc>
            </a:pPr>
            <a:r>
              <a:rPr sz="1200" spc="-10" dirty="0">
                <a:latin typeface="Arial MT"/>
                <a:cs typeface="Arial MT"/>
              </a:rPr>
              <a:t>Realizar </a:t>
            </a:r>
            <a:r>
              <a:rPr sz="1200" spc="-5" dirty="0">
                <a:latin typeface="Arial MT"/>
                <a:cs typeface="Arial MT"/>
              </a:rPr>
              <a:t>pruebas periódicas desempeña </a:t>
            </a:r>
            <a:r>
              <a:rPr sz="1200" spc="-10" dirty="0">
                <a:latin typeface="Arial MT"/>
                <a:cs typeface="Arial MT"/>
              </a:rPr>
              <a:t>un </a:t>
            </a:r>
            <a:r>
              <a:rPr sz="1200" spc="-5" dirty="0">
                <a:latin typeface="Arial MT"/>
                <a:cs typeface="Arial MT"/>
              </a:rPr>
              <a:t>papel fundamental </a:t>
            </a:r>
            <a:r>
              <a:rPr sz="1200" spc="-10" dirty="0">
                <a:latin typeface="Arial MT"/>
                <a:cs typeface="Arial MT"/>
              </a:rPr>
              <a:t>en la </a:t>
            </a:r>
            <a:r>
              <a:rPr sz="1200" spc="-5" dirty="0">
                <a:latin typeface="Arial MT"/>
                <a:cs typeface="Arial MT"/>
              </a:rPr>
              <a:t>validación </a:t>
            </a:r>
            <a:r>
              <a:rPr sz="1200" dirty="0">
                <a:latin typeface="Arial MT"/>
                <a:cs typeface="Arial MT"/>
              </a:rPr>
              <a:t>y 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certificación </a:t>
            </a:r>
            <a:r>
              <a:rPr sz="120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que </a:t>
            </a:r>
            <a:r>
              <a:rPr sz="1200" spc="-10" dirty="0">
                <a:latin typeface="Arial MT"/>
                <a:cs typeface="Arial MT"/>
              </a:rPr>
              <a:t>los </a:t>
            </a:r>
            <a:r>
              <a:rPr sz="1200" spc="-5" dirty="0">
                <a:latin typeface="Arial MT"/>
                <a:cs typeface="Arial MT"/>
              </a:rPr>
              <a:t>sistemas </a:t>
            </a:r>
            <a:r>
              <a:rPr sz="120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prevención </a:t>
            </a:r>
            <a:r>
              <a:rPr sz="1200" dirty="0">
                <a:latin typeface="Arial MT"/>
                <a:cs typeface="Arial MT"/>
              </a:rPr>
              <a:t>y </a:t>
            </a:r>
            <a:r>
              <a:rPr sz="1200" spc="-5" dirty="0">
                <a:latin typeface="Arial MT"/>
                <a:cs typeface="Arial MT"/>
              </a:rPr>
              <a:t>detección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dirty="0">
                <a:latin typeface="Arial MT"/>
                <a:cs typeface="Arial MT"/>
              </a:rPr>
              <a:t>amenazas </a:t>
            </a:r>
            <a:r>
              <a:rPr sz="1200" spc="-5" dirty="0">
                <a:latin typeface="Arial MT"/>
                <a:cs typeface="Arial MT"/>
              </a:rPr>
              <a:t>están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operando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acuerdo a las expectativas. </a:t>
            </a:r>
            <a:r>
              <a:rPr sz="1200" dirty="0">
                <a:latin typeface="Arial MT"/>
                <a:cs typeface="Arial MT"/>
              </a:rPr>
              <a:t>Esto </a:t>
            </a:r>
            <a:r>
              <a:rPr sz="1200" spc="-5" dirty="0">
                <a:latin typeface="Arial MT"/>
                <a:cs typeface="Arial MT"/>
              </a:rPr>
              <a:t>implica verificar </a:t>
            </a:r>
            <a:r>
              <a:rPr sz="1200" spc="-10" dirty="0">
                <a:latin typeface="Arial MT"/>
                <a:cs typeface="Arial MT"/>
              </a:rPr>
              <a:t>la </a:t>
            </a:r>
            <a:r>
              <a:rPr sz="1200" spc="-5" dirty="0">
                <a:latin typeface="Arial MT"/>
                <a:cs typeface="Arial MT"/>
              </a:rPr>
              <a:t>eficacia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las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políticas de </a:t>
            </a:r>
            <a:r>
              <a:rPr sz="1200" spc="-5" dirty="0">
                <a:latin typeface="Arial MT"/>
                <a:cs typeface="Arial MT"/>
              </a:rPr>
              <a:t>seguridad, las reglas </a:t>
            </a:r>
            <a:r>
              <a:rPr sz="1200" spc="-10" dirty="0">
                <a:latin typeface="Arial MT"/>
                <a:cs typeface="Arial MT"/>
              </a:rPr>
              <a:t>de detección </a:t>
            </a:r>
            <a:r>
              <a:rPr sz="120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amenazas </a:t>
            </a:r>
            <a:r>
              <a:rPr sz="1200" dirty="0">
                <a:latin typeface="Arial MT"/>
                <a:cs typeface="Arial MT"/>
              </a:rPr>
              <a:t>y </a:t>
            </a:r>
            <a:r>
              <a:rPr sz="1200" spc="-10" dirty="0">
                <a:latin typeface="Arial MT"/>
                <a:cs typeface="Arial MT"/>
              </a:rPr>
              <a:t>la </a:t>
            </a:r>
            <a:r>
              <a:rPr sz="1200" spc="-5" dirty="0">
                <a:latin typeface="Arial MT"/>
                <a:cs typeface="Arial MT"/>
              </a:rPr>
              <a:t>capacidad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 generación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</a:t>
            </a:r>
            <a:r>
              <a:rPr sz="1200" spc="-5" dirty="0">
                <a:latin typeface="Arial MT"/>
                <a:cs typeface="Arial MT"/>
              </a:rPr>
              <a:t> alertas.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Además,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estas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pruebas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permiten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identificar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posibles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debilidades o </a:t>
            </a:r>
            <a:r>
              <a:rPr sz="1200" spc="-10" dirty="0">
                <a:latin typeface="Arial MT"/>
                <a:cs typeface="Arial MT"/>
              </a:rPr>
              <a:t>áreas </a:t>
            </a:r>
            <a:r>
              <a:rPr sz="120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mejora </a:t>
            </a:r>
            <a:r>
              <a:rPr sz="1200" spc="-10" dirty="0">
                <a:latin typeface="Arial MT"/>
                <a:cs typeface="Arial MT"/>
              </a:rPr>
              <a:t>en </a:t>
            </a:r>
            <a:r>
              <a:rPr sz="1200" dirty="0">
                <a:latin typeface="Arial MT"/>
                <a:cs typeface="Arial MT"/>
              </a:rPr>
              <a:t>la </a:t>
            </a:r>
            <a:r>
              <a:rPr sz="1200" spc="-5" dirty="0">
                <a:latin typeface="Arial MT"/>
                <a:cs typeface="Arial MT"/>
              </a:rPr>
              <a:t>configuración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los sistemas </a:t>
            </a:r>
            <a:r>
              <a:rPr sz="1200" dirty="0">
                <a:latin typeface="Arial MT"/>
                <a:cs typeface="Arial MT"/>
              </a:rPr>
              <a:t>SIEM y </a:t>
            </a:r>
            <a:r>
              <a:rPr sz="1200" spc="-10" dirty="0">
                <a:latin typeface="Arial MT"/>
                <a:cs typeface="Arial MT"/>
              </a:rPr>
              <a:t>en la </a:t>
            </a:r>
            <a:r>
              <a:rPr sz="1200" spc="-5" dirty="0">
                <a:latin typeface="Arial MT"/>
                <a:cs typeface="Arial MT"/>
              </a:rPr>
              <a:t> capacidad </a:t>
            </a:r>
            <a:r>
              <a:rPr sz="1200" spc="-10" dirty="0">
                <a:latin typeface="Arial MT"/>
                <a:cs typeface="Arial MT"/>
              </a:rPr>
              <a:t>de</a:t>
            </a:r>
            <a:r>
              <a:rPr sz="1200" spc="-5" dirty="0">
                <a:latin typeface="Arial MT"/>
                <a:cs typeface="Arial MT"/>
              </a:rPr>
              <a:t> respuesta ante amenazas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emergentes.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200">
              <a:latin typeface="Arial MT"/>
              <a:cs typeface="Arial MT"/>
            </a:endParaRPr>
          </a:p>
          <a:p>
            <a:pPr marL="76200" marR="67310" algn="just">
              <a:lnSpc>
                <a:spcPts val="1380"/>
              </a:lnSpc>
            </a:pPr>
            <a:r>
              <a:rPr sz="1200" spc="-5" dirty="0">
                <a:latin typeface="Arial MT"/>
                <a:cs typeface="Arial MT"/>
              </a:rPr>
              <a:t>Por </a:t>
            </a:r>
            <a:r>
              <a:rPr sz="1200" spc="-10" dirty="0">
                <a:latin typeface="Arial MT"/>
                <a:cs typeface="Arial MT"/>
              </a:rPr>
              <a:t>lo anterior, </a:t>
            </a:r>
            <a:r>
              <a:rPr sz="1200" spc="-5" dirty="0">
                <a:latin typeface="Arial MT"/>
                <a:cs typeface="Arial MT"/>
              </a:rPr>
              <a:t>se realizarán algunas </a:t>
            </a:r>
            <a:r>
              <a:rPr sz="1200" spc="-10" dirty="0">
                <a:latin typeface="Arial MT"/>
                <a:cs typeface="Arial MT"/>
              </a:rPr>
              <a:t>pruebas para </a:t>
            </a:r>
            <a:r>
              <a:rPr sz="1200" spc="-5" dirty="0">
                <a:latin typeface="Arial MT"/>
                <a:cs typeface="Arial MT"/>
              </a:rPr>
              <a:t>validar que </a:t>
            </a:r>
            <a:r>
              <a:rPr sz="1200" spc="-10" dirty="0">
                <a:latin typeface="Arial MT"/>
                <a:cs typeface="Arial MT"/>
              </a:rPr>
              <a:t>el </a:t>
            </a:r>
            <a:r>
              <a:rPr sz="1200" dirty="0">
                <a:latin typeface="Arial MT"/>
                <a:cs typeface="Arial MT"/>
              </a:rPr>
              <a:t>SIEM </a:t>
            </a:r>
            <a:r>
              <a:rPr sz="1200" spc="-10" dirty="0">
                <a:latin typeface="Arial MT"/>
                <a:cs typeface="Arial MT"/>
              </a:rPr>
              <a:t>pueda </a:t>
            </a:r>
            <a:r>
              <a:rPr sz="1200" spc="-5" dirty="0">
                <a:latin typeface="Arial MT"/>
                <a:cs typeface="Arial MT"/>
              </a:rPr>
              <a:t> detectar eventos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seguridad </a:t>
            </a:r>
            <a:r>
              <a:rPr sz="1200" spc="-10" dirty="0">
                <a:latin typeface="Arial MT"/>
                <a:cs typeface="Arial MT"/>
              </a:rPr>
              <a:t>en </a:t>
            </a:r>
            <a:r>
              <a:rPr sz="1200" spc="-5" dirty="0">
                <a:latin typeface="Arial MT"/>
                <a:cs typeface="Arial MT"/>
              </a:rPr>
              <a:t>los servidores configurados, a continuación, </a:t>
            </a:r>
            <a:r>
              <a:rPr sz="1200" spc="-10" dirty="0">
                <a:latin typeface="Arial MT"/>
                <a:cs typeface="Arial MT"/>
              </a:rPr>
              <a:t>la </a:t>
            </a:r>
            <a:r>
              <a:rPr sz="1200" spc="-5" dirty="0">
                <a:latin typeface="Arial MT"/>
                <a:cs typeface="Arial MT"/>
              </a:rPr>
              <a:t> descripción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la</a:t>
            </a:r>
            <a:r>
              <a:rPr sz="1200" spc="-5" dirty="0">
                <a:latin typeface="Arial MT"/>
                <a:cs typeface="Arial MT"/>
              </a:rPr>
              <a:t> primera prueba.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100">
              <a:latin typeface="Arial MT"/>
              <a:cs typeface="Arial MT"/>
            </a:endParaRPr>
          </a:p>
          <a:p>
            <a:pPr marL="441959" lvl="1" indent="-366395">
              <a:lnSpc>
                <a:spcPct val="100000"/>
              </a:lnSpc>
              <a:buFont typeface="Arial"/>
              <a:buAutoNum type="arabicPeriod"/>
              <a:tabLst>
                <a:tab pos="441959" algn="l"/>
                <a:tab pos="442595" algn="l"/>
              </a:tabLst>
            </a:pPr>
            <a:r>
              <a:rPr sz="1200" b="1" spc="-5" dirty="0">
                <a:latin typeface="Arial"/>
                <a:cs typeface="Arial"/>
              </a:rPr>
              <a:t>FUERZA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BRUTA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FTP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200">
              <a:latin typeface="Arial"/>
              <a:cs typeface="Arial"/>
            </a:endParaRPr>
          </a:p>
          <a:p>
            <a:pPr marL="76200" marR="71755" algn="just">
              <a:lnSpc>
                <a:spcPts val="1380"/>
              </a:lnSpc>
            </a:pPr>
            <a:r>
              <a:rPr sz="1200" spc="-5" dirty="0">
                <a:latin typeface="Arial MT"/>
                <a:cs typeface="Arial MT"/>
              </a:rPr>
              <a:t>Se</a:t>
            </a:r>
            <a:r>
              <a:rPr sz="1200" spc="-6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realiza</a:t>
            </a:r>
            <a:r>
              <a:rPr sz="1200" spc="-5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una</a:t>
            </a:r>
            <a:r>
              <a:rPr sz="1200" spc="-6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prueba</a:t>
            </a:r>
            <a:r>
              <a:rPr sz="1200" spc="-5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de</a:t>
            </a:r>
            <a:r>
              <a:rPr sz="1200" spc="-6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fuerza</a:t>
            </a:r>
            <a:r>
              <a:rPr sz="1200" spc="-3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bruta</a:t>
            </a:r>
            <a:r>
              <a:rPr sz="1200" spc="-3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al</a:t>
            </a:r>
            <a:r>
              <a:rPr sz="1200" spc="-5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servidor</a:t>
            </a:r>
            <a:r>
              <a:rPr sz="1200" spc="-5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apolo</a:t>
            </a:r>
            <a:r>
              <a:rPr sz="1200" spc="-5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usando</a:t>
            </a:r>
            <a:r>
              <a:rPr sz="1200" spc="-6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la</a:t>
            </a:r>
            <a:r>
              <a:rPr sz="1200" spc="-3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herramienta</a:t>
            </a:r>
            <a:r>
              <a:rPr sz="1200" spc="-5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hydra </a:t>
            </a:r>
            <a:r>
              <a:rPr sz="1200" spc="-32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como muestra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la</a:t>
            </a:r>
            <a:r>
              <a:rPr sz="1200" spc="-5" dirty="0">
                <a:latin typeface="Arial MT"/>
                <a:cs typeface="Arial MT"/>
              </a:rPr>
              <a:t> siguiente imagen.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440561" y="8467724"/>
            <a:ext cx="1829435" cy="7620"/>
          </a:xfrm>
          <a:custGeom>
            <a:avLst/>
            <a:gdLst/>
            <a:ahLst/>
            <a:cxnLst/>
            <a:rect l="l" t="t" r="r" b="b"/>
            <a:pathLst>
              <a:path w="1829435" h="7620">
                <a:moveTo>
                  <a:pt x="1829435" y="0"/>
                </a:moveTo>
                <a:lnTo>
                  <a:pt x="0" y="0"/>
                </a:lnTo>
                <a:lnTo>
                  <a:pt x="0" y="7620"/>
                </a:lnTo>
                <a:lnTo>
                  <a:pt x="1829435" y="7620"/>
                </a:lnTo>
                <a:lnTo>
                  <a:pt x="182943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427733" y="8521445"/>
            <a:ext cx="5640070" cy="469900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2700" marR="5080" algn="just">
              <a:lnSpc>
                <a:spcPct val="95800"/>
              </a:lnSpc>
              <a:spcBef>
                <a:spcPts val="150"/>
              </a:spcBef>
            </a:pPr>
            <a:r>
              <a:rPr sz="975" baseline="29914" dirty="0">
                <a:latin typeface="Arial MT"/>
                <a:cs typeface="Arial MT"/>
              </a:rPr>
              <a:t>30</a:t>
            </a:r>
            <a:r>
              <a:rPr sz="975" spc="7" baseline="29914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PHAM, </a:t>
            </a:r>
            <a:r>
              <a:rPr sz="1000" dirty="0">
                <a:latin typeface="Arial MT"/>
                <a:cs typeface="Arial MT"/>
              </a:rPr>
              <a:t>Thu. </a:t>
            </a:r>
            <a:r>
              <a:rPr sz="1000" spc="-5" dirty="0">
                <a:latin typeface="Arial MT"/>
                <a:cs typeface="Arial MT"/>
              </a:rPr>
              <a:t>How </a:t>
            </a:r>
            <a:r>
              <a:rPr sz="1000" dirty="0">
                <a:latin typeface="Arial MT"/>
                <a:cs typeface="Arial MT"/>
              </a:rPr>
              <a:t>to Test </a:t>
            </a:r>
            <a:r>
              <a:rPr sz="1000" spc="-10" dirty="0">
                <a:latin typeface="Arial MT"/>
                <a:cs typeface="Arial MT"/>
              </a:rPr>
              <a:t>Your </a:t>
            </a:r>
            <a:r>
              <a:rPr sz="1000" spc="-5" dirty="0">
                <a:latin typeface="Arial MT"/>
                <a:cs typeface="Arial MT"/>
              </a:rPr>
              <a:t>SIEM's Detections. Blumira [página </a:t>
            </a:r>
            <a:r>
              <a:rPr sz="1000" dirty="0">
                <a:latin typeface="Arial MT"/>
                <a:cs typeface="Arial MT"/>
              </a:rPr>
              <a:t>web]. </a:t>
            </a:r>
            <a:r>
              <a:rPr sz="1000" spc="-5" dirty="0">
                <a:latin typeface="Arial MT"/>
                <a:cs typeface="Arial MT"/>
              </a:rPr>
              <a:t>(25, agosto, 2022). </a:t>
            </a:r>
            <a:r>
              <a:rPr sz="100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[Consultado el </a:t>
            </a:r>
            <a:r>
              <a:rPr sz="1000" dirty="0">
                <a:latin typeface="Arial MT"/>
                <a:cs typeface="Arial MT"/>
              </a:rPr>
              <a:t>28, </a:t>
            </a:r>
            <a:r>
              <a:rPr sz="1000" spc="-5" dirty="0">
                <a:latin typeface="Arial MT"/>
                <a:cs typeface="Arial MT"/>
              </a:rPr>
              <a:t>septiembre, 2023]. Disponible en Internet: &lt;HTTPS:/</a:t>
            </a:r>
            <a:r>
              <a:rPr sz="1000" spc="-5" dirty="0">
                <a:latin typeface="Arial MT"/>
                <a:cs typeface="Arial MT"/>
                <a:hlinkClick r:id="rId3"/>
              </a:rPr>
              <a:t>/www.blumir</a:t>
            </a:r>
            <a:r>
              <a:rPr sz="1000" spc="-5" dirty="0">
                <a:latin typeface="Arial MT"/>
                <a:cs typeface="Arial MT"/>
              </a:rPr>
              <a:t>a</a:t>
            </a:r>
            <a:r>
              <a:rPr sz="1000" spc="-5" dirty="0">
                <a:latin typeface="Arial MT"/>
                <a:cs typeface="Arial MT"/>
                <a:hlinkClick r:id="rId3"/>
              </a:rPr>
              <a:t>.com/how-to- </a:t>
            </a:r>
            <a:r>
              <a:rPr sz="100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test-your-siems-detections/&gt;.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5" dirty="0"/>
              <a:t>65</a:t>
            </a:fld>
            <a:endParaRPr spc="-5" dirty="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53815" y="1059433"/>
            <a:ext cx="178752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latin typeface="Arial"/>
                <a:cs typeface="Arial"/>
              </a:rPr>
              <a:t>Ilustración</a:t>
            </a:r>
            <a:r>
              <a:rPr sz="900" b="1" spc="5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25. ataque</a:t>
            </a:r>
            <a:r>
              <a:rPr sz="900" b="1" spc="-15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FTP</a:t>
            </a:r>
            <a:r>
              <a:rPr sz="900" b="1" spc="-15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hydra</a:t>
            </a:r>
            <a:endParaRPr sz="9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27733" y="4103115"/>
            <a:ext cx="5636260" cy="879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Arial MT"/>
                <a:cs typeface="Arial MT"/>
              </a:rPr>
              <a:t>Fuente</a:t>
            </a:r>
            <a:r>
              <a:rPr sz="1000" spc="-5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propia.</a:t>
            </a:r>
            <a:endParaRPr sz="10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150">
              <a:latin typeface="Arial MT"/>
              <a:cs typeface="Arial MT"/>
            </a:endParaRPr>
          </a:p>
          <a:p>
            <a:pPr marL="12700" marR="5080" algn="just">
              <a:lnSpc>
                <a:spcPct val="95900"/>
              </a:lnSpc>
            </a:pPr>
            <a:r>
              <a:rPr sz="1200" spc="-10" dirty="0">
                <a:latin typeface="Arial MT"/>
                <a:cs typeface="Arial MT"/>
              </a:rPr>
              <a:t>Como </a:t>
            </a:r>
            <a:r>
              <a:rPr sz="1200" spc="-5" dirty="0">
                <a:latin typeface="Arial MT"/>
                <a:cs typeface="Arial MT"/>
              </a:rPr>
              <a:t>se puede ver a continuación, </a:t>
            </a:r>
            <a:r>
              <a:rPr sz="1200" spc="-10" dirty="0">
                <a:latin typeface="Arial MT"/>
                <a:cs typeface="Arial MT"/>
              </a:rPr>
              <a:t>la </a:t>
            </a:r>
            <a:r>
              <a:rPr sz="1200" spc="-5" dirty="0">
                <a:latin typeface="Arial MT"/>
                <a:cs typeface="Arial MT"/>
              </a:rPr>
              <a:t>herramienta logra identificar </a:t>
            </a:r>
            <a:r>
              <a:rPr sz="1200" spc="-10" dirty="0">
                <a:latin typeface="Arial MT"/>
                <a:cs typeface="Arial MT"/>
              </a:rPr>
              <a:t>los </a:t>
            </a:r>
            <a:r>
              <a:rPr sz="1200" spc="-5" dirty="0">
                <a:latin typeface="Arial MT"/>
                <a:cs typeface="Arial MT"/>
              </a:rPr>
              <a:t>intentos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fallidos de </a:t>
            </a:r>
            <a:r>
              <a:rPr sz="1200" spc="-5" dirty="0">
                <a:latin typeface="Arial MT"/>
                <a:cs typeface="Arial MT"/>
              </a:rPr>
              <a:t>conexión </a:t>
            </a:r>
            <a:r>
              <a:rPr sz="1200" dirty="0">
                <a:latin typeface="Arial MT"/>
                <a:cs typeface="Arial MT"/>
              </a:rPr>
              <a:t>FTP </a:t>
            </a:r>
            <a:r>
              <a:rPr sz="1200" spc="-10" dirty="0">
                <a:latin typeface="Arial MT"/>
                <a:cs typeface="Arial MT"/>
              </a:rPr>
              <a:t>catalogándolos </a:t>
            </a:r>
            <a:r>
              <a:rPr sz="1200" spc="-5" dirty="0">
                <a:latin typeface="Arial MT"/>
                <a:cs typeface="Arial MT"/>
              </a:rPr>
              <a:t>con una criticidad alta </a:t>
            </a:r>
            <a:r>
              <a:rPr sz="1200" spc="-10" dirty="0">
                <a:latin typeface="Arial MT"/>
                <a:cs typeface="Arial MT"/>
              </a:rPr>
              <a:t>(10) </a:t>
            </a:r>
            <a:r>
              <a:rPr sz="1200" dirty="0">
                <a:latin typeface="Arial MT"/>
                <a:cs typeface="Arial MT"/>
              </a:rPr>
              <a:t>y </a:t>
            </a:r>
            <a:r>
              <a:rPr sz="1200" spc="-5" dirty="0">
                <a:latin typeface="Arial MT"/>
                <a:cs typeface="Arial MT"/>
              </a:rPr>
              <a:t>mostrando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detalle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del origen proveniente del atacante.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21076" y="5302250"/>
            <a:ext cx="245237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latin typeface="Arial"/>
                <a:cs typeface="Arial"/>
              </a:rPr>
              <a:t>Ilustración</a:t>
            </a:r>
            <a:r>
              <a:rPr sz="900" b="1" spc="5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26.</a:t>
            </a:r>
            <a:r>
              <a:rPr sz="900" b="1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Intentos</a:t>
            </a:r>
            <a:r>
              <a:rPr sz="900" b="1" spc="-10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de</a:t>
            </a:r>
            <a:r>
              <a:rPr sz="900" b="1" spc="10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autenticación</a:t>
            </a:r>
            <a:r>
              <a:rPr sz="900" b="1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FTP</a:t>
            </a:r>
            <a:endParaRPr sz="9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27733" y="6747891"/>
            <a:ext cx="5140960" cy="5257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Arial MT"/>
                <a:cs typeface="Arial MT"/>
              </a:rPr>
              <a:t>Fuente</a:t>
            </a:r>
            <a:r>
              <a:rPr sz="1000" spc="-5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propia.</a:t>
            </a:r>
            <a:endParaRPr sz="10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200" spc="-5" dirty="0">
                <a:latin typeface="Arial MT"/>
                <a:cs typeface="Arial MT"/>
              </a:rPr>
              <a:t>En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la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siguiente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imagen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se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muestra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la</a:t>
            </a:r>
            <a:r>
              <a:rPr sz="1200" spc="3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IP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origen</a:t>
            </a:r>
            <a:r>
              <a:rPr sz="1200" dirty="0">
                <a:latin typeface="Arial MT"/>
                <a:cs typeface="Arial MT"/>
              </a:rPr>
              <a:t> y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el </a:t>
            </a:r>
            <a:r>
              <a:rPr sz="1200" spc="-10" dirty="0">
                <a:latin typeface="Arial MT"/>
                <a:cs typeface="Arial MT"/>
              </a:rPr>
              <a:t>log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que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genera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la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alerta.</a:t>
            </a:r>
            <a:endParaRPr sz="1200">
              <a:latin typeface="Arial MT"/>
              <a:cs typeface="Arial MT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40180" y="1338580"/>
            <a:ext cx="5612130" cy="278383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40180" y="5578983"/>
            <a:ext cx="5612130" cy="1186814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5" dirty="0"/>
              <a:t>66</a:t>
            </a:fld>
            <a:endParaRPr spc="-5" dirty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99155" y="1059433"/>
            <a:ext cx="269113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latin typeface="Arial"/>
                <a:cs typeface="Arial"/>
              </a:rPr>
              <a:t>Ilustración</a:t>
            </a:r>
            <a:r>
              <a:rPr sz="900" b="1" spc="5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27.</a:t>
            </a:r>
            <a:r>
              <a:rPr sz="900" b="1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Detalle</a:t>
            </a:r>
            <a:r>
              <a:rPr sz="900" b="1" spc="-10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de</a:t>
            </a:r>
            <a:r>
              <a:rPr sz="900" b="1" spc="-10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alerta </a:t>
            </a:r>
            <a:r>
              <a:rPr sz="900" b="1" dirty="0">
                <a:latin typeface="Arial"/>
                <a:cs typeface="Arial"/>
              </a:rPr>
              <a:t>de</a:t>
            </a:r>
            <a:r>
              <a:rPr sz="900" b="1" spc="10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seguridad</a:t>
            </a:r>
            <a:r>
              <a:rPr sz="900" b="1" dirty="0">
                <a:latin typeface="Arial"/>
                <a:cs typeface="Arial"/>
              </a:rPr>
              <a:t> </a:t>
            </a:r>
            <a:r>
              <a:rPr sz="900" b="1" spc="-10" dirty="0">
                <a:latin typeface="Arial"/>
                <a:cs typeface="Arial"/>
              </a:rPr>
              <a:t>FTP</a:t>
            </a:r>
            <a:endParaRPr sz="9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27733" y="4240148"/>
            <a:ext cx="5638165" cy="1753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Arial MT"/>
                <a:cs typeface="Arial MT"/>
              </a:rPr>
              <a:t>Fuente</a:t>
            </a:r>
            <a:r>
              <a:rPr sz="1000" spc="-5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propia.</a:t>
            </a:r>
            <a:endParaRPr sz="10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1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2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tabLst>
                <a:tab pos="378460" algn="l"/>
              </a:tabLst>
            </a:pPr>
            <a:r>
              <a:rPr sz="1200" b="1" spc="-15" dirty="0">
                <a:latin typeface="Arial"/>
                <a:cs typeface="Arial"/>
              </a:rPr>
              <a:t>9</a:t>
            </a:r>
            <a:r>
              <a:rPr sz="1200" b="1" dirty="0">
                <a:latin typeface="Arial"/>
                <a:cs typeface="Arial"/>
              </a:rPr>
              <a:t>.</a:t>
            </a:r>
            <a:r>
              <a:rPr sz="1200" b="1" spc="-5" dirty="0">
                <a:latin typeface="Arial"/>
                <a:cs typeface="Arial"/>
              </a:rPr>
              <a:t>2</a:t>
            </a:r>
            <a:r>
              <a:rPr sz="1200" b="1" dirty="0">
                <a:latin typeface="Arial"/>
                <a:cs typeface="Arial"/>
              </a:rPr>
              <a:t>	ES</a:t>
            </a:r>
            <a:r>
              <a:rPr sz="1200" b="1" spc="-10" dirty="0">
                <a:latin typeface="Arial"/>
                <a:cs typeface="Arial"/>
              </a:rPr>
              <a:t>C</a:t>
            </a:r>
            <a:r>
              <a:rPr sz="1200" b="1" spc="-15" dirty="0">
                <a:latin typeface="Arial"/>
                <a:cs typeface="Arial"/>
              </a:rPr>
              <a:t>AN</a:t>
            </a:r>
            <a:r>
              <a:rPr sz="1200" b="1" dirty="0">
                <a:latin typeface="Arial"/>
                <a:cs typeface="Arial"/>
              </a:rPr>
              <a:t>EO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b="1" spc="-15" dirty="0">
                <a:latin typeface="Arial"/>
                <a:cs typeface="Arial"/>
              </a:rPr>
              <a:t>H</a:t>
            </a:r>
            <a:r>
              <a:rPr sz="1200" b="1" spc="5" dirty="0">
                <a:latin typeface="Arial"/>
                <a:cs typeface="Arial"/>
              </a:rPr>
              <a:t>T</a:t>
            </a:r>
            <a:r>
              <a:rPr sz="1200" b="1" spc="25" dirty="0">
                <a:latin typeface="Arial"/>
                <a:cs typeface="Arial"/>
              </a:rPr>
              <a:t>T</a:t>
            </a:r>
            <a:r>
              <a:rPr sz="1200" b="1" dirty="0">
                <a:latin typeface="Arial"/>
                <a:cs typeface="Arial"/>
              </a:rPr>
              <a:t>P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200">
              <a:latin typeface="Arial"/>
              <a:cs typeface="Arial"/>
            </a:endParaRPr>
          </a:p>
          <a:p>
            <a:pPr marL="12700" marR="5080">
              <a:lnSpc>
                <a:spcPts val="1380"/>
              </a:lnSpc>
              <a:spcBef>
                <a:spcPts val="5"/>
              </a:spcBef>
            </a:pPr>
            <a:r>
              <a:rPr sz="1200" dirty="0">
                <a:latin typeface="Arial MT"/>
                <a:cs typeface="Arial MT"/>
              </a:rPr>
              <a:t>Otra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prueba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para realizar</a:t>
            </a:r>
            <a:r>
              <a:rPr sz="1200" spc="2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es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simular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un </a:t>
            </a:r>
            <a:r>
              <a:rPr sz="1200" spc="-5" dirty="0">
                <a:latin typeface="Arial MT"/>
                <a:cs typeface="Arial MT"/>
              </a:rPr>
              <a:t>escaneo o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ataque</a:t>
            </a:r>
            <a:r>
              <a:rPr sz="1200" dirty="0">
                <a:latin typeface="Arial MT"/>
                <a:cs typeface="Arial MT"/>
              </a:rPr>
              <a:t> vía</a:t>
            </a:r>
            <a:r>
              <a:rPr sz="1200" spc="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HTTPS,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para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esto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se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utilizará </a:t>
            </a:r>
            <a:r>
              <a:rPr sz="1200" spc="-10" dirty="0">
                <a:latin typeface="Arial MT"/>
                <a:cs typeface="Arial MT"/>
              </a:rPr>
              <a:t>la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herramienta</a:t>
            </a:r>
            <a:r>
              <a:rPr sz="1200" dirty="0">
                <a:latin typeface="Arial MT"/>
                <a:cs typeface="Arial MT"/>
              </a:rPr>
              <a:t> OWASP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ZAP,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el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escaneo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se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realizará </a:t>
            </a:r>
            <a:r>
              <a:rPr sz="1200" spc="-10" dirty="0">
                <a:latin typeface="Arial MT"/>
                <a:cs typeface="Arial MT"/>
              </a:rPr>
              <a:t>al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servidor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apolo.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150">
              <a:latin typeface="Arial MT"/>
              <a:cs typeface="Arial MT"/>
            </a:endParaRPr>
          </a:p>
          <a:p>
            <a:pPr marL="12700" marR="6350">
              <a:lnSpc>
                <a:spcPts val="1380"/>
              </a:lnSpc>
            </a:pPr>
            <a:r>
              <a:rPr sz="1200" spc="-5" dirty="0">
                <a:latin typeface="Arial MT"/>
                <a:cs typeface="Arial MT"/>
              </a:rPr>
              <a:t>En</a:t>
            </a:r>
            <a:r>
              <a:rPr sz="1200" spc="16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la</a:t>
            </a:r>
            <a:r>
              <a:rPr sz="1200" spc="16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siguiente</a:t>
            </a:r>
            <a:r>
              <a:rPr sz="1200" spc="16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imagen</a:t>
            </a:r>
            <a:r>
              <a:rPr sz="1200" spc="16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se</a:t>
            </a:r>
            <a:r>
              <a:rPr sz="1200" spc="16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puede</a:t>
            </a:r>
            <a:r>
              <a:rPr sz="1200" spc="16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observar</a:t>
            </a:r>
            <a:r>
              <a:rPr sz="1200" spc="17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que</a:t>
            </a:r>
            <a:r>
              <a:rPr sz="1200" spc="16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el</a:t>
            </a:r>
            <a:r>
              <a:rPr sz="1200" spc="16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servidor</a:t>
            </a:r>
            <a:r>
              <a:rPr sz="1200" spc="17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tiene</a:t>
            </a:r>
            <a:r>
              <a:rPr sz="1200" spc="16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un</a:t>
            </a:r>
            <a:r>
              <a:rPr sz="1200" spc="19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servicio</a:t>
            </a:r>
            <a:r>
              <a:rPr sz="1200" spc="16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web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disponible.</a:t>
            </a:r>
            <a:endParaRPr sz="1200">
              <a:latin typeface="Arial MT"/>
              <a:cs typeface="Arial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40180" y="1338580"/>
            <a:ext cx="5612130" cy="2920364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5" dirty="0"/>
              <a:t>67</a:t>
            </a:fld>
            <a:endParaRPr spc="-5" dirty="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54729" y="1059433"/>
            <a:ext cx="138557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latin typeface="Arial"/>
                <a:cs typeface="Arial"/>
              </a:rPr>
              <a:t>Ilustración</a:t>
            </a:r>
            <a:r>
              <a:rPr sz="900" b="1" spc="-15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28.</a:t>
            </a:r>
            <a:r>
              <a:rPr sz="900" b="1" spc="-30" dirty="0">
                <a:latin typeface="Arial"/>
                <a:cs typeface="Arial"/>
              </a:rPr>
              <a:t> </a:t>
            </a:r>
            <a:r>
              <a:rPr sz="900" b="1" spc="5" dirty="0">
                <a:latin typeface="Arial"/>
                <a:cs typeface="Arial"/>
              </a:rPr>
              <a:t>web</a:t>
            </a:r>
            <a:r>
              <a:rPr sz="900" b="1" spc="-15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apolo</a:t>
            </a:r>
            <a:endParaRPr sz="9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27733" y="4214748"/>
            <a:ext cx="5636895" cy="10090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Arial MT"/>
                <a:cs typeface="Arial MT"/>
              </a:rPr>
              <a:t>Fuente</a:t>
            </a:r>
            <a:r>
              <a:rPr sz="1000" spc="-6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propia</a:t>
            </a:r>
            <a:endParaRPr sz="10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200">
              <a:latin typeface="Arial MT"/>
              <a:cs typeface="Arial MT"/>
            </a:endParaRPr>
          </a:p>
          <a:p>
            <a:pPr marL="12700" marR="5080">
              <a:lnSpc>
                <a:spcPts val="1380"/>
              </a:lnSpc>
              <a:spcBef>
                <a:spcPts val="5"/>
              </a:spcBef>
            </a:pPr>
            <a:r>
              <a:rPr sz="1200" spc="-5" dirty="0">
                <a:latin typeface="Arial MT"/>
                <a:cs typeface="Arial MT"/>
              </a:rPr>
              <a:t>En</a:t>
            </a:r>
            <a:r>
              <a:rPr sz="1200" spc="8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la</a:t>
            </a:r>
            <a:r>
              <a:rPr sz="1200" spc="8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herramienta</a:t>
            </a:r>
            <a:r>
              <a:rPr sz="1200" spc="8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se</a:t>
            </a:r>
            <a:r>
              <a:rPr sz="1200" spc="8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ejecuta</a:t>
            </a:r>
            <a:r>
              <a:rPr sz="1200" spc="8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el</a:t>
            </a:r>
            <a:r>
              <a:rPr sz="1200" spc="8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escaneo</a:t>
            </a:r>
            <a:r>
              <a:rPr sz="1200" spc="8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y</a:t>
            </a:r>
            <a:r>
              <a:rPr sz="1200" spc="1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se</a:t>
            </a:r>
            <a:r>
              <a:rPr sz="1200" spc="8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puede</a:t>
            </a:r>
            <a:r>
              <a:rPr sz="1200" spc="9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ver</a:t>
            </a:r>
            <a:r>
              <a:rPr sz="1200" spc="9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que</a:t>
            </a:r>
            <a:r>
              <a:rPr sz="1200" spc="8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inicia</a:t>
            </a:r>
            <a:r>
              <a:rPr sz="1200" spc="8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un</a:t>
            </a:r>
            <a:r>
              <a:rPr sz="1200" spc="8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proceso</a:t>
            </a:r>
            <a:r>
              <a:rPr sz="1200" spc="9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spc="-3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envío </a:t>
            </a:r>
            <a:r>
              <a:rPr sz="1200" spc="-10" dirty="0">
                <a:latin typeface="Arial MT"/>
                <a:cs typeface="Arial MT"/>
              </a:rPr>
              <a:t>de</a:t>
            </a:r>
            <a:r>
              <a:rPr sz="1200" spc="-5" dirty="0">
                <a:latin typeface="Arial MT"/>
                <a:cs typeface="Arial MT"/>
              </a:rPr>
              <a:t> peticiones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la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IPdel</a:t>
            </a:r>
            <a:r>
              <a:rPr sz="1200" spc="-5" dirty="0">
                <a:latin typeface="Arial MT"/>
                <a:cs typeface="Arial MT"/>
              </a:rPr>
              <a:t> servidor</a:t>
            </a:r>
            <a:r>
              <a:rPr sz="1200" spc="2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apolo.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00">
              <a:latin typeface="Arial MT"/>
              <a:cs typeface="Arial MT"/>
            </a:endParaRPr>
          </a:p>
          <a:p>
            <a:pPr marL="1905" algn="ctr">
              <a:lnSpc>
                <a:spcPct val="100000"/>
              </a:lnSpc>
            </a:pPr>
            <a:r>
              <a:rPr sz="900" b="1" spc="-5" dirty="0">
                <a:latin typeface="Arial"/>
                <a:cs typeface="Arial"/>
              </a:rPr>
              <a:t>Ilustración</a:t>
            </a:r>
            <a:r>
              <a:rPr sz="900" b="1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29. Escaneo</a:t>
            </a:r>
            <a:r>
              <a:rPr sz="900" b="1" spc="-10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ZAP</a:t>
            </a:r>
            <a:r>
              <a:rPr sz="900" b="1" spc="5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apolo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27733" y="8312784"/>
            <a:ext cx="81153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5" dirty="0">
                <a:latin typeface="Arial MT"/>
                <a:cs typeface="Arial MT"/>
              </a:rPr>
              <a:t>F</a:t>
            </a:r>
            <a:r>
              <a:rPr sz="1000" spc="-5" dirty="0">
                <a:latin typeface="Arial MT"/>
                <a:cs typeface="Arial MT"/>
              </a:rPr>
              <a:t>uen</a:t>
            </a:r>
            <a:r>
              <a:rPr sz="1000" dirty="0">
                <a:latin typeface="Arial MT"/>
                <a:cs typeface="Arial MT"/>
              </a:rPr>
              <a:t>te</a:t>
            </a:r>
            <a:r>
              <a:rPr sz="1000" spc="-1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p</a:t>
            </a:r>
            <a:r>
              <a:rPr sz="1000" spc="5" dirty="0">
                <a:latin typeface="Arial MT"/>
                <a:cs typeface="Arial MT"/>
              </a:rPr>
              <a:t>r</a:t>
            </a:r>
            <a:r>
              <a:rPr sz="1000" spc="-5" dirty="0">
                <a:latin typeface="Arial MT"/>
                <a:cs typeface="Arial MT"/>
              </a:rPr>
              <a:t>opia</a:t>
            </a:r>
            <a:endParaRPr sz="1000">
              <a:latin typeface="Arial MT"/>
              <a:cs typeface="Arial MT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40180" y="1338580"/>
            <a:ext cx="5612130" cy="289496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40180" y="5339588"/>
            <a:ext cx="5612130" cy="2991485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5" dirty="0"/>
              <a:t>68</a:t>
            </a:fld>
            <a:endParaRPr spc="-5" dirty="0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27733" y="1056893"/>
            <a:ext cx="5636260" cy="691515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5080">
              <a:lnSpc>
                <a:spcPts val="1380"/>
              </a:lnSpc>
              <a:spcBef>
                <a:spcPts val="195"/>
              </a:spcBef>
            </a:pPr>
            <a:r>
              <a:rPr sz="1200" spc="-10" dirty="0">
                <a:latin typeface="Arial MT"/>
                <a:cs typeface="Arial MT"/>
              </a:rPr>
              <a:t>Una</a:t>
            </a:r>
            <a:r>
              <a:rPr sz="1200" spc="2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vez</a:t>
            </a:r>
            <a:r>
              <a:rPr sz="1200" spc="2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es</a:t>
            </a:r>
            <a:r>
              <a:rPr sz="1200" spc="3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ejecutado</a:t>
            </a:r>
            <a:r>
              <a:rPr sz="1200" spc="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el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escaneo</a:t>
            </a:r>
            <a:r>
              <a:rPr sz="1200" spc="3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en</a:t>
            </a:r>
            <a:r>
              <a:rPr sz="1200" spc="2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la</a:t>
            </a:r>
            <a:r>
              <a:rPr sz="1200" spc="4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herramienta</a:t>
            </a:r>
            <a:r>
              <a:rPr sz="1200" spc="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se</a:t>
            </a:r>
            <a:r>
              <a:rPr sz="1200" spc="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muestran</a:t>
            </a:r>
            <a:r>
              <a:rPr sz="1200" spc="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las</a:t>
            </a:r>
            <a:r>
              <a:rPr sz="1200" spc="4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alertas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generadas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en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los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servicios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web </a:t>
            </a:r>
            <a:r>
              <a:rPr sz="1200" dirty="0">
                <a:latin typeface="Arial MT"/>
                <a:cs typeface="Arial MT"/>
              </a:rPr>
              <a:t>como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lo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muestra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la</a:t>
            </a:r>
            <a:r>
              <a:rPr sz="1200" spc="-5" dirty="0">
                <a:latin typeface="Arial MT"/>
                <a:cs typeface="Arial MT"/>
              </a:rPr>
              <a:t> siguiente imagen.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1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900" b="1" spc="-5" dirty="0">
                <a:latin typeface="Arial"/>
                <a:cs typeface="Arial"/>
              </a:rPr>
              <a:t>Ilustración</a:t>
            </a:r>
            <a:r>
              <a:rPr sz="900" b="1" spc="5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30. alertas</a:t>
            </a:r>
            <a:r>
              <a:rPr sz="900" b="1" spc="-10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por</a:t>
            </a:r>
            <a:r>
              <a:rPr sz="900" b="1" spc="15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escaneo</a:t>
            </a:r>
            <a:r>
              <a:rPr sz="900" b="1" spc="10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ZAP</a:t>
            </a:r>
            <a:endParaRPr sz="9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27733" y="3978528"/>
            <a:ext cx="5638165" cy="10090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Arial MT"/>
                <a:cs typeface="Arial MT"/>
              </a:rPr>
              <a:t>Fuente</a:t>
            </a:r>
            <a:r>
              <a:rPr sz="1000" spc="-6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propia</a:t>
            </a:r>
            <a:endParaRPr sz="10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200">
              <a:latin typeface="Arial MT"/>
              <a:cs typeface="Arial MT"/>
            </a:endParaRPr>
          </a:p>
          <a:p>
            <a:pPr marL="12700" marR="5080">
              <a:lnSpc>
                <a:spcPts val="1380"/>
              </a:lnSpc>
            </a:pPr>
            <a:r>
              <a:rPr sz="1200" spc="-5" dirty="0">
                <a:latin typeface="Arial MT"/>
                <a:cs typeface="Arial MT"/>
              </a:rPr>
              <a:t>Si</a:t>
            </a:r>
            <a:r>
              <a:rPr sz="1200" spc="6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se</a:t>
            </a:r>
            <a:r>
              <a:rPr sz="1200" spc="6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despliegan</a:t>
            </a:r>
            <a:r>
              <a:rPr sz="1200" spc="6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las</a:t>
            </a:r>
            <a:r>
              <a:rPr sz="1200" spc="9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alertas</a:t>
            </a:r>
            <a:r>
              <a:rPr sz="1200" spc="70" dirty="0">
                <a:latin typeface="Arial MT"/>
                <a:cs typeface="Arial MT"/>
              </a:rPr>
              <a:t> </a:t>
            </a:r>
            <a:r>
              <a:rPr sz="1200" spc="5" dirty="0">
                <a:latin typeface="Arial MT"/>
                <a:cs typeface="Arial MT"/>
              </a:rPr>
              <a:t>se</a:t>
            </a:r>
            <a:r>
              <a:rPr sz="1200" spc="6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muestra</a:t>
            </a:r>
            <a:r>
              <a:rPr sz="1200" spc="6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el</a:t>
            </a:r>
            <a:r>
              <a:rPr sz="1200" spc="6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detalle</a:t>
            </a:r>
            <a:r>
              <a:rPr sz="1200" spc="6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</a:t>
            </a:r>
            <a:r>
              <a:rPr sz="1200" spc="8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la</a:t>
            </a:r>
            <a:r>
              <a:rPr sz="1200" spc="1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URL</a:t>
            </a:r>
            <a:r>
              <a:rPr sz="1200" spc="6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consultada</a:t>
            </a:r>
            <a:r>
              <a:rPr sz="1200" spc="6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y</a:t>
            </a:r>
            <a:r>
              <a:rPr sz="1200" spc="7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la</a:t>
            </a:r>
            <a:r>
              <a:rPr sz="1200" spc="7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IP</a:t>
            </a:r>
            <a:r>
              <a:rPr sz="1200" spc="70" dirty="0">
                <a:latin typeface="Arial MT"/>
                <a:cs typeface="Arial MT"/>
              </a:rPr>
              <a:t> </a:t>
            </a:r>
            <a:r>
              <a:rPr sz="1200" spc="-15" dirty="0">
                <a:latin typeface="Arial MT"/>
                <a:cs typeface="Arial MT"/>
              </a:rPr>
              <a:t>de </a:t>
            </a:r>
            <a:r>
              <a:rPr sz="1200" spc="-3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origen.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1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900" b="1" spc="-5" dirty="0">
                <a:latin typeface="Arial"/>
                <a:cs typeface="Arial"/>
              </a:rPr>
              <a:t>Ilustración</a:t>
            </a:r>
            <a:r>
              <a:rPr sz="900" b="1" spc="5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31.</a:t>
            </a:r>
            <a:r>
              <a:rPr sz="900" b="1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Detalle</a:t>
            </a:r>
            <a:r>
              <a:rPr sz="900" b="1" spc="-10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de</a:t>
            </a:r>
            <a:r>
              <a:rPr sz="900" b="1" spc="-10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alerta por</a:t>
            </a:r>
            <a:r>
              <a:rPr sz="900" b="1" spc="20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escaneo</a:t>
            </a:r>
            <a:r>
              <a:rPr sz="900" b="1" spc="20" dirty="0">
                <a:latin typeface="Arial"/>
                <a:cs typeface="Arial"/>
              </a:rPr>
              <a:t> </a:t>
            </a:r>
            <a:r>
              <a:rPr sz="900" b="1" spc="-10" dirty="0">
                <a:latin typeface="Arial"/>
                <a:cs typeface="Arial"/>
              </a:rPr>
              <a:t>ZAP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27733" y="7675244"/>
            <a:ext cx="81153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5" dirty="0">
                <a:latin typeface="Arial MT"/>
                <a:cs typeface="Arial MT"/>
              </a:rPr>
              <a:t>F</a:t>
            </a:r>
            <a:r>
              <a:rPr sz="1000" spc="-5" dirty="0">
                <a:latin typeface="Arial MT"/>
                <a:cs typeface="Arial MT"/>
              </a:rPr>
              <a:t>uen</a:t>
            </a:r>
            <a:r>
              <a:rPr sz="1000" dirty="0">
                <a:latin typeface="Arial MT"/>
                <a:cs typeface="Arial MT"/>
              </a:rPr>
              <a:t>te</a:t>
            </a:r>
            <a:r>
              <a:rPr sz="1000" spc="-1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p</a:t>
            </a:r>
            <a:r>
              <a:rPr sz="1000" spc="5" dirty="0">
                <a:latin typeface="Arial MT"/>
                <a:cs typeface="Arial MT"/>
              </a:rPr>
              <a:t>r</a:t>
            </a:r>
            <a:r>
              <a:rPr sz="1000" spc="-5" dirty="0">
                <a:latin typeface="Arial MT"/>
                <a:cs typeface="Arial MT"/>
              </a:rPr>
              <a:t>opia</a:t>
            </a:r>
            <a:endParaRPr sz="1000">
              <a:latin typeface="Arial MT"/>
              <a:cs typeface="Arial MT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40180" y="1864360"/>
            <a:ext cx="5612130" cy="212471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40180" y="5103367"/>
            <a:ext cx="5612130" cy="2587624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5" dirty="0"/>
              <a:t>69</a:t>
            </a:fld>
            <a:endParaRPr spc="-5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5" dirty="0"/>
              <a:t>7</a:t>
            </a:fld>
            <a:endParaRPr spc="-5" dirty="0"/>
          </a:p>
        </p:txBody>
      </p:sp>
      <p:sp>
        <p:nvSpPr>
          <p:cNvPr id="2" name="object 2"/>
          <p:cNvSpPr txBox="1"/>
          <p:nvPr/>
        </p:nvSpPr>
        <p:spPr>
          <a:xfrm>
            <a:off x="1427733" y="1061973"/>
            <a:ext cx="5633720" cy="36080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7620" algn="r">
              <a:lnSpc>
                <a:spcPct val="100000"/>
              </a:lnSpc>
              <a:spcBef>
                <a:spcPts val="100"/>
              </a:spcBef>
              <a:tabLst>
                <a:tab pos="456565" algn="l"/>
              </a:tabLst>
            </a:pPr>
            <a:r>
              <a:rPr sz="1000" spc="-10" dirty="0">
                <a:latin typeface="Calibri"/>
                <a:cs typeface="Calibri"/>
                <a:hlinkClick r:id="rId2" action="ppaction://hlinksldjump"/>
              </a:rPr>
              <a:t>7</a:t>
            </a:r>
            <a:r>
              <a:rPr sz="1000" spc="5" dirty="0">
                <a:latin typeface="Calibri"/>
                <a:cs typeface="Calibri"/>
                <a:hlinkClick r:id="rId2" action="ppaction://hlinksldjump"/>
              </a:rPr>
              <a:t>.</a:t>
            </a:r>
            <a:r>
              <a:rPr sz="1000" spc="-10" dirty="0">
                <a:latin typeface="Calibri"/>
                <a:cs typeface="Calibri"/>
                <a:hlinkClick r:id="rId2" action="ppaction://hlinksldjump"/>
              </a:rPr>
              <a:t>4</a:t>
            </a:r>
            <a:r>
              <a:rPr sz="1000" spc="5" dirty="0">
                <a:latin typeface="Calibri"/>
                <a:cs typeface="Calibri"/>
                <a:hlinkClick r:id="rId2" action="ppaction://hlinksldjump"/>
              </a:rPr>
              <a:t>.</a:t>
            </a:r>
            <a:r>
              <a:rPr sz="1000" dirty="0">
                <a:latin typeface="Calibri"/>
                <a:cs typeface="Calibri"/>
                <a:hlinkClick r:id="rId2" action="ppaction://hlinksldjump"/>
              </a:rPr>
              <a:t>2	</a:t>
            </a:r>
            <a:r>
              <a:rPr sz="1000" spc="-10" dirty="0">
                <a:latin typeface="Calibri"/>
                <a:cs typeface="Calibri"/>
                <a:hlinkClick r:id="rId2" action="ppaction://hlinksldjump"/>
              </a:rPr>
              <a:t>V</a:t>
            </a:r>
            <a:r>
              <a:rPr sz="1000" dirty="0">
                <a:latin typeface="Calibri"/>
                <a:cs typeface="Calibri"/>
                <a:hlinkClick r:id="rId2" action="ppaction://hlinksldjump"/>
              </a:rPr>
              <a:t>e</a:t>
            </a:r>
            <a:r>
              <a:rPr sz="1000" spc="-5" dirty="0">
                <a:latin typeface="Calibri"/>
                <a:cs typeface="Calibri"/>
                <a:hlinkClick r:id="rId2" action="ppaction://hlinksldjump"/>
              </a:rPr>
              <a:t>n</a:t>
            </a:r>
            <a:r>
              <a:rPr sz="1000" dirty="0">
                <a:latin typeface="Calibri"/>
                <a:cs typeface="Calibri"/>
                <a:hlinkClick r:id="rId2" action="ppaction://hlinksldjump"/>
              </a:rPr>
              <a:t>tajas</a:t>
            </a:r>
            <a:r>
              <a:rPr sz="1000" spc="-15" dirty="0">
                <a:latin typeface="Calibri"/>
                <a:cs typeface="Calibri"/>
                <a:hlinkClick r:id="rId2" action="ppaction://hlinksldjump"/>
              </a:rPr>
              <a:t> </a:t>
            </a:r>
            <a:r>
              <a:rPr sz="1000" spc="5" dirty="0">
                <a:latin typeface="Calibri"/>
                <a:cs typeface="Calibri"/>
                <a:hlinkClick r:id="rId2" action="ppaction://hlinksldjump"/>
              </a:rPr>
              <a:t>...............................</a:t>
            </a:r>
            <a:r>
              <a:rPr sz="1000" spc="10" dirty="0">
                <a:latin typeface="Calibri"/>
                <a:cs typeface="Calibri"/>
                <a:hlinkClick r:id="rId2" action="ppaction://hlinksldjump"/>
              </a:rPr>
              <a:t>.</a:t>
            </a:r>
            <a:r>
              <a:rPr sz="1000" spc="5" dirty="0">
                <a:latin typeface="Calibri"/>
                <a:cs typeface="Calibri"/>
                <a:hlinkClick r:id="rId2" action="ppaction://hlinksldjump"/>
              </a:rPr>
              <a:t>...............................</a:t>
            </a:r>
            <a:r>
              <a:rPr sz="1000" spc="10" dirty="0">
                <a:latin typeface="Calibri"/>
                <a:cs typeface="Calibri"/>
                <a:hlinkClick r:id="rId2" action="ppaction://hlinksldjump"/>
              </a:rPr>
              <a:t>.</a:t>
            </a:r>
            <a:r>
              <a:rPr sz="1000" spc="5" dirty="0">
                <a:latin typeface="Calibri"/>
                <a:cs typeface="Calibri"/>
                <a:hlinkClick r:id="rId2" action="ppaction://hlinksldjump"/>
              </a:rPr>
              <a:t>...............................................................</a:t>
            </a:r>
            <a:r>
              <a:rPr sz="1000" dirty="0">
                <a:latin typeface="Calibri"/>
                <a:cs typeface="Calibri"/>
                <a:hlinkClick r:id="rId2" action="ppaction://hlinksldjump"/>
              </a:rPr>
              <a:t>.</a:t>
            </a:r>
            <a:r>
              <a:rPr sz="1000" spc="-100" dirty="0">
                <a:latin typeface="Calibri"/>
                <a:cs typeface="Calibri"/>
                <a:hlinkClick r:id="rId2" action="ppaction://hlinksldjump"/>
              </a:rPr>
              <a:t> </a:t>
            </a:r>
            <a:r>
              <a:rPr sz="1000" spc="-10" dirty="0">
                <a:latin typeface="Calibri"/>
                <a:cs typeface="Calibri"/>
                <a:hlinkClick r:id="rId2" action="ppaction://hlinksldjump"/>
              </a:rPr>
              <a:t>48</a:t>
            </a:r>
            <a:endParaRPr sz="1000">
              <a:latin typeface="Calibri"/>
              <a:cs typeface="Calibri"/>
            </a:endParaRPr>
          </a:p>
          <a:p>
            <a:pPr marR="7620" algn="r">
              <a:lnSpc>
                <a:spcPct val="100000"/>
              </a:lnSpc>
              <a:spcBef>
                <a:spcPts val="20"/>
              </a:spcBef>
              <a:tabLst>
                <a:tab pos="456565" algn="l"/>
              </a:tabLst>
            </a:pPr>
            <a:r>
              <a:rPr sz="1000" spc="-10" dirty="0">
                <a:latin typeface="Calibri"/>
                <a:cs typeface="Calibri"/>
                <a:hlinkClick r:id="rId2" action="ppaction://hlinksldjump"/>
              </a:rPr>
              <a:t>7</a:t>
            </a:r>
            <a:r>
              <a:rPr sz="1000" spc="5" dirty="0">
                <a:latin typeface="Calibri"/>
                <a:cs typeface="Calibri"/>
                <a:hlinkClick r:id="rId2" action="ppaction://hlinksldjump"/>
              </a:rPr>
              <a:t>.</a:t>
            </a:r>
            <a:r>
              <a:rPr sz="1000" spc="-10" dirty="0">
                <a:latin typeface="Calibri"/>
                <a:cs typeface="Calibri"/>
                <a:hlinkClick r:id="rId2" action="ppaction://hlinksldjump"/>
              </a:rPr>
              <a:t>4</a:t>
            </a:r>
            <a:r>
              <a:rPr sz="1000" spc="5" dirty="0">
                <a:latin typeface="Calibri"/>
                <a:cs typeface="Calibri"/>
                <a:hlinkClick r:id="rId2" action="ppaction://hlinksldjump"/>
              </a:rPr>
              <a:t>.</a:t>
            </a:r>
            <a:r>
              <a:rPr sz="1000" dirty="0">
                <a:latin typeface="Calibri"/>
                <a:cs typeface="Calibri"/>
                <a:hlinkClick r:id="rId2" action="ppaction://hlinksldjump"/>
              </a:rPr>
              <a:t>3	De</a:t>
            </a:r>
            <a:r>
              <a:rPr sz="1000" spc="10" dirty="0">
                <a:latin typeface="Calibri"/>
                <a:cs typeface="Calibri"/>
                <a:hlinkClick r:id="rId2" action="ppaction://hlinksldjump"/>
              </a:rPr>
              <a:t>s</a:t>
            </a:r>
            <a:r>
              <a:rPr sz="1000" spc="5" dirty="0">
                <a:latin typeface="Calibri"/>
                <a:cs typeface="Calibri"/>
                <a:hlinkClick r:id="rId2" action="ppaction://hlinksldjump"/>
              </a:rPr>
              <a:t>v</a:t>
            </a:r>
            <a:r>
              <a:rPr sz="1000" dirty="0">
                <a:latin typeface="Calibri"/>
                <a:cs typeface="Calibri"/>
                <a:hlinkClick r:id="rId2" action="ppaction://hlinksldjump"/>
              </a:rPr>
              <a:t>e</a:t>
            </a:r>
            <a:r>
              <a:rPr sz="1000" spc="-5" dirty="0">
                <a:latin typeface="Calibri"/>
                <a:cs typeface="Calibri"/>
                <a:hlinkClick r:id="rId2" action="ppaction://hlinksldjump"/>
              </a:rPr>
              <a:t>n</a:t>
            </a:r>
            <a:r>
              <a:rPr sz="1000" dirty="0">
                <a:latin typeface="Calibri"/>
                <a:cs typeface="Calibri"/>
                <a:hlinkClick r:id="rId2" action="ppaction://hlinksldjump"/>
              </a:rPr>
              <a:t>taj</a:t>
            </a:r>
            <a:r>
              <a:rPr sz="1000" spc="-20" dirty="0">
                <a:latin typeface="Calibri"/>
                <a:cs typeface="Calibri"/>
                <a:hlinkClick r:id="rId2" action="ppaction://hlinksldjump"/>
              </a:rPr>
              <a:t>a</a:t>
            </a:r>
            <a:r>
              <a:rPr sz="1000" dirty="0">
                <a:latin typeface="Calibri"/>
                <a:cs typeface="Calibri"/>
                <a:hlinkClick r:id="rId2" action="ppaction://hlinksldjump"/>
              </a:rPr>
              <a:t>s</a:t>
            </a:r>
            <a:r>
              <a:rPr sz="1000" spc="-114" dirty="0">
                <a:latin typeface="Calibri"/>
                <a:cs typeface="Calibri"/>
                <a:hlinkClick r:id="rId2" action="ppaction://hlinksldjump"/>
              </a:rPr>
              <a:t> </a:t>
            </a:r>
            <a:r>
              <a:rPr sz="1000" spc="5" dirty="0">
                <a:latin typeface="Calibri"/>
                <a:cs typeface="Calibri"/>
                <a:hlinkClick r:id="rId2" action="ppaction://hlinksldjump"/>
              </a:rPr>
              <a:t>...............................................................</a:t>
            </a:r>
            <a:r>
              <a:rPr sz="1000" spc="10" dirty="0">
                <a:latin typeface="Calibri"/>
                <a:cs typeface="Calibri"/>
                <a:hlinkClick r:id="rId2" action="ppaction://hlinksldjump"/>
              </a:rPr>
              <a:t>.</a:t>
            </a:r>
            <a:r>
              <a:rPr sz="1000" spc="5" dirty="0">
                <a:latin typeface="Calibri"/>
                <a:cs typeface="Calibri"/>
                <a:hlinkClick r:id="rId2" action="ppaction://hlinksldjump"/>
              </a:rPr>
              <a:t>..........................................................</a:t>
            </a:r>
            <a:r>
              <a:rPr sz="1000" dirty="0">
                <a:latin typeface="Calibri"/>
                <a:cs typeface="Calibri"/>
                <a:hlinkClick r:id="rId2" action="ppaction://hlinksldjump"/>
              </a:rPr>
              <a:t>.</a:t>
            </a:r>
            <a:r>
              <a:rPr sz="1000" spc="-100" dirty="0">
                <a:latin typeface="Calibri"/>
                <a:cs typeface="Calibri"/>
                <a:hlinkClick r:id="rId2" action="ppaction://hlinksldjump"/>
              </a:rPr>
              <a:t> </a:t>
            </a:r>
            <a:r>
              <a:rPr sz="1000" spc="-10" dirty="0">
                <a:latin typeface="Calibri"/>
                <a:cs typeface="Calibri"/>
                <a:hlinkClick r:id="rId2" action="ppaction://hlinksldjump"/>
              </a:rPr>
              <a:t>48</a:t>
            </a:r>
            <a:endParaRPr sz="10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  <a:spcBef>
                <a:spcPts val="600"/>
              </a:spcBef>
              <a:tabLst>
                <a:tab pos="456565" algn="l"/>
              </a:tabLst>
            </a:pPr>
            <a:r>
              <a:rPr sz="1100" b="1" dirty="0">
                <a:latin typeface="Calibri"/>
                <a:cs typeface="Calibri"/>
                <a:hlinkClick r:id="rId3" action="ppaction://hlinksldjump"/>
              </a:rPr>
              <a:t>7.5	</a:t>
            </a:r>
            <a:r>
              <a:rPr sz="1100" b="1" spc="-5" dirty="0">
                <a:latin typeface="Calibri"/>
                <a:cs typeface="Calibri"/>
                <a:hlinkClick r:id="rId3" action="ppaction://hlinksldjump"/>
              </a:rPr>
              <a:t>Resumen</a:t>
            </a:r>
            <a:r>
              <a:rPr sz="1100" b="1" dirty="0">
                <a:latin typeface="Calibri"/>
                <a:cs typeface="Calibri"/>
                <a:hlinkClick r:id="rId3" action="ppaction://hlinksldjump"/>
              </a:rPr>
              <a:t> de</a:t>
            </a:r>
            <a:r>
              <a:rPr sz="1100" b="1" spc="5" dirty="0">
                <a:latin typeface="Calibri"/>
                <a:cs typeface="Calibri"/>
                <a:hlinkClick r:id="rId3" action="ppaction://hlinksldjump"/>
              </a:rPr>
              <a:t> </a:t>
            </a:r>
            <a:r>
              <a:rPr sz="1100" b="1" spc="-5" dirty="0">
                <a:latin typeface="Calibri"/>
                <a:cs typeface="Calibri"/>
                <a:hlinkClick r:id="rId3" action="ppaction://hlinksldjump"/>
              </a:rPr>
              <a:t>investigación</a:t>
            </a:r>
            <a:r>
              <a:rPr sz="1100" b="1" spc="5" dirty="0">
                <a:latin typeface="Calibri"/>
                <a:cs typeface="Calibri"/>
                <a:hlinkClick r:id="rId3" action="ppaction://hlinksldjump"/>
              </a:rPr>
              <a:t> </a:t>
            </a:r>
            <a:r>
              <a:rPr sz="1100" b="1" spc="-5" dirty="0">
                <a:latin typeface="Calibri"/>
                <a:cs typeface="Calibri"/>
                <a:hlinkClick r:id="rId3" action="ppaction://hlinksldjump"/>
              </a:rPr>
              <a:t>realizada</a:t>
            </a:r>
            <a:r>
              <a:rPr sz="1100" b="1" spc="45" dirty="0">
                <a:latin typeface="Calibri"/>
                <a:cs typeface="Calibri"/>
                <a:hlinkClick r:id="rId3" action="ppaction://hlinksldjump"/>
              </a:rPr>
              <a:t> </a:t>
            </a:r>
            <a:r>
              <a:rPr sz="1100" b="1" spc="5" dirty="0">
                <a:latin typeface="Calibri"/>
                <a:cs typeface="Calibri"/>
                <a:hlinkClick r:id="rId3" action="ppaction://hlinksldjump"/>
              </a:rPr>
              <a:t>........................................................................49</a:t>
            </a:r>
            <a:endParaRPr sz="1100">
              <a:latin typeface="Calibri"/>
              <a:cs typeface="Calibri"/>
            </a:endParaRPr>
          </a:p>
          <a:p>
            <a:pPr marL="12700" marR="8255">
              <a:lnSpc>
                <a:spcPct val="102200"/>
              </a:lnSpc>
              <a:spcBef>
                <a:spcPts val="585"/>
              </a:spcBef>
              <a:buAutoNum type="arabicPlain" startAt="8"/>
              <a:tabLst>
                <a:tab pos="317500" algn="l"/>
                <a:tab pos="318135" algn="l"/>
              </a:tabLst>
            </a:pPr>
            <a:r>
              <a:rPr sz="1200" b="1" i="1" spc="-5" dirty="0">
                <a:latin typeface="Calibri"/>
                <a:cs typeface="Calibri"/>
                <a:hlinkClick r:id="rId4" action="ppaction://hlinksldjump"/>
              </a:rPr>
              <a:t>Configurar</a:t>
            </a:r>
            <a:r>
              <a:rPr sz="1200" b="1" i="1" spc="-10" dirty="0">
                <a:latin typeface="Calibri"/>
                <a:cs typeface="Calibri"/>
                <a:hlinkClick r:id="rId4" action="ppaction://hlinksldjump"/>
              </a:rPr>
              <a:t> </a:t>
            </a:r>
            <a:r>
              <a:rPr sz="1200" b="1" i="1" dirty="0">
                <a:latin typeface="Calibri"/>
                <a:cs typeface="Calibri"/>
                <a:hlinkClick r:id="rId4" action="ppaction://hlinksldjump"/>
              </a:rPr>
              <a:t>el</a:t>
            </a:r>
            <a:r>
              <a:rPr sz="1200" b="1" i="1" spc="-5" dirty="0">
                <a:latin typeface="Calibri"/>
                <a:cs typeface="Calibri"/>
                <a:hlinkClick r:id="rId4" action="ppaction://hlinksldjump"/>
              </a:rPr>
              <a:t> sistema </a:t>
            </a:r>
            <a:r>
              <a:rPr sz="1200" b="1" i="1" dirty="0">
                <a:latin typeface="Calibri"/>
                <a:cs typeface="Calibri"/>
                <a:hlinkClick r:id="rId4" action="ppaction://hlinksldjump"/>
              </a:rPr>
              <a:t>de </a:t>
            </a:r>
            <a:r>
              <a:rPr sz="1200" b="1" i="1" spc="-5" dirty="0">
                <a:latin typeface="Calibri"/>
                <a:cs typeface="Calibri"/>
                <a:hlinkClick r:id="rId4" action="ppaction://hlinksldjump"/>
              </a:rPr>
              <a:t>monitoreo </a:t>
            </a:r>
            <a:r>
              <a:rPr sz="1200" b="1" i="1" dirty="0">
                <a:latin typeface="Calibri"/>
                <a:cs typeface="Calibri"/>
                <a:hlinkClick r:id="rId4" action="ppaction://hlinksldjump"/>
              </a:rPr>
              <a:t>de </a:t>
            </a:r>
            <a:r>
              <a:rPr sz="1200" b="1" i="1" spc="-5" dirty="0">
                <a:latin typeface="Calibri"/>
                <a:cs typeface="Calibri"/>
                <a:hlinkClick r:id="rId4" action="ppaction://hlinksldjump"/>
              </a:rPr>
              <a:t>eventos</a:t>
            </a:r>
            <a:r>
              <a:rPr sz="1200" b="1" i="1" spc="15" dirty="0">
                <a:latin typeface="Calibri"/>
                <a:cs typeface="Calibri"/>
                <a:hlinkClick r:id="rId4" action="ppaction://hlinksldjump"/>
              </a:rPr>
              <a:t> </a:t>
            </a:r>
            <a:r>
              <a:rPr sz="1200" b="1" i="1" spc="-10" dirty="0">
                <a:latin typeface="Calibri"/>
                <a:cs typeface="Calibri"/>
                <a:hlinkClick r:id="rId4" action="ppaction://hlinksldjump"/>
              </a:rPr>
              <a:t>de</a:t>
            </a:r>
            <a:r>
              <a:rPr sz="1200" b="1" i="1" dirty="0">
                <a:latin typeface="Calibri"/>
                <a:cs typeface="Calibri"/>
                <a:hlinkClick r:id="rId4" action="ppaction://hlinksldjump"/>
              </a:rPr>
              <a:t> </a:t>
            </a:r>
            <a:r>
              <a:rPr sz="1200" b="1" i="1" spc="-5" dirty="0">
                <a:latin typeface="Calibri"/>
                <a:cs typeface="Calibri"/>
                <a:hlinkClick r:id="rId4" action="ppaction://hlinksldjump"/>
              </a:rPr>
              <a:t>seguridad </a:t>
            </a:r>
            <a:r>
              <a:rPr sz="1200" b="1" i="1" dirty="0">
                <a:latin typeface="Calibri"/>
                <a:cs typeface="Calibri"/>
                <a:hlinkClick r:id="rId4" action="ppaction://hlinksldjump"/>
              </a:rPr>
              <a:t>para</a:t>
            </a:r>
            <a:r>
              <a:rPr sz="1200" b="1" i="1" spc="-5" dirty="0">
                <a:latin typeface="Calibri"/>
                <a:cs typeface="Calibri"/>
                <a:hlinkClick r:id="rId4" action="ppaction://hlinksldjump"/>
              </a:rPr>
              <a:t> </a:t>
            </a:r>
            <a:r>
              <a:rPr sz="1200" b="1" i="1" dirty="0">
                <a:latin typeface="Calibri"/>
                <a:cs typeface="Calibri"/>
                <a:hlinkClick r:id="rId4" action="ppaction://hlinksldjump"/>
              </a:rPr>
              <a:t>la </a:t>
            </a:r>
            <a:r>
              <a:rPr sz="1200" b="1" i="1" spc="-5" dirty="0">
                <a:latin typeface="Calibri"/>
                <a:cs typeface="Calibri"/>
                <a:hlinkClick r:id="rId4" action="ppaction://hlinksldjump"/>
              </a:rPr>
              <a:t>infraestructura </a:t>
            </a:r>
            <a:r>
              <a:rPr sz="1200" b="1" i="1" dirty="0">
                <a:latin typeface="Calibri"/>
                <a:cs typeface="Calibri"/>
              </a:rPr>
              <a:t> </a:t>
            </a:r>
            <a:r>
              <a:rPr sz="1200" b="1" i="1" spc="-5" dirty="0">
                <a:latin typeface="Calibri"/>
                <a:cs typeface="Calibri"/>
                <a:hlinkClick r:id="rId4" action="ppaction://hlinksldjump"/>
              </a:rPr>
              <a:t>cloud</a:t>
            </a:r>
            <a:r>
              <a:rPr sz="1200" b="1" i="1" spc="10" dirty="0">
                <a:latin typeface="Calibri"/>
                <a:cs typeface="Calibri"/>
                <a:hlinkClick r:id="rId4" action="ppaction://hlinksldjump"/>
              </a:rPr>
              <a:t> </a:t>
            </a:r>
            <a:r>
              <a:rPr sz="1200" b="1" i="1" spc="-10" dirty="0">
                <a:latin typeface="Calibri"/>
                <a:cs typeface="Calibri"/>
                <a:hlinkClick r:id="rId4" action="ppaction://hlinksldjump"/>
              </a:rPr>
              <a:t>de</a:t>
            </a:r>
            <a:r>
              <a:rPr sz="1200" b="1" i="1" spc="-5" dirty="0">
                <a:latin typeface="Calibri"/>
                <a:cs typeface="Calibri"/>
                <a:hlinkClick r:id="rId4" action="ppaction://hlinksldjump"/>
              </a:rPr>
              <a:t> </a:t>
            </a:r>
            <a:r>
              <a:rPr sz="1200" b="1" i="1" dirty="0">
                <a:latin typeface="Calibri"/>
                <a:cs typeface="Calibri"/>
                <a:hlinkClick r:id="rId4" action="ppaction://hlinksldjump"/>
              </a:rPr>
              <a:t>la</a:t>
            </a:r>
            <a:r>
              <a:rPr sz="1200" b="1" i="1" spc="-5" dirty="0">
                <a:latin typeface="Calibri"/>
                <a:cs typeface="Calibri"/>
                <a:hlinkClick r:id="rId4" action="ppaction://hlinksldjump"/>
              </a:rPr>
              <a:t> </a:t>
            </a:r>
            <a:r>
              <a:rPr sz="1200" b="1" i="1" dirty="0">
                <a:latin typeface="Calibri"/>
                <a:cs typeface="Calibri"/>
                <a:hlinkClick r:id="rId4" action="ppaction://hlinksldjump"/>
              </a:rPr>
              <a:t>compañía</a:t>
            </a:r>
            <a:r>
              <a:rPr sz="1200" b="1" i="1" spc="15" dirty="0">
                <a:latin typeface="Calibri"/>
                <a:cs typeface="Calibri"/>
                <a:hlinkClick r:id="rId4" action="ppaction://hlinksldjump"/>
              </a:rPr>
              <a:t> </a:t>
            </a:r>
            <a:r>
              <a:rPr sz="1200" b="1" i="1" spc="-5" dirty="0">
                <a:latin typeface="Calibri"/>
                <a:cs typeface="Calibri"/>
                <a:hlinkClick r:id="rId4" action="ppaction://hlinksldjump"/>
              </a:rPr>
              <a:t>RMB Tecnología,</a:t>
            </a:r>
            <a:r>
              <a:rPr sz="1200" b="1" i="1" dirty="0">
                <a:latin typeface="Calibri"/>
                <a:cs typeface="Calibri"/>
                <a:hlinkClick r:id="rId4" action="ppaction://hlinksldjump"/>
              </a:rPr>
              <a:t> </a:t>
            </a:r>
            <a:r>
              <a:rPr sz="1200" b="1" i="1" spc="-10" dirty="0">
                <a:latin typeface="Calibri"/>
                <a:cs typeface="Calibri"/>
                <a:hlinkClick r:id="rId4" action="ppaction://hlinksldjump"/>
              </a:rPr>
              <a:t>de</a:t>
            </a:r>
            <a:r>
              <a:rPr sz="1200" b="1" i="1" spc="15" dirty="0">
                <a:latin typeface="Calibri"/>
                <a:cs typeface="Calibri"/>
                <a:hlinkClick r:id="rId4" action="ppaction://hlinksldjump"/>
              </a:rPr>
              <a:t> </a:t>
            </a:r>
            <a:r>
              <a:rPr sz="1200" b="1" i="1" spc="-5" dirty="0">
                <a:latin typeface="Calibri"/>
                <a:cs typeface="Calibri"/>
                <a:hlinkClick r:id="rId4" action="ppaction://hlinksldjump"/>
              </a:rPr>
              <a:t>acuerdo con</a:t>
            </a:r>
            <a:r>
              <a:rPr sz="1200" b="1" i="1" spc="10" dirty="0">
                <a:latin typeface="Calibri"/>
                <a:cs typeface="Calibri"/>
                <a:hlinkClick r:id="rId4" action="ppaction://hlinksldjump"/>
              </a:rPr>
              <a:t> </a:t>
            </a:r>
            <a:r>
              <a:rPr sz="1200" b="1" i="1" spc="-5" dirty="0">
                <a:latin typeface="Calibri"/>
                <a:cs typeface="Calibri"/>
                <a:hlinkClick r:id="rId4" action="ppaction://hlinksldjump"/>
              </a:rPr>
              <a:t>los</a:t>
            </a:r>
            <a:r>
              <a:rPr sz="1200" b="1" i="1" spc="10" dirty="0">
                <a:latin typeface="Calibri"/>
                <a:cs typeface="Calibri"/>
                <a:hlinkClick r:id="rId4" action="ppaction://hlinksldjump"/>
              </a:rPr>
              <a:t> </a:t>
            </a:r>
            <a:r>
              <a:rPr sz="1200" b="1" i="1" spc="-5" dirty="0">
                <a:latin typeface="Calibri"/>
                <a:cs typeface="Calibri"/>
                <a:hlinkClick r:id="rId4" action="ppaction://hlinksldjump"/>
              </a:rPr>
              <a:t>requisitos definidos</a:t>
            </a:r>
            <a:r>
              <a:rPr sz="1200" b="1" i="1" spc="-10" dirty="0">
                <a:latin typeface="Calibri"/>
                <a:cs typeface="Calibri"/>
                <a:hlinkClick r:id="rId4" action="ppaction://hlinksldjump"/>
              </a:rPr>
              <a:t> </a:t>
            </a:r>
            <a:r>
              <a:rPr sz="1200" b="1" i="1" spc="-5" dirty="0">
                <a:latin typeface="Calibri"/>
                <a:cs typeface="Calibri"/>
                <a:hlinkClick r:id="rId4" action="ppaction://hlinksldjump"/>
              </a:rPr>
              <a:t>en</a:t>
            </a:r>
            <a:r>
              <a:rPr sz="1200" b="1" i="1" spc="-10" dirty="0">
                <a:latin typeface="Calibri"/>
                <a:cs typeface="Calibri"/>
                <a:hlinkClick r:id="rId4" action="ppaction://hlinksldjump"/>
              </a:rPr>
              <a:t> </a:t>
            </a:r>
            <a:r>
              <a:rPr sz="1200" b="1" i="1" dirty="0">
                <a:latin typeface="Calibri"/>
                <a:cs typeface="Calibri"/>
                <a:hlinkClick r:id="rId4" action="ppaction://hlinksldjump"/>
              </a:rPr>
              <a:t>el </a:t>
            </a:r>
            <a:r>
              <a:rPr sz="1200" b="1" i="1" spc="5" dirty="0">
                <a:latin typeface="Calibri"/>
                <a:cs typeface="Calibri"/>
              </a:rPr>
              <a:t> </a:t>
            </a:r>
            <a:r>
              <a:rPr sz="1200" b="1" i="1" spc="-5" dirty="0">
                <a:latin typeface="Calibri"/>
                <a:cs typeface="Calibri"/>
                <a:hlinkClick r:id="rId4" action="ppaction://hlinksldjump"/>
              </a:rPr>
              <a:t>objetivo</a:t>
            </a:r>
            <a:r>
              <a:rPr sz="1200" b="1" i="1" spc="10" dirty="0">
                <a:latin typeface="Calibri"/>
                <a:cs typeface="Calibri"/>
                <a:hlinkClick r:id="rId4" action="ppaction://hlinksldjump"/>
              </a:rPr>
              <a:t> </a:t>
            </a:r>
            <a:r>
              <a:rPr sz="1200" b="1" i="1" spc="-5" dirty="0">
                <a:latin typeface="Calibri"/>
                <a:cs typeface="Calibri"/>
                <a:hlinkClick r:id="rId4" action="ppaction://hlinksldjump"/>
              </a:rPr>
              <a:t>anterior</a:t>
            </a:r>
            <a:r>
              <a:rPr sz="1200" b="1" i="1" spc="5" dirty="0">
                <a:latin typeface="Calibri"/>
                <a:cs typeface="Calibri"/>
                <a:hlinkClick r:id="rId4" action="ppaction://hlinksldjump"/>
              </a:rPr>
              <a:t> </a:t>
            </a:r>
            <a:r>
              <a:rPr sz="1200" b="1" i="1" dirty="0">
                <a:latin typeface="Calibri"/>
                <a:cs typeface="Calibri"/>
                <a:hlinkClick r:id="rId4" action="ppaction://hlinksldjump"/>
              </a:rPr>
              <a:t>y</a:t>
            </a:r>
            <a:r>
              <a:rPr sz="1200" b="1" i="1" spc="-10" dirty="0">
                <a:latin typeface="Calibri"/>
                <a:cs typeface="Calibri"/>
                <a:hlinkClick r:id="rId4" action="ppaction://hlinksldjump"/>
              </a:rPr>
              <a:t> </a:t>
            </a:r>
            <a:r>
              <a:rPr sz="1200" b="1" i="1" dirty="0">
                <a:latin typeface="Calibri"/>
                <a:cs typeface="Calibri"/>
                <a:hlinkClick r:id="rId4" action="ppaction://hlinksldjump"/>
              </a:rPr>
              <a:t>las</a:t>
            </a:r>
            <a:r>
              <a:rPr sz="1200" b="1" i="1" spc="-10" dirty="0">
                <a:latin typeface="Calibri"/>
                <a:cs typeface="Calibri"/>
                <a:hlinkClick r:id="rId4" action="ppaction://hlinksldjump"/>
              </a:rPr>
              <a:t> </a:t>
            </a:r>
            <a:r>
              <a:rPr sz="1200" b="1" i="1" spc="-5" dirty="0">
                <a:latin typeface="Calibri"/>
                <a:cs typeface="Calibri"/>
                <a:hlinkClick r:id="rId4" action="ppaction://hlinksldjump"/>
              </a:rPr>
              <a:t>mejores</a:t>
            </a:r>
            <a:r>
              <a:rPr sz="1200" b="1" i="1" dirty="0">
                <a:latin typeface="Calibri"/>
                <a:cs typeface="Calibri"/>
                <a:hlinkClick r:id="rId4" action="ppaction://hlinksldjump"/>
              </a:rPr>
              <a:t> </a:t>
            </a:r>
            <a:r>
              <a:rPr sz="1200" b="1" i="1" spc="-5" dirty="0">
                <a:latin typeface="Calibri"/>
                <a:cs typeface="Calibri"/>
                <a:hlinkClick r:id="rId4" action="ppaction://hlinksldjump"/>
              </a:rPr>
              <a:t>prácticas</a:t>
            </a:r>
            <a:r>
              <a:rPr sz="1200" b="1" i="1" dirty="0">
                <a:latin typeface="Calibri"/>
                <a:cs typeface="Calibri"/>
                <a:hlinkClick r:id="rId4" action="ppaction://hlinksldjump"/>
              </a:rPr>
              <a:t> de </a:t>
            </a:r>
            <a:r>
              <a:rPr sz="1200" b="1" i="1" spc="-5" dirty="0">
                <a:latin typeface="Calibri"/>
                <a:cs typeface="Calibri"/>
                <a:hlinkClick r:id="rId4" action="ppaction://hlinksldjump"/>
              </a:rPr>
              <a:t>seguridad.</a:t>
            </a:r>
            <a:r>
              <a:rPr sz="1200" b="1" i="1" spc="-120" dirty="0">
                <a:latin typeface="Calibri"/>
                <a:cs typeface="Calibri"/>
                <a:hlinkClick r:id="rId4" action="ppaction://hlinksldjump"/>
              </a:rPr>
              <a:t> </a:t>
            </a:r>
            <a:r>
              <a:rPr sz="1200" b="1" i="1" spc="-5" dirty="0">
                <a:latin typeface="Calibri"/>
                <a:cs typeface="Calibri"/>
                <a:hlinkClick r:id="rId4" action="ppaction://hlinksldjump"/>
              </a:rPr>
              <a:t>.................................................</a:t>
            </a:r>
            <a:r>
              <a:rPr sz="1200" b="1" i="1" spc="-85" dirty="0">
                <a:latin typeface="Calibri"/>
                <a:cs typeface="Calibri"/>
                <a:hlinkClick r:id="rId4" action="ppaction://hlinksldjump"/>
              </a:rPr>
              <a:t> </a:t>
            </a:r>
            <a:r>
              <a:rPr sz="1200" b="1" i="1" spc="-10" dirty="0">
                <a:latin typeface="Calibri"/>
                <a:cs typeface="Calibri"/>
                <a:hlinkClick r:id="rId4" action="ppaction://hlinksldjump"/>
              </a:rPr>
              <a:t>51</a:t>
            </a:r>
            <a:endParaRPr sz="12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  <a:spcBef>
                <a:spcPts val="620"/>
              </a:spcBef>
              <a:tabLst>
                <a:tab pos="456565" algn="l"/>
              </a:tabLst>
            </a:pPr>
            <a:r>
              <a:rPr sz="1100" b="1" dirty="0">
                <a:latin typeface="Calibri"/>
                <a:cs typeface="Calibri"/>
                <a:hlinkClick r:id="rId4" action="ppaction://hlinksldjump"/>
              </a:rPr>
              <a:t>8.1	</a:t>
            </a:r>
            <a:r>
              <a:rPr sz="1100" b="1" spc="-5" dirty="0">
                <a:latin typeface="Calibri"/>
                <a:cs typeface="Calibri"/>
                <a:hlinkClick r:id="rId4" action="ppaction://hlinksldjump"/>
              </a:rPr>
              <a:t>Requisitos </a:t>
            </a:r>
            <a:r>
              <a:rPr sz="1100" b="1" dirty="0">
                <a:latin typeface="Calibri"/>
                <a:cs typeface="Calibri"/>
                <a:hlinkClick r:id="rId4" action="ppaction://hlinksldjump"/>
              </a:rPr>
              <a:t>para</a:t>
            </a:r>
            <a:r>
              <a:rPr sz="1100" b="1" spc="-5" dirty="0">
                <a:latin typeface="Calibri"/>
                <a:cs typeface="Calibri"/>
                <a:hlinkClick r:id="rId4" action="ppaction://hlinksldjump"/>
              </a:rPr>
              <a:t> </a:t>
            </a:r>
            <a:r>
              <a:rPr sz="1100" b="1" dirty="0">
                <a:latin typeface="Calibri"/>
                <a:cs typeface="Calibri"/>
                <a:hlinkClick r:id="rId4" action="ppaction://hlinksldjump"/>
              </a:rPr>
              <a:t>la</a:t>
            </a:r>
            <a:r>
              <a:rPr sz="1100" b="1" spc="-5" dirty="0">
                <a:latin typeface="Calibri"/>
                <a:cs typeface="Calibri"/>
                <a:hlinkClick r:id="rId4" action="ppaction://hlinksldjump"/>
              </a:rPr>
              <a:t> implementación.</a:t>
            </a:r>
            <a:r>
              <a:rPr sz="1100" b="1" spc="-95" dirty="0">
                <a:latin typeface="Calibri"/>
                <a:cs typeface="Calibri"/>
                <a:hlinkClick r:id="rId4" action="ppaction://hlinksldjump"/>
              </a:rPr>
              <a:t> </a:t>
            </a:r>
            <a:r>
              <a:rPr sz="1100" b="1" spc="5" dirty="0">
                <a:latin typeface="Calibri"/>
                <a:cs typeface="Calibri"/>
                <a:hlinkClick r:id="rId4" action="ppaction://hlinksldjump"/>
              </a:rPr>
              <a:t>.........................................................................51</a:t>
            </a:r>
            <a:endParaRPr sz="1100">
              <a:latin typeface="Calibri"/>
              <a:cs typeface="Calibri"/>
            </a:endParaRPr>
          </a:p>
          <a:p>
            <a:pPr marR="7620" algn="r">
              <a:lnSpc>
                <a:spcPct val="100000"/>
              </a:lnSpc>
              <a:spcBef>
                <a:spcPts val="40"/>
              </a:spcBef>
              <a:tabLst>
                <a:tab pos="456565" algn="l"/>
              </a:tabLst>
            </a:pPr>
            <a:r>
              <a:rPr sz="1000" spc="-10" dirty="0">
                <a:latin typeface="Calibri"/>
                <a:cs typeface="Calibri"/>
                <a:hlinkClick r:id="rId4" action="ppaction://hlinksldjump"/>
              </a:rPr>
              <a:t>8</a:t>
            </a:r>
            <a:r>
              <a:rPr sz="1000" spc="5" dirty="0">
                <a:latin typeface="Calibri"/>
                <a:cs typeface="Calibri"/>
                <a:hlinkClick r:id="rId4" action="ppaction://hlinksldjump"/>
              </a:rPr>
              <a:t>.</a:t>
            </a:r>
            <a:r>
              <a:rPr sz="1000" spc="-10" dirty="0">
                <a:latin typeface="Calibri"/>
                <a:cs typeface="Calibri"/>
                <a:hlinkClick r:id="rId4" action="ppaction://hlinksldjump"/>
              </a:rPr>
              <a:t>1</a:t>
            </a:r>
            <a:r>
              <a:rPr sz="1000" spc="5" dirty="0">
                <a:latin typeface="Calibri"/>
                <a:cs typeface="Calibri"/>
                <a:hlinkClick r:id="rId4" action="ppaction://hlinksldjump"/>
              </a:rPr>
              <a:t>.</a:t>
            </a:r>
            <a:r>
              <a:rPr sz="1000" dirty="0">
                <a:latin typeface="Calibri"/>
                <a:cs typeface="Calibri"/>
                <a:hlinkClick r:id="rId4" action="ppaction://hlinksldjump"/>
              </a:rPr>
              <a:t>1	</a:t>
            </a:r>
            <a:r>
              <a:rPr sz="1000" spc="-5" dirty="0">
                <a:latin typeface="Calibri"/>
                <a:cs typeface="Calibri"/>
                <a:hlinkClick r:id="rId4" action="ppaction://hlinksldjump"/>
              </a:rPr>
              <a:t>H</a:t>
            </a:r>
            <a:r>
              <a:rPr sz="1000" dirty="0">
                <a:latin typeface="Calibri"/>
                <a:cs typeface="Calibri"/>
                <a:hlinkClick r:id="rId4" action="ppaction://hlinksldjump"/>
              </a:rPr>
              <a:t>a</a:t>
            </a:r>
            <a:r>
              <a:rPr sz="1000" spc="-10" dirty="0">
                <a:latin typeface="Calibri"/>
                <a:cs typeface="Calibri"/>
                <a:hlinkClick r:id="rId4" action="ppaction://hlinksldjump"/>
              </a:rPr>
              <a:t>rd</a:t>
            </a:r>
            <a:r>
              <a:rPr sz="1000" dirty="0">
                <a:latin typeface="Calibri"/>
                <a:cs typeface="Calibri"/>
                <a:hlinkClick r:id="rId4" action="ppaction://hlinksldjump"/>
              </a:rPr>
              <a:t>wa</a:t>
            </a:r>
            <a:r>
              <a:rPr sz="1000" spc="-10" dirty="0">
                <a:latin typeface="Calibri"/>
                <a:cs typeface="Calibri"/>
                <a:hlinkClick r:id="rId4" action="ppaction://hlinksldjump"/>
              </a:rPr>
              <a:t>r</a:t>
            </a:r>
            <a:r>
              <a:rPr sz="1000" dirty="0">
                <a:latin typeface="Calibri"/>
                <a:cs typeface="Calibri"/>
                <a:hlinkClick r:id="rId4" action="ppaction://hlinksldjump"/>
              </a:rPr>
              <a:t>e</a:t>
            </a:r>
            <a:r>
              <a:rPr sz="1000" spc="20" dirty="0">
                <a:latin typeface="Calibri"/>
                <a:cs typeface="Calibri"/>
                <a:hlinkClick r:id="rId4" action="ppaction://hlinksldjump"/>
              </a:rPr>
              <a:t> </a:t>
            </a:r>
            <a:r>
              <a:rPr sz="1000" spc="5" dirty="0">
                <a:latin typeface="Calibri"/>
                <a:cs typeface="Calibri"/>
                <a:hlinkClick r:id="rId4" action="ppaction://hlinksldjump"/>
              </a:rPr>
              <a:t>...............................................................</a:t>
            </a:r>
            <a:r>
              <a:rPr sz="1000" spc="10" dirty="0">
                <a:latin typeface="Calibri"/>
                <a:cs typeface="Calibri"/>
                <a:hlinkClick r:id="rId4" action="ppaction://hlinksldjump"/>
              </a:rPr>
              <a:t>.</a:t>
            </a:r>
            <a:r>
              <a:rPr sz="1000" spc="5" dirty="0">
                <a:latin typeface="Calibri"/>
                <a:cs typeface="Calibri"/>
                <a:hlinkClick r:id="rId4" action="ppaction://hlinksldjump"/>
              </a:rPr>
              <a:t>.............................................................</a:t>
            </a:r>
            <a:r>
              <a:rPr sz="1000" dirty="0">
                <a:latin typeface="Calibri"/>
                <a:cs typeface="Calibri"/>
                <a:hlinkClick r:id="rId4" action="ppaction://hlinksldjump"/>
              </a:rPr>
              <a:t>.</a:t>
            </a:r>
            <a:r>
              <a:rPr sz="1000" spc="-100" dirty="0">
                <a:latin typeface="Calibri"/>
                <a:cs typeface="Calibri"/>
                <a:hlinkClick r:id="rId4" action="ppaction://hlinksldjump"/>
              </a:rPr>
              <a:t> </a:t>
            </a:r>
            <a:r>
              <a:rPr sz="1000" spc="-10" dirty="0">
                <a:latin typeface="Calibri"/>
                <a:cs typeface="Calibri"/>
                <a:hlinkClick r:id="rId4" action="ppaction://hlinksldjump"/>
              </a:rPr>
              <a:t>51</a:t>
            </a:r>
            <a:endParaRPr sz="1000">
              <a:latin typeface="Calibri"/>
              <a:cs typeface="Calibri"/>
            </a:endParaRPr>
          </a:p>
          <a:p>
            <a:pPr marR="7620" algn="r">
              <a:lnSpc>
                <a:spcPct val="100000"/>
              </a:lnSpc>
              <a:spcBef>
                <a:spcPts val="20"/>
              </a:spcBef>
              <a:tabLst>
                <a:tab pos="456565" algn="l"/>
              </a:tabLst>
            </a:pPr>
            <a:r>
              <a:rPr sz="1000" spc="-5" dirty="0">
                <a:latin typeface="Calibri"/>
                <a:cs typeface="Calibri"/>
                <a:hlinkClick r:id="rId5" action="ppaction://hlinksldjump"/>
              </a:rPr>
              <a:t>8.1.2	</a:t>
            </a:r>
            <a:r>
              <a:rPr sz="1000" dirty="0">
                <a:latin typeface="Calibri"/>
                <a:cs typeface="Calibri"/>
                <a:hlinkClick r:id="rId5" action="ppaction://hlinksldjump"/>
              </a:rPr>
              <a:t>Sistema</a:t>
            </a:r>
            <a:r>
              <a:rPr sz="1000" spc="285" dirty="0">
                <a:latin typeface="Calibri"/>
                <a:cs typeface="Calibri"/>
                <a:hlinkClick r:id="rId5" action="ppaction://hlinksldjump"/>
              </a:rPr>
              <a:t> </a:t>
            </a:r>
            <a:r>
              <a:rPr sz="1000" dirty="0">
                <a:latin typeface="Calibri"/>
                <a:cs typeface="Calibri"/>
                <a:hlinkClick r:id="rId5" action="ppaction://hlinksldjump"/>
              </a:rPr>
              <a:t>operativo..................................................................................................................</a:t>
            </a:r>
            <a:r>
              <a:rPr sz="1000" spc="70" dirty="0">
                <a:latin typeface="Calibri"/>
                <a:cs typeface="Calibri"/>
                <a:hlinkClick r:id="rId5" action="ppaction://hlinksldjump"/>
              </a:rPr>
              <a:t> </a:t>
            </a:r>
            <a:r>
              <a:rPr sz="1000" spc="-10" dirty="0">
                <a:latin typeface="Calibri"/>
                <a:cs typeface="Calibri"/>
                <a:hlinkClick r:id="rId5" action="ppaction://hlinksldjump"/>
              </a:rPr>
              <a:t>52</a:t>
            </a:r>
            <a:endParaRPr sz="10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  <a:spcBef>
                <a:spcPts val="600"/>
              </a:spcBef>
              <a:tabLst>
                <a:tab pos="456565" algn="l"/>
              </a:tabLst>
            </a:pPr>
            <a:r>
              <a:rPr sz="1100" b="1" dirty="0">
                <a:latin typeface="Calibri"/>
                <a:cs typeface="Calibri"/>
                <a:hlinkClick r:id="rId5" action="ppaction://hlinksldjump"/>
              </a:rPr>
              <a:t>8.2	</a:t>
            </a:r>
            <a:r>
              <a:rPr sz="1100" b="1" spc="5" dirty="0">
                <a:latin typeface="Calibri"/>
                <a:cs typeface="Calibri"/>
                <a:hlinkClick r:id="rId5" action="ppaction://hlinksldjump"/>
              </a:rPr>
              <a:t>Implementación......................................................................................................52</a:t>
            </a:r>
            <a:endParaRPr sz="11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  <a:spcBef>
                <a:spcPts val="640"/>
              </a:spcBef>
              <a:tabLst>
                <a:tab pos="456565" algn="l"/>
              </a:tabLst>
            </a:pPr>
            <a:r>
              <a:rPr sz="1100" b="1" dirty="0">
                <a:latin typeface="Calibri"/>
                <a:cs typeface="Calibri"/>
                <a:hlinkClick r:id="rId6" action="ppaction://hlinksldjump"/>
              </a:rPr>
              <a:t>8.3	</a:t>
            </a:r>
            <a:r>
              <a:rPr sz="1100" b="1" spc="-5" dirty="0">
                <a:latin typeface="Calibri"/>
                <a:cs typeface="Calibri"/>
                <a:hlinkClick r:id="rId6" action="ppaction://hlinksldjump"/>
              </a:rPr>
              <a:t>Configuración</a:t>
            </a:r>
            <a:r>
              <a:rPr sz="1100" b="1" spc="-10" dirty="0">
                <a:latin typeface="Calibri"/>
                <a:cs typeface="Calibri"/>
                <a:hlinkClick r:id="rId6" action="ppaction://hlinksldjump"/>
              </a:rPr>
              <a:t> </a:t>
            </a:r>
            <a:r>
              <a:rPr sz="1100" b="1" dirty="0">
                <a:latin typeface="Calibri"/>
                <a:cs typeface="Calibri"/>
                <a:hlinkClick r:id="rId6" action="ppaction://hlinksldjump"/>
              </a:rPr>
              <a:t>de</a:t>
            </a:r>
            <a:r>
              <a:rPr sz="1100" b="1" spc="-5" dirty="0">
                <a:latin typeface="Calibri"/>
                <a:cs typeface="Calibri"/>
                <a:hlinkClick r:id="rId6" action="ppaction://hlinksldjump"/>
              </a:rPr>
              <a:t> agentes</a:t>
            </a:r>
            <a:r>
              <a:rPr sz="1100" b="1" spc="-50" dirty="0">
                <a:latin typeface="Calibri"/>
                <a:cs typeface="Calibri"/>
                <a:hlinkClick r:id="rId6" action="ppaction://hlinksldjump"/>
              </a:rPr>
              <a:t> </a:t>
            </a:r>
            <a:r>
              <a:rPr sz="1100" b="1" spc="5" dirty="0">
                <a:latin typeface="Calibri"/>
                <a:cs typeface="Calibri"/>
                <a:hlinkClick r:id="rId6" action="ppaction://hlinksldjump"/>
              </a:rPr>
              <a:t>........................................................................................56</a:t>
            </a:r>
            <a:endParaRPr sz="1100">
              <a:latin typeface="Calibri"/>
              <a:cs typeface="Calibri"/>
            </a:endParaRPr>
          </a:p>
          <a:p>
            <a:pPr marR="7620" algn="r">
              <a:lnSpc>
                <a:spcPct val="100000"/>
              </a:lnSpc>
              <a:spcBef>
                <a:spcPts val="45"/>
              </a:spcBef>
              <a:tabLst>
                <a:tab pos="456565" algn="l"/>
              </a:tabLst>
            </a:pPr>
            <a:r>
              <a:rPr sz="1000" spc="-10" dirty="0">
                <a:latin typeface="Calibri"/>
                <a:cs typeface="Calibri"/>
                <a:hlinkClick r:id="rId7" action="ppaction://hlinksldjump"/>
              </a:rPr>
              <a:t>8</a:t>
            </a:r>
            <a:r>
              <a:rPr sz="1000" spc="5" dirty="0">
                <a:latin typeface="Calibri"/>
                <a:cs typeface="Calibri"/>
                <a:hlinkClick r:id="rId7" action="ppaction://hlinksldjump"/>
              </a:rPr>
              <a:t>.</a:t>
            </a:r>
            <a:r>
              <a:rPr sz="1000" spc="-10" dirty="0">
                <a:latin typeface="Calibri"/>
                <a:cs typeface="Calibri"/>
                <a:hlinkClick r:id="rId7" action="ppaction://hlinksldjump"/>
              </a:rPr>
              <a:t>3</a:t>
            </a:r>
            <a:r>
              <a:rPr sz="1000" spc="5" dirty="0">
                <a:latin typeface="Calibri"/>
                <a:cs typeface="Calibri"/>
                <a:hlinkClick r:id="rId7" action="ppaction://hlinksldjump"/>
              </a:rPr>
              <a:t>.</a:t>
            </a:r>
            <a:r>
              <a:rPr sz="1000" dirty="0">
                <a:latin typeface="Calibri"/>
                <a:cs typeface="Calibri"/>
                <a:hlinkClick r:id="rId7" action="ppaction://hlinksldjump"/>
              </a:rPr>
              <a:t>1	</a:t>
            </a:r>
            <a:r>
              <a:rPr sz="1000" spc="-5" dirty="0">
                <a:latin typeface="Calibri"/>
                <a:cs typeface="Calibri"/>
                <a:hlinkClick r:id="rId7" action="ppaction://hlinksldjump"/>
              </a:rPr>
              <a:t>S</a:t>
            </a:r>
            <a:r>
              <a:rPr sz="1000" dirty="0">
                <a:latin typeface="Calibri"/>
                <a:cs typeface="Calibri"/>
                <a:hlinkClick r:id="rId7" action="ppaction://hlinksldjump"/>
              </a:rPr>
              <a:t>e</a:t>
            </a:r>
            <a:r>
              <a:rPr sz="1000" spc="-10" dirty="0">
                <a:latin typeface="Calibri"/>
                <a:cs typeface="Calibri"/>
                <a:hlinkClick r:id="rId7" action="ppaction://hlinksldjump"/>
              </a:rPr>
              <a:t>r</a:t>
            </a:r>
            <a:r>
              <a:rPr sz="1000" spc="5" dirty="0">
                <a:latin typeface="Calibri"/>
                <a:cs typeface="Calibri"/>
                <a:hlinkClick r:id="rId7" action="ppaction://hlinksldjump"/>
              </a:rPr>
              <a:t>vi</a:t>
            </a:r>
            <a:r>
              <a:rPr sz="1000" spc="-10" dirty="0">
                <a:latin typeface="Calibri"/>
                <a:cs typeface="Calibri"/>
                <a:hlinkClick r:id="rId7" action="ppaction://hlinksldjump"/>
              </a:rPr>
              <a:t>do</a:t>
            </a:r>
            <a:r>
              <a:rPr sz="1000" dirty="0">
                <a:latin typeface="Calibri"/>
                <a:cs typeface="Calibri"/>
                <a:hlinkClick r:id="rId7" action="ppaction://hlinksldjump"/>
              </a:rPr>
              <a:t>r</a:t>
            </a:r>
            <a:r>
              <a:rPr sz="1000" spc="-15" dirty="0">
                <a:latin typeface="Calibri"/>
                <a:cs typeface="Calibri"/>
                <a:hlinkClick r:id="rId7" action="ppaction://hlinksldjump"/>
              </a:rPr>
              <a:t> </a:t>
            </a:r>
            <a:r>
              <a:rPr sz="1000" dirty="0">
                <a:latin typeface="Calibri"/>
                <a:cs typeface="Calibri"/>
                <a:hlinkClick r:id="rId7" action="ppaction://hlinksldjump"/>
              </a:rPr>
              <a:t>AP</a:t>
            </a:r>
            <a:r>
              <a:rPr sz="1000" spc="-5" dirty="0">
                <a:latin typeface="Calibri"/>
                <a:cs typeface="Calibri"/>
                <a:hlinkClick r:id="rId7" action="ppaction://hlinksldjump"/>
              </a:rPr>
              <a:t>OL</a:t>
            </a:r>
            <a:r>
              <a:rPr sz="1000" dirty="0">
                <a:latin typeface="Calibri"/>
                <a:cs typeface="Calibri"/>
                <a:hlinkClick r:id="rId7" action="ppaction://hlinksldjump"/>
              </a:rPr>
              <a:t>O</a:t>
            </a:r>
            <a:r>
              <a:rPr sz="1000" spc="-85" dirty="0">
                <a:latin typeface="Calibri"/>
                <a:cs typeface="Calibri"/>
                <a:hlinkClick r:id="rId7" action="ppaction://hlinksldjump"/>
              </a:rPr>
              <a:t> </a:t>
            </a:r>
            <a:r>
              <a:rPr sz="1000" spc="5" dirty="0">
                <a:latin typeface="Calibri"/>
                <a:cs typeface="Calibri"/>
                <a:hlinkClick r:id="rId7" action="ppaction://hlinksldjump"/>
              </a:rPr>
              <a:t>...............................</a:t>
            </a:r>
            <a:r>
              <a:rPr sz="1000" spc="10" dirty="0">
                <a:latin typeface="Calibri"/>
                <a:cs typeface="Calibri"/>
                <a:hlinkClick r:id="rId7" action="ppaction://hlinksldjump"/>
              </a:rPr>
              <a:t>.</a:t>
            </a:r>
            <a:r>
              <a:rPr sz="1000" spc="5" dirty="0">
                <a:latin typeface="Calibri"/>
                <a:cs typeface="Calibri"/>
                <a:hlinkClick r:id="rId7" action="ppaction://hlinksldjump"/>
              </a:rPr>
              <a:t>...............................</a:t>
            </a:r>
            <a:r>
              <a:rPr sz="1000" spc="10" dirty="0">
                <a:latin typeface="Calibri"/>
                <a:cs typeface="Calibri"/>
                <a:hlinkClick r:id="rId7" action="ppaction://hlinksldjump"/>
              </a:rPr>
              <a:t>.</a:t>
            </a:r>
            <a:r>
              <a:rPr sz="1000" spc="5" dirty="0">
                <a:latin typeface="Calibri"/>
                <a:cs typeface="Calibri"/>
                <a:hlinkClick r:id="rId7" action="ppaction://hlinksldjump"/>
              </a:rPr>
              <a:t>....................................................</a:t>
            </a:r>
            <a:r>
              <a:rPr sz="1000" dirty="0">
                <a:latin typeface="Calibri"/>
                <a:cs typeface="Calibri"/>
                <a:hlinkClick r:id="rId7" action="ppaction://hlinksldjump"/>
              </a:rPr>
              <a:t>.</a:t>
            </a:r>
            <a:r>
              <a:rPr sz="1000" spc="-100" dirty="0">
                <a:latin typeface="Calibri"/>
                <a:cs typeface="Calibri"/>
                <a:hlinkClick r:id="rId7" action="ppaction://hlinksldjump"/>
              </a:rPr>
              <a:t> </a:t>
            </a:r>
            <a:r>
              <a:rPr sz="1000" spc="-10" dirty="0">
                <a:latin typeface="Calibri"/>
                <a:cs typeface="Calibri"/>
                <a:hlinkClick r:id="rId7" action="ppaction://hlinksldjump"/>
              </a:rPr>
              <a:t>58</a:t>
            </a:r>
            <a:endParaRPr sz="1000">
              <a:latin typeface="Calibri"/>
              <a:cs typeface="Calibri"/>
            </a:endParaRPr>
          </a:p>
          <a:p>
            <a:pPr marR="7620" algn="r">
              <a:lnSpc>
                <a:spcPct val="100000"/>
              </a:lnSpc>
              <a:spcBef>
                <a:spcPts val="20"/>
              </a:spcBef>
              <a:tabLst>
                <a:tab pos="456565" algn="l"/>
              </a:tabLst>
            </a:pPr>
            <a:r>
              <a:rPr sz="1000" spc="-5" dirty="0">
                <a:latin typeface="Calibri"/>
                <a:cs typeface="Calibri"/>
                <a:hlinkClick r:id="rId8" action="ppaction://hlinksldjump"/>
              </a:rPr>
              <a:t>8.3.2	Servidor</a:t>
            </a:r>
            <a:r>
              <a:rPr sz="1000" spc="270" dirty="0">
                <a:latin typeface="Calibri"/>
                <a:cs typeface="Calibri"/>
                <a:hlinkClick r:id="rId8" action="ppaction://hlinksldjump"/>
              </a:rPr>
              <a:t> </a:t>
            </a:r>
            <a:r>
              <a:rPr sz="1000" dirty="0">
                <a:latin typeface="Calibri"/>
                <a:cs typeface="Calibri"/>
                <a:hlinkClick r:id="rId8" action="ppaction://hlinksldjump"/>
              </a:rPr>
              <a:t>MORPHEUS..............................................................................................................</a:t>
            </a:r>
            <a:r>
              <a:rPr sz="1000" spc="75" dirty="0">
                <a:latin typeface="Calibri"/>
                <a:cs typeface="Calibri"/>
                <a:hlinkClick r:id="rId8" action="ppaction://hlinksldjump"/>
              </a:rPr>
              <a:t> </a:t>
            </a:r>
            <a:r>
              <a:rPr sz="1000" spc="-10" dirty="0">
                <a:latin typeface="Calibri"/>
                <a:cs typeface="Calibri"/>
                <a:hlinkClick r:id="rId8" action="ppaction://hlinksldjump"/>
              </a:rPr>
              <a:t>60</a:t>
            </a:r>
            <a:endParaRPr sz="1000">
              <a:latin typeface="Calibri"/>
              <a:cs typeface="Calibri"/>
            </a:endParaRPr>
          </a:p>
          <a:p>
            <a:pPr marR="7620" algn="r">
              <a:lnSpc>
                <a:spcPct val="100000"/>
              </a:lnSpc>
              <a:spcBef>
                <a:spcPts val="20"/>
              </a:spcBef>
              <a:tabLst>
                <a:tab pos="456565" algn="l"/>
              </a:tabLst>
            </a:pPr>
            <a:r>
              <a:rPr sz="1000" spc="-10" dirty="0">
                <a:latin typeface="Calibri"/>
                <a:cs typeface="Calibri"/>
                <a:hlinkClick r:id="rId8" action="ppaction://hlinksldjump"/>
              </a:rPr>
              <a:t>8</a:t>
            </a:r>
            <a:r>
              <a:rPr sz="1000" spc="5" dirty="0">
                <a:latin typeface="Calibri"/>
                <a:cs typeface="Calibri"/>
                <a:hlinkClick r:id="rId8" action="ppaction://hlinksldjump"/>
              </a:rPr>
              <a:t>.</a:t>
            </a:r>
            <a:r>
              <a:rPr sz="1000" spc="-10" dirty="0">
                <a:latin typeface="Calibri"/>
                <a:cs typeface="Calibri"/>
                <a:hlinkClick r:id="rId8" action="ppaction://hlinksldjump"/>
              </a:rPr>
              <a:t>3</a:t>
            </a:r>
            <a:r>
              <a:rPr sz="1000" spc="5" dirty="0">
                <a:latin typeface="Calibri"/>
                <a:cs typeface="Calibri"/>
                <a:hlinkClick r:id="rId8" action="ppaction://hlinksldjump"/>
              </a:rPr>
              <a:t>.</a:t>
            </a:r>
            <a:r>
              <a:rPr sz="1000" dirty="0">
                <a:latin typeface="Calibri"/>
                <a:cs typeface="Calibri"/>
                <a:hlinkClick r:id="rId8" action="ppaction://hlinksldjump"/>
              </a:rPr>
              <a:t>3	</a:t>
            </a:r>
            <a:r>
              <a:rPr sz="1000" spc="-5" dirty="0">
                <a:latin typeface="Calibri"/>
                <a:cs typeface="Calibri"/>
                <a:hlinkClick r:id="rId8" action="ppaction://hlinksldjump"/>
              </a:rPr>
              <a:t>S</a:t>
            </a:r>
            <a:r>
              <a:rPr sz="1000" dirty="0">
                <a:latin typeface="Calibri"/>
                <a:cs typeface="Calibri"/>
                <a:hlinkClick r:id="rId8" action="ppaction://hlinksldjump"/>
              </a:rPr>
              <a:t>e</a:t>
            </a:r>
            <a:r>
              <a:rPr sz="1000" spc="-10" dirty="0">
                <a:latin typeface="Calibri"/>
                <a:cs typeface="Calibri"/>
                <a:hlinkClick r:id="rId8" action="ppaction://hlinksldjump"/>
              </a:rPr>
              <a:t>r</a:t>
            </a:r>
            <a:r>
              <a:rPr sz="1000" spc="5" dirty="0">
                <a:latin typeface="Calibri"/>
                <a:cs typeface="Calibri"/>
                <a:hlinkClick r:id="rId8" action="ppaction://hlinksldjump"/>
              </a:rPr>
              <a:t>vi</a:t>
            </a:r>
            <a:r>
              <a:rPr sz="1000" spc="-10" dirty="0">
                <a:latin typeface="Calibri"/>
                <a:cs typeface="Calibri"/>
                <a:hlinkClick r:id="rId8" action="ppaction://hlinksldjump"/>
              </a:rPr>
              <a:t>do</a:t>
            </a:r>
            <a:r>
              <a:rPr sz="1000" dirty="0">
                <a:latin typeface="Calibri"/>
                <a:cs typeface="Calibri"/>
                <a:hlinkClick r:id="rId8" action="ppaction://hlinksldjump"/>
              </a:rPr>
              <a:t>r</a:t>
            </a:r>
            <a:r>
              <a:rPr sz="1000" spc="-15" dirty="0">
                <a:latin typeface="Calibri"/>
                <a:cs typeface="Calibri"/>
                <a:hlinkClick r:id="rId8" action="ppaction://hlinksldjump"/>
              </a:rPr>
              <a:t> </a:t>
            </a:r>
            <a:r>
              <a:rPr sz="1000" dirty="0">
                <a:latin typeface="Calibri"/>
                <a:cs typeface="Calibri"/>
                <a:hlinkClick r:id="rId8" action="ppaction://hlinksldjump"/>
              </a:rPr>
              <a:t>P</a:t>
            </a:r>
            <a:r>
              <a:rPr sz="1000" spc="-5" dirty="0">
                <a:latin typeface="Calibri"/>
                <a:cs typeface="Calibri"/>
                <a:hlinkClick r:id="rId8" action="ppaction://hlinksldjump"/>
              </a:rPr>
              <a:t>OS</a:t>
            </a:r>
            <a:r>
              <a:rPr sz="1000" spc="-10" dirty="0">
                <a:latin typeface="Calibri"/>
                <a:cs typeface="Calibri"/>
                <a:hlinkClick r:id="rId8" action="ppaction://hlinksldjump"/>
              </a:rPr>
              <a:t>E</a:t>
            </a:r>
            <a:r>
              <a:rPr sz="1000" spc="5" dirty="0">
                <a:latin typeface="Calibri"/>
                <a:cs typeface="Calibri"/>
                <a:hlinkClick r:id="rId8" action="ppaction://hlinksldjump"/>
              </a:rPr>
              <a:t>I</a:t>
            </a:r>
            <a:r>
              <a:rPr sz="1000" dirty="0">
                <a:latin typeface="Calibri"/>
                <a:cs typeface="Calibri"/>
                <a:hlinkClick r:id="rId8" action="ppaction://hlinksldjump"/>
              </a:rPr>
              <a:t>D</a:t>
            </a:r>
            <a:r>
              <a:rPr sz="1000" spc="-5" dirty="0">
                <a:latin typeface="Calibri"/>
                <a:cs typeface="Calibri"/>
                <a:hlinkClick r:id="rId8" action="ppaction://hlinksldjump"/>
              </a:rPr>
              <a:t>O</a:t>
            </a:r>
            <a:r>
              <a:rPr sz="1000" dirty="0">
                <a:latin typeface="Calibri"/>
                <a:cs typeface="Calibri"/>
                <a:hlinkClick r:id="rId8" action="ppaction://hlinksldjump"/>
              </a:rPr>
              <a:t>N</a:t>
            </a:r>
            <a:r>
              <a:rPr sz="1000" spc="15" dirty="0">
                <a:latin typeface="Calibri"/>
                <a:cs typeface="Calibri"/>
                <a:hlinkClick r:id="rId8" action="ppaction://hlinksldjump"/>
              </a:rPr>
              <a:t> </a:t>
            </a:r>
            <a:r>
              <a:rPr sz="1000" spc="5" dirty="0">
                <a:latin typeface="Calibri"/>
                <a:cs typeface="Calibri"/>
                <a:hlinkClick r:id="rId8" action="ppaction://hlinksldjump"/>
              </a:rPr>
              <a:t>...............................................................</a:t>
            </a:r>
            <a:r>
              <a:rPr sz="1000" spc="10" dirty="0">
                <a:latin typeface="Calibri"/>
                <a:cs typeface="Calibri"/>
                <a:hlinkClick r:id="rId8" action="ppaction://hlinksldjump"/>
              </a:rPr>
              <a:t>.</a:t>
            </a:r>
            <a:r>
              <a:rPr sz="1000" spc="5" dirty="0">
                <a:latin typeface="Calibri"/>
                <a:cs typeface="Calibri"/>
                <a:hlinkClick r:id="rId8" action="ppaction://hlinksldjump"/>
              </a:rPr>
              <a:t>..............................................</a:t>
            </a:r>
            <a:r>
              <a:rPr sz="1000" dirty="0">
                <a:latin typeface="Calibri"/>
                <a:cs typeface="Calibri"/>
                <a:hlinkClick r:id="rId8" action="ppaction://hlinksldjump"/>
              </a:rPr>
              <a:t>.</a:t>
            </a:r>
            <a:r>
              <a:rPr sz="1000" spc="-100" dirty="0">
                <a:latin typeface="Calibri"/>
                <a:cs typeface="Calibri"/>
                <a:hlinkClick r:id="rId8" action="ppaction://hlinksldjump"/>
              </a:rPr>
              <a:t> </a:t>
            </a:r>
            <a:r>
              <a:rPr sz="1000" spc="-10" dirty="0">
                <a:latin typeface="Calibri"/>
                <a:cs typeface="Calibri"/>
                <a:hlinkClick r:id="rId8" action="ppaction://hlinksldjump"/>
              </a:rPr>
              <a:t>60</a:t>
            </a:r>
            <a:endParaRPr sz="10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  <a:spcBef>
                <a:spcPts val="600"/>
              </a:spcBef>
              <a:tabLst>
                <a:tab pos="456565" algn="l"/>
              </a:tabLst>
            </a:pPr>
            <a:r>
              <a:rPr sz="1100" b="1" dirty="0">
                <a:latin typeface="Calibri"/>
                <a:cs typeface="Calibri"/>
                <a:hlinkClick r:id="rId9" action="ppaction://hlinksldjump"/>
              </a:rPr>
              <a:t>8.4	</a:t>
            </a:r>
            <a:r>
              <a:rPr sz="1100" b="1" spc="-5" dirty="0">
                <a:latin typeface="Calibri"/>
                <a:cs typeface="Calibri"/>
                <a:hlinkClick r:id="rId9" action="ppaction://hlinksldjump"/>
              </a:rPr>
              <a:t>Configuración</a:t>
            </a:r>
            <a:r>
              <a:rPr sz="1100" b="1" spc="60" dirty="0">
                <a:latin typeface="Calibri"/>
                <a:cs typeface="Calibri"/>
                <a:hlinkClick r:id="rId9" action="ppaction://hlinksldjump"/>
              </a:rPr>
              <a:t> </a:t>
            </a:r>
            <a:r>
              <a:rPr sz="1100" b="1" dirty="0">
                <a:latin typeface="Calibri"/>
                <a:cs typeface="Calibri"/>
                <a:hlinkClick r:id="rId9" action="ppaction://hlinksldjump"/>
              </a:rPr>
              <a:t>de</a:t>
            </a:r>
            <a:r>
              <a:rPr sz="1100" b="1" spc="65" dirty="0">
                <a:latin typeface="Calibri"/>
                <a:cs typeface="Calibri"/>
                <a:hlinkClick r:id="rId9" action="ppaction://hlinksldjump"/>
              </a:rPr>
              <a:t> </a:t>
            </a:r>
            <a:r>
              <a:rPr sz="1100" b="1" spc="-5" dirty="0">
                <a:latin typeface="Calibri"/>
                <a:cs typeface="Calibri"/>
                <a:hlinkClick r:id="rId9" action="ppaction://hlinksldjump"/>
              </a:rPr>
              <a:t>escaneos</a:t>
            </a:r>
            <a:r>
              <a:rPr sz="1100" b="1" spc="60" dirty="0">
                <a:latin typeface="Calibri"/>
                <a:cs typeface="Calibri"/>
                <a:hlinkClick r:id="rId9" action="ppaction://hlinksldjump"/>
              </a:rPr>
              <a:t> </a:t>
            </a:r>
            <a:r>
              <a:rPr sz="1100" b="1" spc="-10" dirty="0">
                <a:latin typeface="Calibri"/>
                <a:cs typeface="Calibri"/>
                <a:hlinkClick r:id="rId9" action="ppaction://hlinksldjump"/>
              </a:rPr>
              <a:t>de</a:t>
            </a:r>
            <a:r>
              <a:rPr sz="1100" b="1" spc="65" dirty="0">
                <a:latin typeface="Calibri"/>
                <a:cs typeface="Calibri"/>
                <a:hlinkClick r:id="rId9" action="ppaction://hlinksldjump"/>
              </a:rPr>
              <a:t> </a:t>
            </a:r>
            <a:r>
              <a:rPr sz="1100" b="1" dirty="0">
                <a:latin typeface="Calibri"/>
                <a:cs typeface="Calibri"/>
                <a:hlinkClick r:id="rId9" action="ppaction://hlinksldjump"/>
              </a:rPr>
              <a:t>vulnerabilidades........................................................61</a:t>
            </a:r>
            <a:endParaRPr sz="1100">
              <a:latin typeface="Calibri"/>
              <a:cs typeface="Calibri"/>
            </a:endParaRPr>
          </a:p>
          <a:p>
            <a:pPr marL="12700" marR="8255">
              <a:lnSpc>
                <a:spcPct val="101499"/>
              </a:lnSpc>
              <a:spcBef>
                <a:spcPts val="600"/>
              </a:spcBef>
              <a:buAutoNum type="arabicPlain" startAt="9"/>
              <a:tabLst>
                <a:tab pos="317500" algn="l"/>
                <a:tab pos="318135" algn="l"/>
              </a:tabLst>
            </a:pPr>
            <a:r>
              <a:rPr sz="1200" b="1" i="1" spc="-5" dirty="0">
                <a:latin typeface="Calibri"/>
                <a:cs typeface="Calibri"/>
                <a:hlinkClick r:id="rId10" action="ppaction://hlinksldjump"/>
              </a:rPr>
              <a:t>Evaluar</a:t>
            </a:r>
            <a:r>
              <a:rPr sz="1200" b="1" i="1" dirty="0">
                <a:latin typeface="Calibri"/>
                <a:cs typeface="Calibri"/>
                <a:hlinkClick r:id="rId10" action="ppaction://hlinksldjump"/>
              </a:rPr>
              <a:t> </a:t>
            </a:r>
            <a:r>
              <a:rPr sz="1200" b="1" i="1" spc="-10" dirty="0">
                <a:latin typeface="Calibri"/>
                <a:cs typeface="Calibri"/>
                <a:hlinkClick r:id="rId10" action="ppaction://hlinksldjump"/>
              </a:rPr>
              <a:t>la </a:t>
            </a:r>
            <a:r>
              <a:rPr sz="1200" b="1" i="1" spc="-5" dirty="0">
                <a:latin typeface="Calibri"/>
                <a:cs typeface="Calibri"/>
                <a:hlinkClick r:id="rId10" action="ppaction://hlinksldjump"/>
              </a:rPr>
              <a:t>capacidad del</a:t>
            </a:r>
            <a:r>
              <a:rPr sz="1200" b="1" i="1" spc="10" dirty="0">
                <a:latin typeface="Calibri"/>
                <a:cs typeface="Calibri"/>
                <a:hlinkClick r:id="rId10" action="ppaction://hlinksldjump"/>
              </a:rPr>
              <a:t> </a:t>
            </a:r>
            <a:r>
              <a:rPr sz="1200" b="1" i="1" spc="-5" dirty="0">
                <a:latin typeface="Calibri"/>
                <a:cs typeface="Calibri"/>
                <a:hlinkClick r:id="rId10" action="ppaction://hlinksldjump"/>
              </a:rPr>
              <a:t>sistema</a:t>
            </a:r>
            <a:r>
              <a:rPr sz="1200" b="1" i="1" spc="-10" dirty="0">
                <a:latin typeface="Calibri"/>
                <a:cs typeface="Calibri"/>
                <a:hlinkClick r:id="rId10" action="ppaction://hlinksldjump"/>
              </a:rPr>
              <a:t> </a:t>
            </a:r>
            <a:r>
              <a:rPr sz="1200" b="1" i="1" dirty="0">
                <a:latin typeface="Calibri"/>
                <a:cs typeface="Calibri"/>
                <a:hlinkClick r:id="rId10" action="ppaction://hlinksldjump"/>
              </a:rPr>
              <a:t>de </a:t>
            </a:r>
            <a:r>
              <a:rPr sz="1200" b="1" i="1" spc="-5" dirty="0">
                <a:latin typeface="Calibri"/>
                <a:cs typeface="Calibri"/>
                <a:hlinkClick r:id="rId10" action="ppaction://hlinksldjump"/>
              </a:rPr>
              <a:t>monitoreo</a:t>
            </a:r>
            <a:r>
              <a:rPr sz="1200" b="1" i="1" spc="10" dirty="0">
                <a:latin typeface="Calibri"/>
                <a:cs typeface="Calibri"/>
                <a:hlinkClick r:id="rId10" action="ppaction://hlinksldjump"/>
              </a:rPr>
              <a:t> </a:t>
            </a:r>
            <a:r>
              <a:rPr sz="1200" b="1" i="1" spc="-10" dirty="0">
                <a:latin typeface="Calibri"/>
                <a:cs typeface="Calibri"/>
                <a:hlinkClick r:id="rId10" action="ppaction://hlinksldjump"/>
              </a:rPr>
              <a:t>de</a:t>
            </a:r>
            <a:r>
              <a:rPr sz="1200" b="1" i="1" spc="-5" dirty="0">
                <a:latin typeface="Calibri"/>
                <a:cs typeface="Calibri"/>
                <a:hlinkClick r:id="rId10" action="ppaction://hlinksldjump"/>
              </a:rPr>
              <a:t> </a:t>
            </a:r>
            <a:r>
              <a:rPr sz="1200" b="1" i="1" dirty="0">
                <a:latin typeface="Calibri"/>
                <a:cs typeface="Calibri"/>
                <a:hlinkClick r:id="rId10" action="ppaction://hlinksldjump"/>
              </a:rPr>
              <a:t>eventos</a:t>
            </a:r>
            <a:r>
              <a:rPr sz="1200" b="1" i="1" spc="-5" dirty="0">
                <a:latin typeface="Calibri"/>
                <a:cs typeface="Calibri"/>
                <a:hlinkClick r:id="rId10" action="ppaction://hlinksldjump"/>
              </a:rPr>
              <a:t> </a:t>
            </a:r>
            <a:r>
              <a:rPr sz="1200" b="1" i="1" spc="-10" dirty="0">
                <a:latin typeface="Calibri"/>
                <a:cs typeface="Calibri"/>
                <a:hlinkClick r:id="rId10" action="ppaction://hlinksldjump"/>
              </a:rPr>
              <a:t>de</a:t>
            </a:r>
            <a:r>
              <a:rPr sz="1200" b="1" i="1" spc="-5" dirty="0">
                <a:latin typeface="Calibri"/>
                <a:cs typeface="Calibri"/>
                <a:hlinkClick r:id="rId10" action="ppaction://hlinksldjump"/>
              </a:rPr>
              <a:t> seguridad</a:t>
            </a:r>
            <a:r>
              <a:rPr sz="1200" b="1" i="1" spc="-10" dirty="0">
                <a:latin typeface="Calibri"/>
                <a:cs typeface="Calibri"/>
                <a:hlinkClick r:id="rId10" action="ppaction://hlinksldjump"/>
              </a:rPr>
              <a:t> </a:t>
            </a:r>
            <a:r>
              <a:rPr sz="1200" b="1" i="1" dirty="0">
                <a:latin typeface="Calibri"/>
                <a:cs typeface="Calibri"/>
                <a:hlinkClick r:id="rId10" action="ppaction://hlinksldjump"/>
              </a:rPr>
              <a:t>en </a:t>
            </a:r>
            <a:r>
              <a:rPr sz="1200" b="1" i="1" spc="5" dirty="0">
                <a:latin typeface="Calibri"/>
                <a:cs typeface="Calibri"/>
              </a:rPr>
              <a:t> </a:t>
            </a:r>
            <a:r>
              <a:rPr sz="1200" b="1" i="1" spc="-5" dirty="0">
                <a:latin typeface="Calibri"/>
                <a:cs typeface="Calibri"/>
                <a:hlinkClick r:id="rId10" action="ppaction://hlinksldjump"/>
              </a:rPr>
              <a:t>producción,</a:t>
            </a:r>
            <a:r>
              <a:rPr sz="1200" b="1" i="1" dirty="0">
                <a:latin typeface="Calibri"/>
                <a:cs typeface="Calibri"/>
                <a:hlinkClick r:id="rId10" action="ppaction://hlinksldjump"/>
              </a:rPr>
              <a:t> </a:t>
            </a:r>
            <a:r>
              <a:rPr sz="1200" b="1" i="1" spc="-5" dirty="0">
                <a:latin typeface="Calibri"/>
                <a:cs typeface="Calibri"/>
                <a:hlinkClick r:id="rId10" action="ppaction://hlinksldjump"/>
              </a:rPr>
              <a:t>para</a:t>
            </a:r>
            <a:r>
              <a:rPr sz="1200" b="1" i="1" spc="15" dirty="0">
                <a:latin typeface="Calibri"/>
                <a:cs typeface="Calibri"/>
                <a:hlinkClick r:id="rId10" action="ppaction://hlinksldjump"/>
              </a:rPr>
              <a:t> </a:t>
            </a:r>
            <a:r>
              <a:rPr sz="1200" b="1" i="1" spc="-5" dirty="0">
                <a:latin typeface="Calibri"/>
                <a:cs typeface="Calibri"/>
                <a:hlinkClick r:id="rId10" action="ppaction://hlinksldjump"/>
              </a:rPr>
              <a:t>detectar</a:t>
            </a:r>
            <a:r>
              <a:rPr sz="1200" b="1" i="1" spc="5" dirty="0">
                <a:latin typeface="Calibri"/>
                <a:cs typeface="Calibri"/>
                <a:hlinkClick r:id="rId10" action="ppaction://hlinksldjump"/>
              </a:rPr>
              <a:t> </a:t>
            </a:r>
            <a:r>
              <a:rPr sz="1200" b="1" i="1" dirty="0">
                <a:latin typeface="Calibri"/>
                <a:cs typeface="Calibri"/>
                <a:hlinkClick r:id="rId10" action="ppaction://hlinksldjump"/>
              </a:rPr>
              <a:t>y</a:t>
            </a:r>
            <a:r>
              <a:rPr sz="1200" b="1" i="1" spc="5" dirty="0">
                <a:latin typeface="Calibri"/>
                <a:cs typeface="Calibri"/>
                <a:hlinkClick r:id="rId10" action="ppaction://hlinksldjump"/>
              </a:rPr>
              <a:t> </a:t>
            </a:r>
            <a:r>
              <a:rPr sz="1200" b="1" i="1" spc="-5" dirty="0">
                <a:latin typeface="Calibri"/>
                <a:cs typeface="Calibri"/>
                <a:hlinkClick r:id="rId10" action="ppaction://hlinksldjump"/>
              </a:rPr>
              <a:t>responder</a:t>
            </a:r>
            <a:r>
              <a:rPr sz="1200" b="1" i="1" spc="10" dirty="0">
                <a:latin typeface="Calibri"/>
                <a:cs typeface="Calibri"/>
                <a:hlinkClick r:id="rId10" action="ppaction://hlinksldjump"/>
              </a:rPr>
              <a:t> </a:t>
            </a:r>
            <a:r>
              <a:rPr sz="1200" b="1" i="1" dirty="0">
                <a:latin typeface="Calibri"/>
                <a:cs typeface="Calibri"/>
                <a:hlinkClick r:id="rId10" action="ppaction://hlinksldjump"/>
              </a:rPr>
              <a:t>a</a:t>
            </a:r>
            <a:r>
              <a:rPr sz="1200" b="1" i="1" spc="-20" dirty="0">
                <a:latin typeface="Calibri"/>
                <a:cs typeface="Calibri"/>
                <a:hlinkClick r:id="rId10" action="ppaction://hlinksldjump"/>
              </a:rPr>
              <a:t> </a:t>
            </a:r>
            <a:r>
              <a:rPr sz="1200" b="1" i="1" spc="-5" dirty="0">
                <a:latin typeface="Calibri"/>
                <a:cs typeface="Calibri"/>
                <a:hlinkClick r:id="rId10" action="ppaction://hlinksldjump"/>
              </a:rPr>
              <a:t>incidentes </a:t>
            </a:r>
            <a:r>
              <a:rPr sz="1200" b="1" i="1" spc="-10" dirty="0">
                <a:latin typeface="Calibri"/>
                <a:cs typeface="Calibri"/>
                <a:hlinkClick r:id="rId10" action="ppaction://hlinksldjump"/>
              </a:rPr>
              <a:t>de</a:t>
            </a:r>
            <a:r>
              <a:rPr sz="1200" b="1" i="1" dirty="0">
                <a:latin typeface="Calibri"/>
                <a:cs typeface="Calibri"/>
                <a:hlinkClick r:id="rId10" action="ppaction://hlinksldjump"/>
              </a:rPr>
              <a:t> </a:t>
            </a:r>
            <a:r>
              <a:rPr sz="1200" b="1" i="1" spc="-5" dirty="0">
                <a:latin typeface="Calibri"/>
                <a:cs typeface="Calibri"/>
                <a:hlinkClick r:id="rId10" action="ppaction://hlinksldjump"/>
              </a:rPr>
              <a:t>seguridad,</a:t>
            </a:r>
            <a:r>
              <a:rPr sz="1200" b="1" i="1" dirty="0">
                <a:latin typeface="Calibri"/>
                <a:cs typeface="Calibri"/>
                <a:hlinkClick r:id="rId10" action="ppaction://hlinksldjump"/>
              </a:rPr>
              <a:t> </a:t>
            </a:r>
            <a:r>
              <a:rPr sz="1200" b="1" i="1" spc="-5" dirty="0">
                <a:latin typeface="Calibri"/>
                <a:cs typeface="Calibri"/>
                <a:hlinkClick r:id="rId10" action="ppaction://hlinksldjump"/>
              </a:rPr>
              <a:t>teniendo </a:t>
            </a:r>
            <a:r>
              <a:rPr sz="1200" b="1" i="1" dirty="0">
                <a:latin typeface="Calibri"/>
                <a:cs typeface="Calibri"/>
                <a:hlinkClick r:id="rId10" action="ppaction://hlinksldjump"/>
              </a:rPr>
              <a:t>en </a:t>
            </a:r>
            <a:r>
              <a:rPr sz="1200" b="1" i="1" spc="-5" dirty="0">
                <a:latin typeface="Calibri"/>
                <a:cs typeface="Calibri"/>
                <a:hlinkClick r:id="rId10" action="ppaction://hlinksldjump"/>
              </a:rPr>
              <a:t>cuenta</a:t>
            </a:r>
            <a:r>
              <a:rPr sz="1200" b="1" i="1" dirty="0">
                <a:latin typeface="Calibri"/>
                <a:cs typeface="Calibri"/>
                <a:hlinkClick r:id="rId10" action="ppaction://hlinksldjump"/>
              </a:rPr>
              <a:t> los </a:t>
            </a:r>
            <a:r>
              <a:rPr sz="1200" b="1" i="1" spc="5" dirty="0">
                <a:latin typeface="Calibri"/>
                <a:cs typeface="Calibri"/>
              </a:rPr>
              <a:t> </a:t>
            </a:r>
            <a:r>
              <a:rPr sz="1200" b="1" i="1" spc="-5" dirty="0">
                <a:latin typeface="Calibri"/>
                <a:cs typeface="Calibri"/>
                <a:hlinkClick r:id="rId10" action="ppaction://hlinksldjump"/>
              </a:rPr>
              <a:t>r</a:t>
            </a:r>
            <a:r>
              <a:rPr sz="1200" b="1" i="1" spc="5" dirty="0">
                <a:latin typeface="Calibri"/>
                <a:cs typeface="Calibri"/>
                <a:hlinkClick r:id="rId10" action="ppaction://hlinksldjump"/>
              </a:rPr>
              <a:t>equ</a:t>
            </a:r>
            <a:r>
              <a:rPr sz="1200" b="1" i="1" spc="-20" dirty="0">
                <a:latin typeface="Calibri"/>
                <a:cs typeface="Calibri"/>
                <a:hlinkClick r:id="rId10" action="ppaction://hlinksldjump"/>
              </a:rPr>
              <a:t>i</a:t>
            </a:r>
            <a:r>
              <a:rPr sz="1200" b="1" i="1" spc="5" dirty="0">
                <a:latin typeface="Calibri"/>
                <a:cs typeface="Calibri"/>
                <a:hlinkClick r:id="rId10" action="ppaction://hlinksldjump"/>
              </a:rPr>
              <a:t>s</a:t>
            </a:r>
            <a:r>
              <a:rPr sz="1200" b="1" i="1" dirty="0">
                <a:latin typeface="Calibri"/>
                <a:cs typeface="Calibri"/>
                <a:hlinkClick r:id="rId10" action="ppaction://hlinksldjump"/>
              </a:rPr>
              <a:t>i</a:t>
            </a:r>
            <a:r>
              <a:rPr sz="1200" b="1" i="1" spc="-20" dirty="0">
                <a:latin typeface="Calibri"/>
                <a:cs typeface="Calibri"/>
                <a:hlinkClick r:id="rId10" action="ppaction://hlinksldjump"/>
              </a:rPr>
              <a:t>t</a:t>
            </a:r>
            <a:r>
              <a:rPr sz="1200" b="1" i="1" spc="5" dirty="0">
                <a:latin typeface="Calibri"/>
                <a:cs typeface="Calibri"/>
                <a:hlinkClick r:id="rId10" action="ppaction://hlinksldjump"/>
              </a:rPr>
              <a:t>o</a:t>
            </a:r>
            <a:r>
              <a:rPr sz="1200" b="1" i="1" dirty="0">
                <a:latin typeface="Calibri"/>
                <a:cs typeface="Calibri"/>
                <a:hlinkClick r:id="rId10" action="ppaction://hlinksldjump"/>
              </a:rPr>
              <a:t>s</a:t>
            </a:r>
            <a:r>
              <a:rPr sz="1200" b="1" i="1" spc="-5" dirty="0">
                <a:latin typeface="Calibri"/>
                <a:cs typeface="Calibri"/>
                <a:hlinkClick r:id="rId10" action="ppaction://hlinksldjump"/>
              </a:rPr>
              <a:t> </a:t>
            </a:r>
            <a:r>
              <a:rPr sz="1200" b="1" i="1" spc="5" dirty="0">
                <a:latin typeface="Calibri"/>
                <a:cs typeface="Calibri"/>
                <a:hlinkClick r:id="rId10" action="ppaction://hlinksldjump"/>
              </a:rPr>
              <a:t>de</a:t>
            </a:r>
            <a:r>
              <a:rPr sz="1200" b="1" i="1" spc="-5" dirty="0">
                <a:latin typeface="Calibri"/>
                <a:cs typeface="Calibri"/>
                <a:hlinkClick r:id="rId10" action="ppaction://hlinksldjump"/>
              </a:rPr>
              <a:t>f</a:t>
            </a:r>
            <a:r>
              <a:rPr sz="1200" b="1" i="1" spc="-15" dirty="0">
                <a:latin typeface="Calibri"/>
                <a:cs typeface="Calibri"/>
                <a:hlinkClick r:id="rId10" action="ppaction://hlinksldjump"/>
              </a:rPr>
              <a:t>i</a:t>
            </a:r>
            <a:r>
              <a:rPr sz="1200" b="1" i="1" spc="5" dirty="0">
                <a:latin typeface="Calibri"/>
                <a:cs typeface="Calibri"/>
                <a:hlinkClick r:id="rId10" action="ppaction://hlinksldjump"/>
              </a:rPr>
              <a:t>n</a:t>
            </a:r>
            <a:r>
              <a:rPr sz="1200" b="1" i="1" dirty="0">
                <a:latin typeface="Calibri"/>
                <a:cs typeface="Calibri"/>
                <a:hlinkClick r:id="rId10" action="ppaction://hlinksldjump"/>
              </a:rPr>
              <a:t>i</a:t>
            </a:r>
            <a:r>
              <a:rPr sz="1200" b="1" i="1" spc="-15" dirty="0">
                <a:latin typeface="Calibri"/>
                <a:cs typeface="Calibri"/>
                <a:hlinkClick r:id="rId10" action="ppaction://hlinksldjump"/>
              </a:rPr>
              <a:t>d</a:t>
            </a:r>
            <a:r>
              <a:rPr sz="1200" b="1" i="1" spc="5" dirty="0">
                <a:latin typeface="Calibri"/>
                <a:cs typeface="Calibri"/>
                <a:hlinkClick r:id="rId10" action="ppaction://hlinksldjump"/>
              </a:rPr>
              <a:t>o</a:t>
            </a:r>
            <a:r>
              <a:rPr sz="1200" b="1" i="1" dirty="0">
                <a:latin typeface="Calibri"/>
                <a:cs typeface="Calibri"/>
                <a:hlinkClick r:id="rId10" action="ppaction://hlinksldjump"/>
              </a:rPr>
              <a:t>s</a:t>
            </a:r>
            <a:r>
              <a:rPr sz="1200" b="1" i="1" spc="-10" dirty="0">
                <a:latin typeface="Calibri"/>
                <a:cs typeface="Calibri"/>
                <a:hlinkClick r:id="rId10" action="ppaction://hlinksldjump"/>
              </a:rPr>
              <a:t> </a:t>
            </a:r>
            <a:r>
              <a:rPr sz="1200" b="1" i="1" spc="5" dirty="0">
                <a:latin typeface="Calibri"/>
                <a:cs typeface="Calibri"/>
                <a:hlinkClick r:id="rId10" action="ppaction://hlinksldjump"/>
              </a:rPr>
              <a:t>an</a:t>
            </a:r>
            <a:r>
              <a:rPr sz="1200" b="1" i="1" spc="-20" dirty="0">
                <a:latin typeface="Calibri"/>
                <a:cs typeface="Calibri"/>
                <a:hlinkClick r:id="rId10" action="ppaction://hlinksldjump"/>
              </a:rPr>
              <a:t>t</a:t>
            </a:r>
            <a:r>
              <a:rPr sz="1200" b="1" i="1" spc="5" dirty="0">
                <a:latin typeface="Calibri"/>
                <a:cs typeface="Calibri"/>
                <a:hlinkClick r:id="rId10" action="ppaction://hlinksldjump"/>
              </a:rPr>
              <a:t>e</a:t>
            </a:r>
            <a:r>
              <a:rPr sz="1200" b="1" i="1" spc="-5" dirty="0">
                <a:latin typeface="Calibri"/>
                <a:cs typeface="Calibri"/>
                <a:hlinkClick r:id="rId10" action="ppaction://hlinksldjump"/>
              </a:rPr>
              <a:t>ri</a:t>
            </a:r>
            <a:r>
              <a:rPr sz="1200" b="1" i="1" spc="5" dirty="0">
                <a:latin typeface="Calibri"/>
                <a:cs typeface="Calibri"/>
                <a:hlinkClick r:id="rId10" action="ppaction://hlinksldjump"/>
              </a:rPr>
              <a:t>o</a:t>
            </a:r>
            <a:r>
              <a:rPr sz="1200" b="1" i="1" spc="-5" dirty="0">
                <a:latin typeface="Calibri"/>
                <a:cs typeface="Calibri"/>
                <a:hlinkClick r:id="rId10" action="ppaction://hlinksldjump"/>
              </a:rPr>
              <a:t>r</a:t>
            </a:r>
            <a:r>
              <a:rPr sz="1200" b="1" i="1" spc="-30" dirty="0">
                <a:latin typeface="Calibri"/>
                <a:cs typeface="Calibri"/>
                <a:hlinkClick r:id="rId10" action="ppaction://hlinksldjump"/>
              </a:rPr>
              <a:t>m</a:t>
            </a:r>
            <a:r>
              <a:rPr sz="1200" b="1" i="1" spc="5" dirty="0">
                <a:latin typeface="Calibri"/>
                <a:cs typeface="Calibri"/>
                <a:hlinkClick r:id="rId10" action="ppaction://hlinksldjump"/>
              </a:rPr>
              <a:t>en</a:t>
            </a:r>
            <a:r>
              <a:rPr sz="1200" b="1" i="1" spc="-20" dirty="0">
                <a:latin typeface="Calibri"/>
                <a:cs typeface="Calibri"/>
                <a:hlinkClick r:id="rId10" action="ppaction://hlinksldjump"/>
              </a:rPr>
              <a:t>t</a:t>
            </a:r>
            <a:r>
              <a:rPr sz="1200" b="1" i="1" spc="5" dirty="0">
                <a:latin typeface="Calibri"/>
                <a:cs typeface="Calibri"/>
                <a:hlinkClick r:id="rId10" action="ppaction://hlinksldjump"/>
              </a:rPr>
              <a:t>e</a:t>
            </a:r>
            <a:r>
              <a:rPr sz="1200" b="1" i="1" dirty="0">
                <a:latin typeface="Calibri"/>
                <a:cs typeface="Calibri"/>
                <a:hlinkClick r:id="rId10" action="ppaction://hlinksldjump"/>
              </a:rPr>
              <a:t>.</a:t>
            </a:r>
            <a:r>
              <a:rPr sz="1200" b="1" i="1" spc="5" dirty="0">
                <a:latin typeface="Calibri"/>
                <a:cs typeface="Calibri"/>
                <a:hlinkClick r:id="rId10" action="ppaction://hlinksldjump"/>
              </a:rPr>
              <a:t> </a:t>
            </a:r>
            <a:r>
              <a:rPr sz="1200" b="1" i="1" spc="-5" dirty="0">
                <a:latin typeface="Calibri"/>
                <a:cs typeface="Calibri"/>
                <a:hlinkClick r:id="rId10" action="ppaction://hlinksldjump"/>
              </a:rPr>
              <a:t>...............................</a:t>
            </a:r>
            <a:r>
              <a:rPr sz="1200" b="1" i="1" dirty="0">
                <a:latin typeface="Calibri"/>
                <a:cs typeface="Calibri"/>
                <a:hlinkClick r:id="rId10" action="ppaction://hlinksldjump"/>
              </a:rPr>
              <a:t>.</a:t>
            </a:r>
            <a:r>
              <a:rPr sz="1200" b="1" i="1" spc="-5" dirty="0">
                <a:latin typeface="Calibri"/>
                <a:cs typeface="Calibri"/>
                <a:hlinkClick r:id="rId10" action="ppaction://hlinksldjump"/>
              </a:rPr>
              <a:t>...............................</a:t>
            </a:r>
            <a:r>
              <a:rPr sz="1200" b="1" i="1" dirty="0">
                <a:latin typeface="Calibri"/>
                <a:cs typeface="Calibri"/>
                <a:hlinkClick r:id="rId10" action="ppaction://hlinksldjump"/>
              </a:rPr>
              <a:t>.</a:t>
            </a:r>
            <a:r>
              <a:rPr sz="1200" b="1" i="1" spc="-5" dirty="0">
                <a:latin typeface="Calibri"/>
                <a:cs typeface="Calibri"/>
                <a:hlinkClick r:id="rId10" action="ppaction://hlinksldjump"/>
              </a:rPr>
              <a:t>.............</a:t>
            </a:r>
            <a:r>
              <a:rPr sz="1200" b="1" i="1" dirty="0">
                <a:latin typeface="Calibri"/>
                <a:cs typeface="Calibri"/>
                <a:hlinkClick r:id="rId10" action="ppaction://hlinksldjump"/>
              </a:rPr>
              <a:t>.</a:t>
            </a:r>
            <a:r>
              <a:rPr sz="1200" b="1" i="1" spc="-90" dirty="0">
                <a:latin typeface="Calibri"/>
                <a:cs typeface="Calibri"/>
                <a:hlinkClick r:id="rId10" action="ppaction://hlinksldjump"/>
              </a:rPr>
              <a:t> </a:t>
            </a:r>
            <a:r>
              <a:rPr sz="1200" b="1" i="1" spc="-10" dirty="0">
                <a:latin typeface="Calibri"/>
                <a:cs typeface="Calibri"/>
                <a:hlinkClick r:id="rId10" action="ppaction://hlinksldjump"/>
              </a:rPr>
              <a:t>65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80514" y="4646930"/>
            <a:ext cx="205740" cy="764540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1100" b="1" dirty="0">
                <a:latin typeface="Calibri"/>
                <a:cs typeface="Calibri"/>
                <a:hlinkClick r:id="rId10" action="ppaction://hlinksldjump"/>
              </a:rPr>
              <a:t>9</a:t>
            </a:r>
            <a:r>
              <a:rPr sz="1100" b="1" spc="5" dirty="0">
                <a:latin typeface="Calibri"/>
                <a:cs typeface="Calibri"/>
                <a:hlinkClick r:id="rId10" action="ppaction://hlinksldjump"/>
              </a:rPr>
              <a:t>.</a:t>
            </a:r>
            <a:r>
              <a:rPr sz="1100" b="1" dirty="0">
                <a:latin typeface="Calibri"/>
                <a:cs typeface="Calibri"/>
                <a:hlinkClick r:id="rId10" action="ppaction://hlinksldjump"/>
              </a:rPr>
              <a:t>1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20"/>
              </a:spcBef>
            </a:pPr>
            <a:r>
              <a:rPr sz="1100" b="1" dirty="0">
                <a:latin typeface="Calibri"/>
                <a:cs typeface="Calibri"/>
                <a:hlinkClick r:id="rId11" action="ppaction://hlinksldjump"/>
              </a:rPr>
              <a:t>9</a:t>
            </a:r>
            <a:r>
              <a:rPr sz="1100" b="1" spc="5" dirty="0">
                <a:latin typeface="Calibri"/>
                <a:cs typeface="Calibri"/>
                <a:hlinkClick r:id="rId11" action="ppaction://hlinksldjump"/>
              </a:rPr>
              <a:t>.</a:t>
            </a:r>
            <a:r>
              <a:rPr sz="1100" b="1" dirty="0">
                <a:latin typeface="Calibri"/>
                <a:cs typeface="Calibri"/>
                <a:hlinkClick r:id="rId11" action="ppaction://hlinksldjump"/>
              </a:rPr>
              <a:t>2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20"/>
              </a:spcBef>
            </a:pPr>
            <a:r>
              <a:rPr sz="1100" b="1" dirty="0">
                <a:latin typeface="Calibri"/>
                <a:cs typeface="Calibri"/>
                <a:hlinkClick r:id="rId12" action="ppaction://hlinksldjump"/>
              </a:rPr>
              <a:t>9</a:t>
            </a:r>
            <a:r>
              <a:rPr sz="1100" b="1" spc="5" dirty="0">
                <a:latin typeface="Calibri"/>
                <a:cs typeface="Calibri"/>
                <a:hlinkClick r:id="rId12" action="ppaction://hlinksldjump"/>
              </a:rPr>
              <a:t>.</a:t>
            </a:r>
            <a:r>
              <a:rPr sz="1100" b="1" dirty="0">
                <a:latin typeface="Calibri"/>
                <a:cs typeface="Calibri"/>
                <a:hlinkClick r:id="rId12" action="ppaction://hlinksldjump"/>
              </a:rPr>
              <a:t>3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37714" y="4646930"/>
            <a:ext cx="5023485" cy="764540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1100" b="1" dirty="0">
                <a:latin typeface="Calibri"/>
                <a:cs typeface="Calibri"/>
                <a:hlinkClick r:id="rId10" action="ppaction://hlinksldjump"/>
              </a:rPr>
              <a:t>Fuerza</a:t>
            </a:r>
            <a:r>
              <a:rPr sz="1100" b="1" spc="-20" dirty="0">
                <a:latin typeface="Calibri"/>
                <a:cs typeface="Calibri"/>
                <a:hlinkClick r:id="rId10" action="ppaction://hlinksldjump"/>
              </a:rPr>
              <a:t> </a:t>
            </a:r>
            <a:r>
              <a:rPr sz="1100" b="1" spc="-5" dirty="0">
                <a:latin typeface="Calibri"/>
                <a:cs typeface="Calibri"/>
                <a:hlinkClick r:id="rId10" action="ppaction://hlinksldjump"/>
              </a:rPr>
              <a:t>bruta</a:t>
            </a:r>
            <a:r>
              <a:rPr sz="1100" b="1" spc="-20" dirty="0">
                <a:latin typeface="Calibri"/>
                <a:cs typeface="Calibri"/>
                <a:hlinkClick r:id="rId10" action="ppaction://hlinksldjump"/>
              </a:rPr>
              <a:t> </a:t>
            </a:r>
            <a:r>
              <a:rPr sz="1100" b="1" spc="-5" dirty="0">
                <a:latin typeface="Calibri"/>
                <a:cs typeface="Calibri"/>
                <a:hlinkClick r:id="rId10" action="ppaction://hlinksldjump"/>
              </a:rPr>
              <a:t>FTP</a:t>
            </a:r>
            <a:r>
              <a:rPr sz="1100" b="1" spc="-25" dirty="0">
                <a:latin typeface="Calibri"/>
                <a:cs typeface="Calibri"/>
                <a:hlinkClick r:id="rId10" action="ppaction://hlinksldjump"/>
              </a:rPr>
              <a:t> </a:t>
            </a:r>
            <a:r>
              <a:rPr sz="1100" b="1" spc="5" dirty="0">
                <a:latin typeface="Calibri"/>
                <a:cs typeface="Calibri"/>
                <a:hlinkClick r:id="rId10" action="ppaction://hlinksldjump"/>
              </a:rPr>
              <a:t>.....................................................................................................65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20"/>
              </a:spcBef>
            </a:pPr>
            <a:r>
              <a:rPr sz="1100" b="1" dirty="0">
                <a:latin typeface="Calibri"/>
                <a:cs typeface="Calibri"/>
                <a:hlinkClick r:id="rId11" action="ppaction://hlinksldjump"/>
              </a:rPr>
              <a:t>Escaneo</a:t>
            </a:r>
            <a:r>
              <a:rPr sz="1100" b="1" spc="-60" dirty="0">
                <a:latin typeface="Calibri"/>
                <a:cs typeface="Calibri"/>
                <a:hlinkClick r:id="rId11" action="ppaction://hlinksldjump"/>
              </a:rPr>
              <a:t> </a:t>
            </a:r>
            <a:r>
              <a:rPr sz="1100" b="1" spc="5" dirty="0">
                <a:latin typeface="Calibri"/>
                <a:cs typeface="Calibri"/>
                <a:hlinkClick r:id="rId11" action="ppaction://hlinksldjump"/>
              </a:rPr>
              <a:t>HTTP..........................................................................................................67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20"/>
              </a:spcBef>
            </a:pPr>
            <a:r>
              <a:rPr sz="1100" b="1" dirty="0">
                <a:latin typeface="Calibri"/>
                <a:cs typeface="Calibri"/>
                <a:hlinkClick r:id="rId12" action="ppaction://hlinksldjump"/>
              </a:rPr>
              <a:t>Escaneo</a:t>
            </a:r>
            <a:r>
              <a:rPr sz="1100" b="1" spc="-25" dirty="0">
                <a:latin typeface="Calibri"/>
                <a:cs typeface="Calibri"/>
                <a:hlinkClick r:id="rId12" action="ppaction://hlinksldjump"/>
              </a:rPr>
              <a:t> </a:t>
            </a:r>
            <a:r>
              <a:rPr sz="1100" b="1" spc="5" dirty="0">
                <a:latin typeface="Calibri"/>
                <a:cs typeface="Calibri"/>
                <a:hlinkClick r:id="rId12" action="ppaction://hlinksldjump"/>
              </a:rPr>
              <a:t>NMAP........................................................................................................70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27733" y="5386069"/>
            <a:ext cx="5631180" cy="1075055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1200" b="1" i="1" dirty="0">
                <a:latin typeface="Calibri"/>
                <a:cs typeface="Calibri"/>
                <a:hlinkClick r:id="rId13" action="ppaction://hlinksldjump"/>
              </a:rPr>
              <a:t>C</a:t>
            </a:r>
            <a:r>
              <a:rPr sz="1200" b="1" i="1" spc="-5" dirty="0">
                <a:latin typeface="Calibri"/>
                <a:cs typeface="Calibri"/>
                <a:hlinkClick r:id="rId13" action="ppaction://hlinksldjump"/>
              </a:rPr>
              <a:t>O</a:t>
            </a:r>
            <a:r>
              <a:rPr sz="1200" b="1" i="1" spc="-10" dirty="0">
                <a:latin typeface="Calibri"/>
                <a:cs typeface="Calibri"/>
                <a:hlinkClick r:id="rId13" action="ppaction://hlinksldjump"/>
              </a:rPr>
              <a:t>N</a:t>
            </a:r>
            <a:r>
              <a:rPr sz="1200" b="1" i="1" dirty="0">
                <a:latin typeface="Calibri"/>
                <a:cs typeface="Calibri"/>
                <a:hlinkClick r:id="rId13" action="ppaction://hlinksldjump"/>
              </a:rPr>
              <a:t>C</a:t>
            </a:r>
            <a:r>
              <a:rPr sz="1200" b="1" i="1" spc="-15" dirty="0">
                <a:latin typeface="Calibri"/>
                <a:cs typeface="Calibri"/>
                <a:hlinkClick r:id="rId13" action="ppaction://hlinksldjump"/>
              </a:rPr>
              <a:t>L</a:t>
            </a:r>
            <a:r>
              <a:rPr sz="1200" b="1" i="1" dirty="0">
                <a:latin typeface="Calibri"/>
                <a:cs typeface="Calibri"/>
                <a:hlinkClick r:id="rId13" action="ppaction://hlinksldjump"/>
              </a:rPr>
              <a:t>USI</a:t>
            </a:r>
            <a:r>
              <a:rPr sz="1200" b="1" i="1" spc="15" dirty="0">
                <a:latin typeface="Calibri"/>
                <a:cs typeface="Calibri"/>
                <a:hlinkClick r:id="rId13" action="ppaction://hlinksldjump"/>
              </a:rPr>
              <a:t>O</a:t>
            </a:r>
            <a:r>
              <a:rPr sz="1200" b="1" i="1" spc="-10" dirty="0">
                <a:latin typeface="Calibri"/>
                <a:cs typeface="Calibri"/>
                <a:hlinkClick r:id="rId13" action="ppaction://hlinksldjump"/>
              </a:rPr>
              <a:t>NE</a:t>
            </a:r>
            <a:r>
              <a:rPr sz="1200" b="1" i="1" dirty="0">
                <a:latin typeface="Calibri"/>
                <a:cs typeface="Calibri"/>
                <a:hlinkClick r:id="rId13" action="ppaction://hlinksldjump"/>
              </a:rPr>
              <a:t>S</a:t>
            </a:r>
            <a:r>
              <a:rPr sz="1200" b="1" i="1" spc="-130" dirty="0">
                <a:latin typeface="Calibri"/>
                <a:cs typeface="Calibri"/>
                <a:hlinkClick r:id="rId13" action="ppaction://hlinksldjump"/>
              </a:rPr>
              <a:t> </a:t>
            </a:r>
            <a:r>
              <a:rPr sz="1200" b="1" i="1" spc="-5" dirty="0">
                <a:latin typeface="Calibri"/>
                <a:cs typeface="Calibri"/>
                <a:hlinkClick r:id="rId13" action="ppaction://hlinksldjump"/>
              </a:rPr>
              <a:t>...............................</a:t>
            </a:r>
            <a:r>
              <a:rPr sz="1200" b="1" i="1" dirty="0">
                <a:latin typeface="Calibri"/>
                <a:cs typeface="Calibri"/>
                <a:hlinkClick r:id="rId13" action="ppaction://hlinksldjump"/>
              </a:rPr>
              <a:t>.</a:t>
            </a:r>
            <a:r>
              <a:rPr sz="1200" b="1" i="1" spc="-5" dirty="0">
                <a:latin typeface="Calibri"/>
                <a:cs typeface="Calibri"/>
                <a:hlinkClick r:id="rId13" action="ppaction://hlinksldjump"/>
              </a:rPr>
              <a:t>...............................</a:t>
            </a:r>
            <a:r>
              <a:rPr sz="1200" b="1" i="1" dirty="0">
                <a:latin typeface="Calibri"/>
                <a:cs typeface="Calibri"/>
                <a:hlinkClick r:id="rId13" action="ppaction://hlinksldjump"/>
              </a:rPr>
              <a:t>.</a:t>
            </a:r>
            <a:r>
              <a:rPr sz="1200" b="1" i="1" spc="-5" dirty="0">
                <a:latin typeface="Calibri"/>
                <a:cs typeface="Calibri"/>
                <a:hlinkClick r:id="rId13" action="ppaction://hlinksldjump"/>
              </a:rPr>
              <a:t>...............................</a:t>
            </a:r>
            <a:r>
              <a:rPr sz="1200" b="1" i="1" dirty="0">
                <a:latin typeface="Calibri"/>
                <a:cs typeface="Calibri"/>
                <a:hlinkClick r:id="rId13" action="ppaction://hlinksldjump"/>
              </a:rPr>
              <a:t>.</a:t>
            </a:r>
            <a:r>
              <a:rPr sz="1200" b="1" i="1" spc="-5" dirty="0">
                <a:latin typeface="Calibri"/>
                <a:cs typeface="Calibri"/>
                <a:hlinkClick r:id="rId13" action="ppaction://hlinksldjump"/>
              </a:rPr>
              <a:t>............</a:t>
            </a:r>
            <a:r>
              <a:rPr sz="1200" b="1" i="1" dirty="0">
                <a:latin typeface="Calibri"/>
                <a:cs typeface="Calibri"/>
                <a:hlinkClick r:id="rId13" action="ppaction://hlinksldjump"/>
              </a:rPr>
              <a:t>.</a:t>
            </a:r>
            <a:r>
              <a:rPr sz="1200" b="1" i="1" spc="-90" dirty="0">
                <a:latin typeface="Calibri"/>
                <a:cs typeface="Calibri"/>
                <a:hlinkClick r:id="rId13" action="ppaction://hlinksldjump"/>
              </a:rPr>
              <a:t> </a:t>
            </a:r>
            <a:r>
              <a:rPr sz="1200" b="1" i="1" spc="-10" dirty="0">
                <a:latin typeface="Calibri"/>
                <a:cs typeface="Calibri"/>
                <a:hlinkClick r:id="rId13" action="ppaction://hlinksldjump"/>
              </a:rPr>
              <a:t>72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20"/>
              </a:spcBef>
            </a:pPr>
            <a:r>
              <a:rPr sz="1200" b="1" i="1" dirty="0">
                <a:latin typeface="Calibri"/>
                <a:cs typeface="Calibri"/>
                <a:hlinkClick r:id="rId14" action="ppaction://hlinksldjump"/>
              </a:rPr>
              <a:t>R</a:t>
            </a:r>
            <a:r>
              <a:rPr sz="1200" b="1" i="1" spc="-10" dirty="0">
                <a:latin typeface="Calibri"/>
                <a:cs typeface="Calibri"/>
                <a:hlinkClick r:id="rId14" action="ppaction://hlinksldjump"/>
              </a:rPr>
              <a:t>E</a:t>
            </a:r>
            <a:r>
              <a:rPr sz="1200" b="1" i="1" dirty="0">
                <a:latin typeface="Calibri"/>
                <a:cs typeface="Calibri"/>
                <a:hlinkClick r:id="rId14" action="ppaction://hlinksldjump"/>
              </a:rPr>
              <a:t>C</a:t>
            </a:r>
            <a:r>
              <a:rPr sz="1200" b="1" i="1" spc="-5" dirty="0">
                <a:latin typeface="Calibri"/>
                <a:cs typeface="Calibri"/>
                <a:hlinkClick r:id="rId14" action="ppaction://hlinksldjump"/>
              </a:rPr>
              <a:t>O</a:t>
            </a:r>
            <a:r>
              <a:rPr sz="1200" b="1" i="1" spc="-10" dirty="0">
                <a:latin typeface="Calibri"/>
                <a:cs typeface="Calibri"/>
                <a:hlinkClick r:id="rId14" action="ppaction://hlinksldjump"/>
              </a:rPr>
              <a:t>MEN</a:t>
            </a:r>
            <a:r>
              <a:rPr sz="1200" b="1" i="1" spc="20" dirty="0">
                <a:latin typeface="Calibri"/>
                <a:cs typeface="Calibri"/>
                <a:hlinkClick r:id="rId14" action="ppaction://hlinksldjump"/>
              </a:rPr>
              <a:t>D</a:t>
            </a:r>
            <a:r>
              <a:rPr sz="1200" b="1" i="1" spc="-10" dirty="0">
                <a:latin typeface="Calibri"/>
                <a:cs typeface="Calibri"/>
                <a:hlinkClick r:id="rId14" action="ppaction://hlinksldjump"/>
              </a:rPr>
              <a:t>A</a:t>
            </a:r>
            <a:r>
              <a:rPr sz="1200" b="1" i="1" dirty="0">
                <a:latin typeface="Calibri"/>
                <a:cs typeface="Calibri"/>
                <a:hlinkClick r:id="rId14" action="ppaction://hlinksldjump"/>
              </a:rPr>
              <a:t>CI</a:t>
            </a:r>
            <a:r>
              <a:rPr sz="1200" b="1" i="1" spc="-5" dirty="0">
                <a:latin typeface="Calibri"/>
                <a:cs typeface="Calibri"/>
                <a:hlinkClick r:id="rId14" action="ppaction://hlinksldjump"/>
              </a:rPr>
              <a:t>O</a:t>
            </a:r>
            <a:r>
              <a:rPr sz="1200" b="1" i="1" spc="-10" dirty="0">
                <a:latin typeface="Calibri"/>
                <a:cs typeface="Calibri"/>
                <a:hlinkClick r:id="rId14" action="ppaction://hlinksldjump"/>
              </a:rPr>
              <a:t>NE</a:t>
            </a:r>
            <a:r>
              <a:rPr sz="1200" b="1" i="1" dirty="0">
                <a:latin typeface="Calibri"/>
                <a:cs typeface="Calibri"/>
                <a:hlinkClick r:id="rId14" action="ppaction://hlinksldjump"/>
              </a:rPr>
              <a:t>S</a:t>
            </a:r>
            <a:r>
              <a:rPr sz="1200" b="1" i="1" spc="-85" dirty="0">
                <a:latin typeface="Calibri"/>
                <a:cs typeface="Calibri"/>
                <a:hlinkClick r:id="rId14" action="ppaction://hlinksldjump"/>
              </a:rPr>
              <a:t> </a:t>
            </a:r>
            <a:r>
              <a:rPr sz="1200" b="1" i="1" spc="-5" dirty="0">
                <a:latin typeface="Calibri"/>
                <a:cs typeface="Calibri"/>
                <a:hlinkClick r:id="rId14" action="ppaction://hlinksldjump"/>
              </a:rPr>
              <a:t>...............................</a:t>
            </a:r>
            <a:r>
              <a:rPr sz="1200" b="1" i="1" dirty="0">
                <a:latin typeface="Calibri"/>
                <a:cs typeface="Calibri"/>
                <a:hlinkClick r:id="rId14" action="ppaction://hlinksldjump"/>
              </a:rPr>
              <a:t>.</a:t>
            </a:r>
            <a:r>
              <a:rPr sz="1200" b="1" i="1" spc="-5" dirty="0">
                <a:latin typeface="Calibri"/>
                <a:cs typeface="Calibri"/>
                <a:hlinkClick r:id="rId14" action="ppaction://hlinksldjump"/>
              </a:rPr>
              <a:t>...............................</a:t>
            </a:r>
            <a:r>
              <a:rPr sz="1200" b="1" i="1" dirty="0">
                <a:latin typeface="Calibri"/>
                <a:cs typeface="Calibri"/>
                <a:hlinkClick r:id="rId14" action="ppaction://hlinksldjump"/>
              </a:rPr>
              <a:t>.</a:t>
            </a:r>
            <a:r>
              <a:rPr sz="1200" b="1" i="1" spc="-5" dirty="0">
                <a:latin typeface="Calibri"/>
                <a:cs typeface="Calibri"/>
                <a:hlinkClick r:id="rId14" action="ppaction://hlinksldjump"/>
              </a:rPr>
              <a:t>...............................</a:t>
            </a:r>
            <a:r>
              <a:rPr sz="1200" b="1" i="1" dirty="0">
                <a:latin typeface="Calibri"/>
                <a:cs typeface="Calibri"/>
                <a:hlinkClick r:id="rId14" action="ppaction://hlinksldjump"/>
              </a:rPr>
              <a:t>.</a:t>
            </a:r>
            <a:r>
              <a:rPr sz="1200" b="1" i="1" spc="-5" dirty="0">
                <a:latin typeface="Calibri"/>
                <a:cs typeface="Calibri"/>
                <a:hlinkClick r:id="rId14" action="ppaction://hlinksldjump"/>
              </a:rPr>
              <a:t>....</a:t>
            </a:r>
            <a:r>
              <a:rPr sz="1200" b="1" i="1" dirty="0">
                <a:latin typeface="Calibri"/>
                <a:cs typeface="Calibri"/>
                <a:hlinkClick r:id="rId14" action="ppaction://hlinksldjump"/>
              </a:rPr>
              <a:t>.</a:t>
            </a:r>
            <a:r>
              <a:rPr sz="1200" b="1" i="1" spc="-95" dirty="0">
                <a:latin typeface="Calibri"/>
                <a:cs typeface="Calibri"/>
                <a:hlinkClick r:id="rId14" action="ppaction://hlinksldjump"/>
              </a:rPr>
              <a:t> </a:t>
            </a:r>
            <a:r>
              <a:rPr sz="1200" b="1" i="1" spc="-10" dirty="0">
                <a:latin typeface="Calibri"/>
                <a:cs typeface="Calibri"/>
                <a:hlinkClick r:id="rId14" action="ppaction://hlinksldjump"/>
              </a:rPr>
              <a:t>74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sz="1200" b="1" i="1" spc="5" dirty="0">
                <a:latin typeface="Calibri"/>
                <a:cs typeface="Calibri"/>
              </a:rPr>
              <a:t>B</a:t>
            </a:r>
            <a:r>
              <a:rPr sz="1200" b="1" i="1" dirty="0">
                <a:latin typeface="Calibri"/>
                <a:cs typeface="Calibri"/>
              </a:rPr>
              <a:t>I</a:t>
            </a:r>
            <a:r>
              <a:rPr sz="1200" b="1" i="1" spc="5" dirty="0">
                <a:latin typeface="Calibri"/>
                <a:cs typeface="Calibri"/>
              </a:rPr>
              <a:t>B</a:t>
            </a:r>
            <a:r>
              <a:rPr sz="1200" b="1" i="1" spc="-10" dirty="0">
                <a:latin typeface="Calibri"/>
                <a:cs typeface="Calibri"/>
              </a:rPr>
              <a:t>L</a:t>
            </a:r>
            <a:r>
              <a:rPr sz="1200" b="1" i="1" dirty="0">
                <a:latin typeface="Calibri"/>
                <a:cs typeface="Calibri"/>
              </a:rPr>
              <a:t>IO</a:t>
            </a:r>
            <a:r>
              <a:rPr sz="1200" b="1" i="1" spc="-10" dirty="0">
                <a:latin typeface="Calibri"/>
                <a:cs typeface="Calibri"/>
              </a:rPr>
              <a:t>G</a:t>
            </a:r>
            <a:r>
              <a:rPr sz="1200" b="1" i="1" dirty="0">
                <a:latin typeface="Calibri"/>
                <a:cs typeface="Calibri"/>
              </a:rPr>
              <a:t>R</a:t>
            </a:r>
            <a:r>
              <a:rPr sz="1200" b="1" i="1" spc="-10" dirty="0">
                <a:latin typeface="Calibri"/>
                <a:cs typeface="Calibri"/>
              </a:rPr>
              <a:t>A</a:t>
            </a:r>
            <a:r>
              <a:rPr sz="1200" b="1" i="1" spc="5" dirty="0">
                <a:latin typeface="Calibri"/>
                <a:cs typeface="Calibri"/>
              </a:rPr>
              <a:t>F</a:t>
            </a:r>
            <a:r>
              <a:rPr sz="1200" b="1" i="1" dirty="0">
                <a:latin typeface="Calibri"/>
                <a:cs typeface="Calibri"/>
              </a:rPr>
              <a:t>ÍA</a:t>
            </a:r>
            <a:r>
              <a:rPr sz="1200" b="1" i="1" spc="-114" dirty="0">
                <a:latin typeface="Calibri"/>
                <a:cs typeface="Calibri"/>
              </a:rPr>
              <a:t> </a:t>
            </a:r>
            <a:r>
              <a:rPr sz="1200" b="1" i="1" spc="-5" dirty="0">
                <a:latin typeface="Calibri"/>
                <a:cs typeface="Calibri"/>
              </a:rPr>
              <a:t>...............................</a:t>
            </a:r>
            <a:r>
              <a:rPr sz="1200" b="1" i="1" dirty="0">
                <a:latin typeface="Calibri"/>
                <a:cs typeface="Calibri"/>
              </a:rPr>
              <a:t>.</a:t>
            </a:r>
            <a:r>
              <a:rPr sz="1200" b="1" i="1" spc="-5" dirty="0">
                <a:latin typeface="Calibri"/>
                <a:cs typeface="Calibri"/>
              </a:rPr>
              <a:t>...............................</a:t>
            </a:r>
            <a:r>
              <a:rPr sz="1200" b="1" i="1" dirty="0">
                <a:latin typeface="Calibri"/>
                <a:cs typeface="Calibri"/>
              </a:rPr>
              <a:t>.</a:t>
            </a:r>
            <a:r>
              <a:rPr sz="1200" b="1" i="1" spc="-5" dirty="0">
                <a:latin typeface="Calibri"/>
                <a:cs typeface="Calibri"/>
              </a:rPr>
              <a:t>...............................</a:t>
            </a:r>
            <a:r>
              <a:rPr sz="1200" b="1" i="1" dirty="0">
                <a:latin typeface="Calibri"/>
                <a:cs typeface="Calibri"/>
              </a:rPr>
              <a:t>.</a:t>
            </a:r>
            <a:r>
              <a:rPr sz="1200" b="1" i="1" spc="-5" dirty="0">
                <a:latin typeface="Calibri"/>
                <a:cs typeface="Calibri"/>
              </a:rPr>
              <a:t>..............</a:t>
            </a:r>
            <a:r>
              <a:rPr sz="1200" b="1" i="1" dirty="0">
                <a:latin typeface="Calibri"/>
                <a:cs typeface="Calibri"/>
              </a:rPr>
              <a:t>.</a:t>
            </a:r>
            <a:r>
              <a:rPr sz="1200" b="1" i="1" spc="-90" dirty="0">
                <a:latin typeface="Calibri"/>
                <a:cs typeface="Calibri"/>
              </a:rPr>
              <a:t> </a:t>
            </a:r>
            <a:r>
              <a:rPr sz="1200" b="1" i="1" spc="-10" dirty="0">
                <a:latin typeface="Calibri"/>
                <a:cs typeface="Calibri"/>
              </a:rPr>
              <a:t>76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20"/>
              </a:spcBef>
            </a:pPr>
            <a:r>
              <a:rPr sz="1200" b="1" i="1" spc="-10" dirty="0">
                <a:latin typeface="Calibri"/>
                <a:cs typeface="Calibri"/>
                <a:hlinkClick r:id="rId15" action="ppaction://hlinksldjump"/>
              </a:rPr>
              <a:t>ANE</a:t>
            </a:r>
            <a:r>
              <a:rPr sz="1200" b="1" i="1" dirty="0">
                <a:latin typeface="Calibri"/>
                <a:cs typeface="Calibri"/>
                <a:hlinkClick r:id="rId15" action="ppaction://hlinksldjump"/>
              </a:rPr>
              <a:t>XOS</a:t>
            </a:r>
            <a:r>
              <a:rPr sz="1200" b="1" i="1" spc="-30" dirty="0">
                <a:latin typeface="Calibri"/>
                <a:cs typeface="Calibri"/>
                <a:hlinkClick r:id="rId15" action="ppaction://hlinksldjump"/>
              </a:rPr>
              <a:t> </a:t>
            </a:r>
            <a:r>
              <a:rPr sz="1200" b="1" i="1" spc="-5" dirty="0">
                <a:latin typeface="Calibri"/>
                <a:cs typeface="Calibri"/>
                <a:hlinkClick r:id="rId15" action="ppaction://hlinksldjump"/>
              </a:rPr>
              <a:t>...............................</a:t>
            </a:r>
            <a:r>
              <a:rPr sz="1200" b="1" i="1" dirty="0">
                <a:latin typeface="Calibri"/>
                <a:cs typeface="Calibri"/>
                <a:hlinkClick r:id="rId15" action="ppaction://hlinksldjump"/>
              </a:rPr>
              <a:t>.</a:t>
            </a:r>
            <a:r>
              <a:rPr sz="1200" b="1" i="1" spc="-5" dirty="0">
                <a:latin typeface="Calibri"/>
                <a:cs typeface="Calibri"/>
                <a:hlinkClick r:id="rId15" action="ppaction://hlinksldjump"/>
              </a:rPr>
              <a:t>...............................</a:t>
            </a:r>
            <a:r>
              <a:rPr sz="1200" b="1" i="1" dirty="0">
                <a:latin typeface="Calibri"/>
                <a:cs typeface="Calibri"/>
                <a:hlinkClick r:id="rId15" action="ppaction://hlinksldjump"/>
              </a:rPr>
              <a:t>.</a:t>
            </a:r>
            <a:r>
              <a:rPr sz="1200" b="1" i="1" spc="-5" dirty="0">
                <a:latin typeface="Calibri"/>
                <a:cs typeface="Calibri"/>
                <a:hlinkClick r:id="rId15" action="ppaction://hlinksldjump"/>
              </a:rPr>
              <a:t>...............................</a:t>
            </a:r>
            <a:r>
              <a:rPr sz="1200" b="1" i="1" dirty="0">
                <a:latin typeface="Calibri"/>
                <a:cs typeface="Calibri"/>
                <a:hlinkClick r:id="rId15" action="ppaction://hlinksldjump"/>
              </a:rPr>
              <a:t>.</a:t>
            </a:r>
            <a:r>
              <a:rPr sz="1200" b="1" i="1" spc="-5" dirty="0">
                <a:latin typeface="Calibri"/>
                <a:cs typeface="Calibri"/>
                <a:hlinkClick r:id="rId15" action="ppaction://hlinksldjump"/>
              </a:rPr>
              <a:t>.......................</a:t>
            </a:r>
            <a:r>
              <a:rPr sz="1200" b="1" i="1" dirty="0">
                <a:latin typeface="Calibri"/>
                <a:cs typeface="Calibri"/>
                <a:hlinkClick r:id="rId15" action="ppaction://hlinksldjump"/>
              </a:rPr>
              <a:t>.</a:t>
            </a:r>
            <a:r>
              <a:rPr sz="1200" b="1" i="1" spc="-90" dirty="0">
                <a:latin typeface="Calibri"/>
                <a:cs typeface="Calibri"/>
                <a:hlinkClick r:id="rId15" action="ppaction://hlinksldjump"/>
              </a:rPr>
              <a:t> </a:t>
            </a:r>
            <a:r>
              <a:rPr sz="1200" b="1" i="1" spc="-10" dirty="0">
                <a:latin typeface="Calibri"/>
                <a:cs typeface="Calibri"/>
                <a:hlinkClick r:id="rId15" action="ppaction://hlinksldjump"/>
              </a:rPr>
              <a:t>80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27733" y="1056893"/>
            <a:ext cx="5634355" cy="1260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78460" algn="l"/>
              </a:tabLst>
            </a:pPr>
            <a:r>
              <a:rPr sz="1200" b="1" spc="-5" dirty="0">
                <a:latin typeface="Arial"/>
                <a:cs typeface="Arial"/>
              </a:rPr>
              <a:t>9.3	ESCANEO</a:t>
            </a:r>
            <a:r>
              <a:rPr sz="1200" b="1" spc="-7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NMAP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200">
              <a:latin typeface="Arial"/>
              <a:cs typeface="Arial"/>
            </a:endParaRPr>
          </a:p>
          <a:p>
            <a:pPr marL="12700" marR="5080" algn="just">
              <a:lnSpc>
                <a:spcPts val="1380"/>
              </a:lnSpc>
            </a:pPr>
            <a:r>
              <a:rPr sz="1200" spc="-10" dirty="0">
                <a:latin typeface="Arial MT"/>
                <a:cs typeface="Arial MT"/>
              </a:rPr>
              <a:t>Uno </a:t>
            </a:r>
            <a:r>
              <a:rPr sz="1200" dirty="0">
                <a:latin typeface="Arial MT"/>
                <a:cs typeface="Arial MT"/>
              </a:rPr>
              <a:t>de </a:t>
            </a:r>
            <a:r>
              <a:rPr sz="1200" spc="-10" dirty="0">
                <a:latin typeface="Arial MT"/>
                <a:cs typeface="Arial MT"/>
              </a:rPr>
              <a:t>los</a:t>
            </a:r>
            <a:r>
              <a:rPr sz="1200" spc="3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acercamientos más comunes </a:t>
            </a:r>
            <a:r>
              <a:rPr sz="1200" spc="-10" dirty="0">
                <a:latin typeface="Arial MT"/>
                <a:cs typeface="Arial MT"/>
              </a:rPr>
              <a:t>de los </a:t>
            </a:r>
            <a:r>
              <a:rPr sz="1200" spc="-5" dirty="0">
                <a:latin typeface="Arial MT"/>
                <a:cs typeface="Arial MT"/>
              </a:rPr>
              <a:t>atacantes </a:t>
            </a:r>
            <a:r>
              <a:rPr sz="1200" spc="-10" dirty="0">
                <a:latin typeface="Arial MT"/>
                <a:cs typeface="Arial MT"/>
              </a:rPr>
              <a:t>es </a:t>
            </a:r>
            <a:r>
              <a:rPr sz="1200" spc="-5" dirty="0">
                <a:latin typeface="Arial MT"/>
                <a:cs typeface="Arial MT"/>
              </a:rPr>
              <a:t>realizar </a:t>
            </a:r>
            <a:r>
              <a:rPr sz="1200" spc="-10" dirty="0">
                <a:latin typeface="Arial MT"/>
                <a:cs typeface="Arial MT"/>
              </a:rPr>
              <a:t>un </a:t>
            </a:r>
            <a:r>
              <a:rPr sz="1200" spc="-5" dirty="0">
                <a:latin typeface="Arial MT"/>
                <a:cs typeface="Arial MT"/>
              </a:rPr>
              <a:t>escaneo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reconocimiento con </a:t>
            </a:r>
            <a:r>
              <a:rPr sz="1200" spc="-10" dirty="0">
                <a:latin typeface="Arial MT"/>
                <a:cs typeface="Arial MT"/>
              </a:rPr>
              <a:t>la </a:t>
            </a:r>
            <a:r>
              <a:rPr sz="1200" dirty="0">
                <a:latin typeface="Arial MT"/>
                <a:cs typeface="Arial MT"/>
              </a:rPr>
              <a:t>herramienta </a:t>
            </a:r>
            <a:r>
              <a:rPr sz="1200" spc="-10" dirty="0">
                <a:latin typeface="Arial MT"/>
                <a:cs typeface="Arial MT"/>
              </a:rPr>
              <a:t>Nmap, </a:t>
            </a:r>
            <a:r>
              <a:rPr sz="1200" spc="-5" dirty="0">
                <a:latin typeface="Arial MT"/>
                <a:cs typeface="Arial MT"/>
              </a:rPr>
              <a:t>por </a:t>
            </a:r>
            <a:r>
              <a:rPr sz="1200" spc="-10" dirty="0">
                <a:latin typeface="Arial MT"/>
                <a:cs typeface="Arial MT"/>
              </a:rPr>
              <a:t>lo que </a:t>
            </a:r>
            <a:r>
              <a:rPr sz="1200" spc="5" dirty="0">
                <a:latin typeface="Arial MT"/>
                <a:cs typeface="Arial MT"/>
              </a:rPr>
              <a:t>se </a:t>
            </a:r>
            <a:r>
              <a:rPr sz="1200" spc="-5" dirty="0">
                <a:latin typeface="Arial MT"/>
                <a:cs typeface="Arial MT"/>
              </a:rPr>
              <a:t>ejecuta </a:t>
            </a:r>
            <a:r>
              <a:rPr sz="1200" spc="-10" dirty="0">
                <a:latin typeface="Arial MT"/>
                <a:cs typeface="Arial MT"/>
              </a:rPr>
              <a:t>un </a:t>
            </a:r>
            <a:r>
              <a:rPr sz="1200" spc="-5" dirty="0">
                <a:latin typeface="Arial MT"/>
                <a:cs typeface="Arial MT"/>
              </a:rPr>
              <a:t>escaneo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sobre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el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servidor</a:t>
            </a:r>
            <a:r>
              <a:rPr sz="1200" spc="2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morpheus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para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validar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si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la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Wazuh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genera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una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alerta</a:t>
            </a:r>
            <a:r>
              <a:rPr sz="1200" dirty="0">
                <a:latin typeface="Arial MT"/>
                <a:cs typeface="Arial MT"/>
              </a:rPr>
              <a:t> al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respecto.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100">
              <a:latin typeface="Arial MT"/>
              <a:cs typeface="Arial MT"/>
            </a:endParaRPr>
          </a:p>
          <a:p>
            <a:pPr marL="12700" algn="just">
              <a:lnSpc>
                <a:spcPct val="100000"/>
              </a:lnSpc>
            </a:pPr>
            <a:r>
              <a:rPr sz="1200" spc="-5" dirty="0">
                <a:latin typeface="Arial MT"/>
                <a:cs typeface="Arial MT"/>
              </a:rPr>
              <a:t>En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la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siguiente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imagen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se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muestra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el</a:t>
            </a:r>
            <a:r>
              <a:rPr sz="1200" spc="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comando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ejecutado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para</a:t>
            </a:r>
            <a:r>
              <a:rPr sz="1200" spc="2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el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escaneo.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76829" y="2637155"/>
            <a:ext cx="233870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latin typeface="Arial"/>
                <a:cs typeface="Arial"/>
              </a:rPr>
              <a:t>Ilustración</a:t>
            </a:r>
            <a:r>
              <a:rPr sz="900" b="1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32. Escaneo NMAP</a:t>
            </a:r>
            <a:r>
              <a:rPr sz="900" b="1" spc="5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a</a:t>
            </a:r>
            <a:r>
              <a:rPr sz="900" b="1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Morpheus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27733" y="6135623"/>
            <a:ext cx="5633720" cy="701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Arial MT"/>
                <a:cs typeface="Arial MT"/>
              </a:rPr>
              <a:t>Fuente</a:t>
            </a:r>
            <a:r>
              <a:rPr sz="1000" spc="-6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propia</a:t>
            </a:r>
            <a:endParaRPr sz="10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200">
              <a:latin typeface="Arial MT"/>
              <a:cs typeface="Arial MT"/>
            </a:endParaRPr>
          </a:p>
          <a:p>
            <a:pPr marL="12700" marR="5080">
              <a:lnSpc>
                <a:spcPts val="1380"/>
              </a:lnSpc>
            </a:pPr>
            <a:r>
              <a:rPr sz="1200" spc="-10" dirty="0">
                <a:latin typeface="Arial MT"/>
                <a:cs typeface="Arial MT"/>
              </a:rPr>
              <a:t>Como</a:t>
            </a:r>
            <a:r>
              <a:rPr sz="1200" spc="-5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se</a:t>
            </a:r>
            <a:r>
              <a:rPr sz="1200" spc="-6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ve</a:t>
            </a:r>
            <a:r>
              <a:rPr sz="1200" spc="-6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en</a:t>
            </a:r>
            <a:r>
              <a:rPr sz="1200" spc="-5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la</a:t>
            </a:r>
            <a:r>
              <a:rPr sz="1200" spc="-6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siguiente</a:t>
            </a:r>
            <a:r>
              <a:rPr sz="1200" spc="-6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imagen</a:t>
            </a:r>
            <a:r>
              <a:rPr sz="1200" spc="-6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la</a:t>
            </a:r>
            <a:r>
              <a:rPr sz="1200" spc="-5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herramienta</a:t>
            </a:r>
            <a:r>
              <a:rPr sz="1200" spc="-6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generó</a:t>
            </a:r>
            <a:r>
              <a:rPr sz="1200" spc="-6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una</a:t>
            </a:r>
            <a:r>
              <a:rPr sz="1200" spc="-6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alerta</a:t>
            </a:r>
            <a:r>
              <a:rPr sz="1200" spc="-5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donde</a:t>
            </a:r>
            <a:r>
              <a:rPr sz="1200" spc="-6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describe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que </a:t>
            </a:r>
            <a:r>
              <a:rPr sz="1200" spc="-5" dirty="0">
                <a:latin typeface="Arial MT"/>
                <a:cs typeface="Arial MT"/>
              </a:rPr>
              <a:t>fue realizado </a:t>
            </a:r>
            <a:r>
              <a:rPr sz="1200" dirty="0">
                <a:latin typeface="Arial MT"/>
                <a:cs typeface="Arial MT"/>
              </a:rPr>
              <a:t>un</a:t>
            </a:r>
            <a:r>
              <a:rPr sz="1200" spc="-5" dirty="0">
                <a:latin typeface="Arial MT"/>
                <a:cs typeface="Arial MT"/>
              </a:rPr>
              <a:t> escaneo </a:t>
            </a:r>
            <a:r>
              <a:rPr sz="1200" dirty="0">
                <a:latin typeface="Arial MT"/>
                <a:cs typeface="Arial MT"/>
              </a:rPr>
              <a:t>con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NMAP.</a:t>
            </a:r>
            <a:endParaRPr sz="1200">
              <a:latin typeface="Arial MT"/>
              <a:cs typeface="Arial MT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40180" y="2915920"/>
            <a:ext cx="5612130" cy="3235832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5" dirty="0"/>
              <a:t>70</a:t>
            </a:fld>
            <a:endParaRPr spc="-5" dirty="0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27733" y="1059433"/>
            <a:ext cx="239458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latin typeface="Arial"/>
                <a:cs typeface="Arial"/>
              </a:rPr>
              <a:t>Ilustración</a:t>
            </a:r>
            <a:r>
              <a:rPr sz="900" b="1" spc="5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33.</a:t>
            </a:r>
            <a:r>
              <a:rPr sz="900" b="1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Detalle</a:t>
            </a:r>
            <a:r>
              <a:rPr sz="900" b="1" spc="-15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alerta</a:t>
            </a:r>
            <a:r>
              <a:rPr sz="900" b="1" spc="10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escaneo NMAP</a:t>
            </a:r>
            <a:endParaRPr sz="9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27733" y="3795648"/>
            <a:ext cx="5637530" cy="2980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Arial MT"/>
                <a:cs typeface="Arial MT"/>
              </a:rPr>
              <a:t>Fuente</a:t>
            </a:r>
            <a:r>
              <a:rPr sz="1000" spc="-5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propia.</a:t>
            </a:r>
            <a:endParaRPr sz="10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1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250">
              <a:latin typeface="Arial MT"/>
              <a:cs typeface="Arial MT"/>
            </a:endParaRPr>
          </a:p>
          <a:p>
            <a:pPr marL="12700" marR="5080" algn="just">
              <a:lnSpc>
                <a:spcPct val="95900"/>
              </a:lnSpc>
            </a:pPr>
            <a:r>
              <a:rPr sz="1200" spc="-5" dirty="0">
                <a:latin typeface="Arial MT"/>
                <a:cs typeface="Arial MT"/>
              </a:rPr>
              <a:t>Después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llevar a cabo diversos ataques controlados contra los servidores bajo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monitoreo </a:t>
            </a:r>
            <a:r>
              <a:rPr sz="1200" dirty="0">
                <a:latin typeface="Arial MT"/>
                <a:cs typeface="Arial MT"/>
              </a:rPr>
              <a:t>y </a:t>
            </a:r>
            <a:r>
              <a:rPr sz="1200" spc="-5" dirty="0">
                <a:latin typeface="Arial MT"/>
                <a:cs typeface="Arial MT"/>
              </a:rPr>
              <a:t>observar que </a:t>
            </a:r>
            <a:r>
              <a:rPr sz="1200" spc="-10" dirty="0">
                <a:latin typeface="Arial MT"/>
                <a:cs typeface="Arial MT"/>
              </a:rPr>
              <a:t>la </a:t>
            </a:r>
            <a:r>
              <a:rPr sz="1200" spc="-5" dirty="0">
                <a:latin typeface="Arial MT"/>
                <a:cs typeface="Arial MT"/>
              </a:rPr>
              <a:t>herramienta </a:t>
            </a:r>
            <a:r>
              <a:rPr sz="1200" spc="-10" dirty="0">
                <a:latin typeface="Arial MT"/>
                <a:cs typeface="Arial MT"/>
              </a:rPr>
              <a:t>es </a:t>
            </a:r>
            <a:r>
              <a:rPr sz="1200" spc="-5" dirty="0">
                <a:latin typeface="Arial MT"/>
                <a:cs typeface="Arial MT"/>
              </a:rPr>
              <a:t>capaz </a:t>
            </a:r>
            <a:r>
              <a:rPr sz="120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generar alertas </a:t>
            </a:r>
            <a:r>
              <a:rPr sz="120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seguridad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basadas</a:t>
            </a:r>
            <a:r>
              <a:rPr sz="1200" spc="-7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en</a:t>
            </a:r>
            <a:r>
              <a:rPr sz="1200" spc="-8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la</a:t>
            </a:r>
            <a:r>
              <a:rPr sz="1200" spc="-7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información</a:t>
            </a:r>
            <a:r>
              <a:rPr sz="1200" spc="-8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proporcionada</a:t>
            </a:r>
            <a:r>
              <a:rPr sz="1200" spc="-7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por</a:t>
            </a:r>
            <a:r>
              <a:rPr sz="1200" spc="-7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estos</a:t>
            </a:r>
            <a:r>
              <a:rPr sz="1200" spc="-6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equipos,</a:t>
            </a:r>
            <a:r>
              <a:rPr sz="1200" spc="-6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se</a:t>
            </a:r>
            <a:r>
              <a:rPr sz="1200" spc="-7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confirma</a:t>
            </a:r>
            <a:r>
              <a:rPr sz="1200" spc="-7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que</a:t>
            </a:r>
            <a:r>
              <a:rPr sz="1200" spc="-7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Wazuh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es una </a:t>
            </a:r>
            <a:r>
              <a:rPr sz="1200" spc="-5" dirty="0">
                <a:latin typeface="Arial MT"/>
                <a:cs typeface="Arial MT"/>
              </a:rPr>
              <a:t>solución altamente eficiente </a:t>
            </a:r>
            <a:r>
              <a:rPr sz="1200" spc="-10" dirty="0">
                <a:latin typeface="Arial MT"/>
                <a:cs typeface="Arial MT"/>
              </a:rPr>
              <a:t>en el </a:t>
            </a:r>
            <a:r>
              <a:rPr sz="1200" spc="-5" dirty="0">
                <a:latin typeface="Arial MT"/>
                <a:cs typeface="Arial MT"/>
              </a:rPr>
              <a:t>entorno planteado. </a:t>
            </a:r>
            <a:r>
              <a:rPr sz="1200" dirty="0">
                <a:latin typeface="Arial MT"/>
                <a:cs typeface="Arial MT"/>
              </a:rPr>
              <a:t>Esto </a:t>
            </a:r>
            <a:r>
              <a:rPr sz="1200" spc="-5" dirty="0">
                <a:latin typeface="Arial MT"/>
                <a:cs typeface="Arial MT"/>
              </a:rPr>
              <a:t>demuestra </a:t>
            </a:r>
            <a:r>
              <a:rPr sz="1200" spc="-10" dirty="0">
                <a:latin typeface="Arial MT"/>
                <a:cs typeface="Arial MT"/>
              </a:rPr>
              <a:t>que </a:t>
            </a:r>
            <a:r>
              <a:rPr sz="1200" dirty="0">
                <a:latin typeface="Arial MT"/>
                <a:cs typeface="Arial MT"/>
              </a:rPr>
              <a:t>la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herramienta </a:t>
            </a:r>
            <a:r>
              <a:rPr sz="1200" spc="-10" dirty="0">
                <a:latin typeface="Arial MT"/>
                <a:cs typeface="Arial MT"/>
              </a:rPr>
              <a:t>es </a:t>
            </a:r>
            <a:r>
              <a:rPr sz="1200" spc="-5" dirty="0">
                <a:latin typeface="Arial MT"/>
                <a:cs typeface="Arial MT"/>
              </a:rPr>
              <a:t>capaz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identificar </a:t>
            </a:r>
            <a:r>
              <a:rPr sz="1200" dirty="0">
                <a:latin typeface="Arial MT"/>
                <a:cs typeface="Arial MT"/>
              </a:rPr>
              <a:t>y </a:t>
            </a:r>
            <a:r>
              <a:rPr sz="1200" spc="-10" dirty="0">
                <a:latin typeface="Arial MT"/>
                <a:cs typeface="Arial MT"/>
              </a:rPr>
              <a:t>notificar de </a:t>
            </a:r>
            <a:r>
              <a:rPr sz="1200" spc="-5" dirty="0">
                <a:latin typeface="Arial MT"/>
                <a:cs typeface="Arial MT"/>
              </a:rPr>
              <a:t>manera </a:t>
            </a:r>
            <a:r>
              <a:rPr sz="1200" dirty="0">
                <a:latin typeface="Arial MT"/>
                <a:cs typeface="Arial MT"/>
              </a:rPr>
              <a:t>efectiva </a:t>
            </a:r>
            <a:r>
              <a:rPr sz="1200" spc="-5" dirty="0">
                <a:latin typeface="Arial MT"/>
                <a:cs typeface="Arial MT"/>
              </a:rPr>
              <a:t>las actividades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sospechosas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o amenazas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en</a:t>
            </a:r>
            <a:r>
              <a:rPr sz="1200" spc="-5" dirty="0">
                <a:latin typeface="Arial MT"/>
                <a:cs typeface="Arial MT"/>
              </a:rPr>
              <a:t> tiempo real.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200">
              <a:latin typeface="Arial MT"/>
              <a:cs typeface="Arial MT"/>
            </a:endParaRPr>
          </a:p>
          <a:p>
            <a:pPr marL="12700" marR="6350" algn="just">
              <a:lnSpc>
                <a:spcPct val="95900"/>
              </a:lnSpc>
            </a:pPr>
            <a:r>
              <a:rPr sz="1200" spc="-5" dirty="0">
                <a:latin typeface="Arial MT"/>
                <a:cs typeface="Arial MT"/>
              </a:rPr>
              <a:t>Sin embargo, </a:t>
            </a:r>
            <a:r>
              <a:rPr sz="1200" spc="-10" dirty="0">
                <a:latin typeface="Arial MT"/>
                <a:cs typeface="Arial MT"/>
              </a:rPr>
              <a:t>la eficacia </a:t>
            </a:r>
            <a:r>
              <a:rPr sz="1200" spc="-5" dirty="0">
                <a:latin typeface="Arial MT"/>
                <a:cs typeface="Arial MT"/>
              </a:rPr>
              <a:t>continua </a:t>
            </a:r>
            <a:r>
              <a:rPr sz="120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Wazuh requiere </a:t>
            </a:r>
            <a:r>
              <a:rPr sz="1200" spc="-10" dirty="0">
                <a:latin typeface="Arial MT"/>
                <a:cs typeface="Arial MT"/>
              </a:rPr>
              <a:t>un </a:t>
            </a:r>
            <a:r>
              <a:rPr sz="1200" spc="-5" dirty="0">
                <a:latin typeface="Arial MT"/>
                <a:cs typeface="Arial MT"/>
              </a:rPr>
              <a:t>proceso constante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 refinamiento</a:t>
            </a:r>
            <a:r>
              <a:rPr sz="1200" dirty="0">
                <a:latin typeface="Arial MT"/>
                <a:cs typeface="Arial MT"/>
              </a:rPr>
              <a:t> y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optimización.</a:t>
            </a:r>
            <a:r>
              <a:rPr sz="1200" dirty="0">
                <a:latin typeface="Arial MT"/>
                <a:cs typeface="Arial MT"/>
              </a:rPr>
              <a:t> Esto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implica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la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configuración</a:t>
            </a:r>
            <a:r>
              <a:rPr sz="1200" dirty="0">
                <a:latin typeface="Arial MT"/>
                <a:cs typeface="Arial MT"/>
              </a:rPr>
              <a:t> y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parametrización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continua </a:t>
            </a:r>
            <a:r>
              <a:rPr sz="1200" spc="-10" dirty="0">
                <a:latin typeface="Arial MT"/>
                <a:cs typeface="Arial MT"/>
              </a:rPr>
              <a:t>de las alertas para </a:t>
            </a:r>
            <a:r>
              <a:rPr sz="1200" spc="-5" dirty="0">
                <a:latin typeface="Arial MT"/>
                <a:cs typeface="Arial MT"/>
              </a:rPr>
              <a:t>distinguir entre </a:t>
            </a:r>
            <a:r>
              <a:rPr sz="1200" spc="-10" dirty="0">
                <a:latin typeface="Arial MT"/>
                <a:cs typeface="Arial MT"/>
              </a:rPr>
              <a:t>eventos </a:t>
            </a:r>
            <a:r>
              <a:rPr sz="1200" spc="-5" dirty="0">
                <a:latin typeface="Arial MT"/>
                <a:cs typeface="Arial MT"/>
              </a:rPr>
              <a:t>legítimos </a:t>
            </a:r>
            <a:r>
              <a:rPr sz="1200" dirty="0">
                <a:latin typeface="Arial MT"/>
                <a:cs typeface="Arial MT"/>
              </a:rPr>
              <a:t>y </a:t>
            </a:r>
            <a:r>
              <a:rPr sz="1200" spc="-10" dirty="0">
                <a:latin typeface="Arial MT"/>
                <a:cs typeface="Arial MT"/>
              </a:rPr>
              <a:t>falsos positivos, </a:t>
            </a:r>
            <a:r>
              <a:rPr sz="1200" spc="-5" dirty="0">
                <a:latin typeface="Arial MT"/>
                <a:cs typeface="Arial MT"/>
              </a:rPr>
              <a:t>así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como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ajustar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los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niveles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criticidad</a:t>
            </a:r>
            <a:r>
              <a:rPr sz="1200" spc="-3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de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las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alertas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para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priorizar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las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amenazas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más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relevantes. Además, </a:t>
            </a:r>
            <a:r>
              <a:rPr sz="1200" spc="-10" dirty="0">
                <a:latin typeface="Arial MT"/>
                <a:cs typeface="Arial MT"/>
              </a:rPr>
              <a:t>la </a:t>
            </a:r>
            <a:r>
              <a:rPr sz="1200" spc="-5" dirty="0">
                <a:latin typeface="Arial MT"/>
                <a:cs typeface="Arial MT"/>
              </a:rPr>
              <a:t>sincronización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otros </a:t>
            </a:r>
            <a:r>
              <a:rPr sz="1200" spc="-10" dirty="0">
                <a:latin typeface="Arial MT"/>
                <a:cs typeface="Arial MT"/>
              </a:rPr>
              <a:t>equipos de la </a:t>
            </a:r>
            <a:r>
              <a:rPr sz="1200" dirty="0">
                <a:latin typeface="Arial MT"/>
                <a:cs typeface="Arial MT"/>
              </a:rPr>
              <a:t>red y </a:t>
            </a:r>
            <a:r>
              <a:rPr sz="1200" spc="-5" dirty="0">
                <a:latin typeface="Arial MT"/>
                <a:cs typeface="Arial MT"/>
              </a:rPr>
              <a:t>servidores </a:t>
            </a:r>
            <a:r>
              <a:rPr sz="1200" spc="-10" dirty="0">
                <a:latin typeface="Arial MT"/>
                <a:cs typeface="Arial MT"/>
              </a:rPr>
              <a:t>de la </a:t>
            </a:r>
            <a:r>
              <a:rPr sz="1200" spc="-5" dirty="0">
                <a:latin typeface="Arial MT"/>
                <a:cs typeface="Arial MT"/>
              </a:rPr>
              <a:t> empresa con </a:t>
            </a:r>
            <a:r>
              <a:rPr sz="1200" spc="-10" dirty="0">
                <a:latin typeface="Arial MT"/>
                <a:cs typeface="Arial MT"/>
              </a:rPr>
              <a:t>la </a:t>
            </a:r>
            <a:r>
              <a:rPr sz="1200" spc="-5" dirty="0">
                <a:latin typeface="Arial MT"/>
                <a:cs typeface="Arial MT"/>
              </a:rPr>
              <a:t>herramienta </a:t>
            </a:r>
            <a:r>
              <a:rPr sz="1200" spc="-10" dirty="0">
                <a:latin typeface="Arial MT"/>
                <a:cs typeface="Arial MT"/>
              </a:rPr>
              <a:t>es </a:t>
            </a:r>
            <a:r>
              <a:rPr sz="1200" spc="-5" dirty="0">
                <a:latin typeface="Arial MT"/>
                <a:cs typeface="Arial MT"/>
              </a:rPr>
              <a:t>esencial </a:t>
            </a:r>
            <a:r>
              <a:rPr sz="1200" spc="-10" dirty="0">
                <a:latin typeface="Arial MT"/>
                <a:cs typeface="Arial MT"/>
              </a:rPr>
              <a:t>para </a:t>
            </a:r>
            <a:r>
              <a:rPr sz="1200" spc="-5" dirty="0">
                <a:latin typeface="Arial MT"/>
                <a:cs typeface="Arial MT"/>
              </a:rPr>
              <a:t>garantizar </a:t>
            </a:r>
            <a:r>
              <a:rPr sz="1200" spc="-10" dirty="0">
                <a:latin typeface="Arial MT"/>
                <a:cs typeface="Arial MT"/>
              </a:rPr>
              <a:t>una </a:t>
            </a:r>
            <a:r>
              <a:rPr sz="1200" spc="-5" dirty="0">
                <a:latin typeface="Arial MT"/>
                <a:cs typeface="Arial MT"/>
              </a:rPr>
              <a:t>visión completa </a:t>
            </a:r>
            <a:r>
              <a:rPr sz="1200" spc="-10" dirty="0">
                <a:latin typeface="Arial MT"/>
                <a:cs typeface="Arial MT"/>
              </a:rPr>
              <a:t>de la </a:t>
            </a:r>
            <a:r>
              <a:rPr sz="1200" spc="-5" dirty="0">
                <a:latin typeface="Arial MT"/>
                <a:cs typeface="Arial MT"/>
              </a:rPr>
              <a:t> postura </a:t>
            </a:r>
            <a:r>
              <a:rPr sz="1200" dirty="0">
                <a:latin typeface="Arial MT"/>
                <a:cs typeface="Arial MT"/>
              </a:rPr>
              <a:t>de</a:t>
            </a:r>
            <a:r>
              <a:rPr sz="1200" spc="-5" dirty="0">
                <a:latin typeface="Arial MT"/>
                <a:cs typeface="Arial MT"/>
              </a:rPr>
              <a:t> seguridad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</a:t>
            </a:r>
            <a:r>
              <a:rPr sz="1200" spc="-5" dirty="0">
                <a:latin typeface="Arial MT"/>
                <a:cs typeface="Arial MT"/>
              </a:rPr>
              <a:t> toda </a:t>
            </a:r>
            <a:r>
              <a:rPr sz="1200" spc="-10" dirty="0">
                <a:latin typeface="Arial MT"/>
                <a:cs typeface="Arial MT"/>
              </a:rPr>
              <a:t>la</a:t>
            </a:r>
            <a:r>
              <a:rPr sz="1200" spc="-5" dirty="0">
                <a:latin typeface="Arial MT"/>
                <a:cs typeface="Arial MT"/>
              </a:rPr>
              <a:t> infraestructura.</a:t>
            </a:r>
            <a:endParaRPr sz="1200">
              <a:latin typeface="Arial MT"/>
              <a:cs typeface="Arial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40180" y="1338580"/>
            <a:ext cx="5612130" cy="2466975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5" dirty="0"/>
              <a:t>71</a:t>
            </a:fld>
            <a:endParaRPr spc="-5" dirty="0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5" dirty="0"/>
              <a:t>72</a:t>
            </a:fld>
            <a:endParaRPr spc="-5" dirty="0"/>
          </a:p>
        </p:txBody>
      </p:sp>
      <p:sp>
        <p:nvSpPr>
          <p:cNvPr id="2" name="object 2"/>
          <p:cNvSpPr txBox="1"/>
          <p:nvPr/>
        </p:nvSpPr>
        <p:spPr>
          <a:xfrm>
            <a:off x="1427733" y="1056893"/>
            <a:ext cx="5639435" cy="79222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Arial"/>
                <a:cs typeface="Arial"/>
              </a:rPr>
              <a:t>CONCLUSIONES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050">
              <a:latin typeface="Arial"/>
              <a:cs typeface="Arial"/>
            </a:endParaRPr>
          </a:p>
          <a:p>
            <a:pPr marL="12700" marR="5715" algn="just">
              <a:lnSpc>
                <a:spcPct val="95900"/>
              </a:lnSpc>
            </a:pPr>
            <a:r>
              <a:rPr sz="1200" spc="-5" dirty="0">
                <a:latin typeface="Arial MT"/>
                <a:cs typeface="Arial MT"/>
              </a:rPr>
              <a:t>En</a:t>
            </a:r>
            <a:r>
              <a:rPr sz="1200" spc="3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el</a:t>
            </a:r>
            <a:r>
              <a:rPr sz="1200" spc="4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proyecto</a:t>
            </a:r>
            <a:r>
              <a:rPr sz="1200" spc="4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realizado,</a:t>
            </a:r>
            <a:r>
              <a:rPr sz="1200" spc="5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se</a:t>
            </a:r>
            <a:r>
              <a:rPr sz="1200" spc="4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logró</a:t>
            </a:r>
            <a:r>
              <a:rPr sz="1200" spc="4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definir</a:t>
            </a:r>
            <a:r>
              <a:rPr sz="1200" spc="5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la</a:t>
            </a:r>
            <a:r>
              <a:rPr sz="1200" spc="4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infraestructura</a:t>
            </a:r>
            <a:r>
              <a:rPr sz="1200" spc="4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y</a:t>
            </a:r>
            <a:r>
              <a:rPr sz="1200" spc="5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modelo</a:t>
            </a:r>
            <a:r>
              <a:rPr sz="1200" spc="4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</a:t>
            </a:r>
            <a:r>
              <a:rPr sz="1200" spc="3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negocio</a:t>
            </a:r>
            <a:r>
              <a:rPr sz="1200" spc="4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la </a:t>
            </a:r>
            <a:r>
              <a:rPr sz="1200" spc="-5" dirty="0">
                <a:latin typeface="Arial MT"/>
                <a:cs typeface="Arial MT"/>
              </a:rPr>
              <a:t>empresa RMB Tecnología, explorando </a:t>
            </a:r>
            <a:r>
              <a:rPr sz="1200" spc="-10" dirty="0">
                <a:latin typeface="Arial MT"/>
                <a:cs typeface="Arial MT"/>
              </a:rPr>
              <a:t>algunos </a:t>
            </a:r>
            <a:r>
              <a:rPr sz="1200" spc="-5" dirty="0">
                <a:latin typeface="Arial MT"/>
                <a:cs typeface="Arial MT"/>
              </a:rPr>
              <a:t>componentes tecnológicos con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los que </a:t>
            </a:r>
            <a:r>
              <a:rPr sz="1200" spc="-5" dirty="0">
                <a:latin typeface="Arial MT"/>
                <a:cs typeface="Arial MT"/>
              </a:rPr>
              <a:t>contaba </a:t>
            </a:r>
            <a:r>
              <a:rPr sz="1200" spc="-10" dirty="0">
                <a:latin typeface="Arial MT"/>
                <a:cs typeface="Arial MT"/>
              </a:rPr>
              <a:t>la </a:t>
            </a:r>
            <a:r>
              <a:rPr sz="1200" spc="-5" dirty="0">
                <a:latin typeface="Arial MT"/>
                <a:cs typeface="Arial MT"/>
              </a:rPr>
              <a:t>compañía </a:t>
            </a:r>
            <a:r>
              <a:rPr sz="1200" dirty="0">
                <a:latin typeface="Arial MT"/>
                <a:cs typeface="Arial MT"/>
              </a:rPr>
              <a:t>y </a:t>
            </a:r>
            <a:r>
              <a:rPr sz="1200" spc="-5" dirty="0">
                <a:latin typeface="Arial MT"/>
                <a:cs typeface="Arial MT"/>
              </a:rPr>
              <a:t>enumerando </a:t>
            </a:r>
            <a:r>
              <a:rPr sz="1200" spc="-10" dirty="0">
                <a:latin typeface="Arial MT"/>
                <a:cs typeface="Arial MT"/>
              </a:rPr>
              <a:t>los </a:t>
            </a:r>
            <a:r>
              <a:rPr sz="1200" spc="-5" dirty="0">
                <a:latin typeface="Arial MT"/>
                <a:cs typeface="Arial MT"/>
              </a:rPr>
              <a:t>servidores </a:t>
            </a:r>
            <a:r>
              <a:rPr sz="1200" dirty="0">
                <a:latin typeface="Arial MT"/>
                <a:cs typeface="Arial MT"/>
              </a:rPr>
              <a:t>y </a:t>
            </a:r>
            <a:r>
              <a:rPr sz="1200" spc="-5" dirty="0">
                <a:latin typeface="Arial MT"/>
                <a:cs typeface="Arial MT"/>
              </a:rPr>
              <a:t>activos importantes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que </a:t>
            </a:r>
            <a:r>
              <a:rPr sz="1200" spc="-5" dirty="0">
                <a:latin typeface="Arial MT"/>
                <a:cs typeface="Arial MT"/>
              </a:rPr>
              <a:t>se requerían monitorear, esta información fue proporcionada directamente </a:t>
            </a:r>
            <a:r>
              <a:rPr sz="1200" spc="-10" dirty="0">
                <a:latin typeface="Arial MT"/>
                <a:cs typeface="Arial MT"/>
              </a:rPr>
              <a:t>por 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la </a:t>
            </a:r>
            <a:r>
              <a:rPr sz="1200" spc="-5" dirty="0">
                <a:latin typeface="Arial MT"/>
                <a:cs typeface="Arial MT"/>
              </a:rPr>
              <a:t>persona encargada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gestionar </a:t>
            </a:r>
            <a:r>
              <a:rPr sz="1200" spc="5" dirty="0">
                <a:latin typeface="Arial MT"/>
                <a:cs typeface="Arial MT"/>
              </a:rPr>
              <a:t>los </a:t>
            </a:r>
            <a:r>
              <a:rPr sz="1200" spc="-5" dirty="0">
                <a:latin typeface="Arial MT"/>
                <a:cs typeface="Arial MT"/>
              </a:rPr>
              <a:t>servidores </a:t>
            </a:r>
            <a:r>
              <a:rPr sz="1200" dirty="0">
                <a:latin typeface="Arial MT"/>
                <a:cs typeface="Arial MT"/>
              </a:rPr>
              <a:t>y </a:t>
            </a:r>
            <a:r>
              <a:rPr sz="1200" spc="-10" dirty="0">
                <a:latin typeface="Arial MT"/>
                <a:cs typeface="Arial MT"/>
              </a:rPr>
              <a:t>la </a:t>
            </a:r>
            <a:r>
              <a:rPr sz="1200" spc="-5" dirty="0">
                <a:latin typeface="Arial MT"/>
                <a:cs typeface="Arial MT"/>
              </a:rPr>
              <a:t>infraestructura quien fue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 mucho apoyo</a:t>
            </a:r>
            <a:r>
              <a:rPr sz="1200" dirty="0">
                <a:latin typeface="Arial MT"/>
                <a:cs typeface="Arial MT"/>
              </a:rPr>
              <a:t> en </a:t>
            </a:r>
            <a:r>
              <a:rPr sz="1200" spc="-10" dirty="0">
                <a:latin typeface="Arial MT"/>
                <a:cs typeface="Arial MT"/>
              </a:rPr>
              <a:t>lo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que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detalles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técnicos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</a:t>
            </a:r>
            <a:r>
              <a:rPr sz="1200" dirty="0">
                <a:latin typeface="Arial MT"/>
                <a:cs typeface="Arial MT"/>
              </a:rPr>
              <a:t> la </a:t>
            </a:r>
            <a:r>
              <a:rPr sz="1200" spc="-5" dirty="0">
                <a:latin typeface="Arial MT"/>
                <a:cs typeface="Arial MT"/>
              </a:rPr>
              <a:t>implementación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se</a:t>
            </a:r>
            <a:r>
              <a:rPr sz="1200" dirty="0">
                <a:latin typeface="Arial MT"/>
                <a:cs typeface="Arial MT"/>
              </a:rPr>
              <a:t> requiere.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200">
              <a:latin typeface="Arial MT"/>
              <a:cs typeface="Arial MT"/>
            </a:endParaRPr>
          </a:p>
          <a:p>
            <a:pPr marL="12700" marR="6350" algn="just">
              <a:lnSpc>
                <a:spcPct val="95900"/>
              </a:lnSpc>
            </a:pPr>
            <a:r>
              <a:rPr sz="1200" spc="-5" dirty="0">
                <a:latin typeface="Arial MT"/>
                <a:cs typeface="Arial MT"/>
              </a:rPr>
              <a:t>Asimismo,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se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logró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definir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cómo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se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encontraba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en</a:t>
            </a:r>
            <a:r>
              <a:rPr sz="1200" spc="-5" dirty="0">
                <a:latin typeface="Arial MT"/>
                <a:cs typeface="Arial MT"/>
              </a:rPr>
              <a:t> términos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</a:t>
            </a:r>
            <a:r>
              <a:rPr sz="1200" spc="-5" dirty="0">
                <a:latin typeface="Arial MT"/>
                <a:cs typeface="Arial MT"/>
              </a:rPr>
              <a:t> cumplimiento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normativo, políticas de </a:t>
            </a:r>
            <a:r>
              <a:rPr sz="1200" spc="-5" dirty="0">
                <a:latin typeface="Arial MT"/>
                <a:cs typeface="Arial MT"/>
              </a:rPr>
              <a:t>seguridad, controles </a:t>
            </a:r>
            <a:r>
              <a:rPr sz="120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acceso </a:t>
            </a:r>
            <a:r>
              <a:rPr sz="1200" dirty="0">
                <a:latin typeface="Arial MT"/>
                <a:cs typeface="Arial MT"/>
              </a:rPr>
              <a:t>y </a:t>
            </a:r>
            <a:r>
              <a:rPr sz="1200" spc="-5" dirty="0">
                <a:latin typeface="Arial MT"/>
                <a:cs typeface="Arial MT"/>
              </a:rPr>
              <a:t>gestión </a:t>
            </a:r>
            <a:r>
              <a:rPr sz="120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actualizaciones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</a:t>
            </a:r>
            <a:r>
              <a:rPr sz="1200" spc="-6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seguridad.</a:t>
            </a:r>
            <a:r>
              <a:rPr sz="1200" spc="-4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Esto</a:t>
            </a:r>
            <a:r>
              <a:rPr sz="1200" spc="-6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implicó</a:t>
            </a:r>
            <a:r>
              <a:rPr sz="1200" spc="-6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revisar</a:t>
            </a:r>
            <a:r>
              <a:rPr sz="1200" spc="-5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qué</a:t>
            </a:r>
            <a:r>
              <a:rPr sz="1200" spc="-4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componentes</a:t>
            </a:r>
            <a:r>
              <a:rPr sz="1200" spc="-5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normativos</a:t>
            </a:r>
            <a:r>
              <a:rPr sz="1200" spc="-5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y</a:t>
            </a:r>
            <a:r>
              <a:rPr sz="1200" spc="-5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</a:t>
            </a:r>
            <a:r>
              <a:rPr sz="1200" spc="-6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procesos</a:t>
            </a:r>
            <a:r>
              <a:rPr sz="1200" spc="-5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tenía </a:t>
            </a:r>
            <a:r>
              <a:rPr sz="1200" spc="-32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la </a:t>
            </a:r>
            <a:r>
              <a:rPr sz="1200" spc="-5" dirty="0">
                <a:latin typeface="Arial MT"/>
                <a:cs typeface="Arial MT"/>
              </a:rPr>
              <a:t>empresa, </a:t>
            </a:r>
            <a:r>
              <a:rPr sz="1200" spc="-10" dirty="0">
                <a:latin typeface="Arial MT"/>
                <a:cs typeface="Arial MT"/>
              </a:rPr>
              <a:t>los </a:t>
            </a:r>
            <a:r>
              <a:rPr sz="1200" spc="-5" dirty="0">
                <a:latin typeface="Arial MT"/>
                <a:cs typeface="Arial MT"/>
              </a:rPr>
              <a:t>métodos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control, </a:t>
            </a:r>
            <a:r>
              <a:rPr sz="1200" dirty="0">
                <a:latin typeface="Arial MT"/>
                <a:cs typeface="Arial MT"/>
              </a:rPr>
              <a:t>el </a:t>
            </a:r>
            <a:r>
              <a:rPr sz="1200" spc="-10" dirty="0">
                <a:latin typeface="Arial MT"/>
                <a:cs typeface="Arial MT"/>
              </a:rPr>
              <a:t>estado de </a:t>
            </a:r>
            <a:r>
              <a:rPr sz="1200" spc="-5" dirty="0">
                <a:latin typeface="Arial MT"/>
                <a:cs typeface="Arial MT"/>
              </a:rPr>
              <a:t>los proveedores </a:t>
            </a:r>
            <a:r>
              <a:rPr sz="1200" dirty="0">
                <a:latin typeface="Arial MT"/>
                <a:cs typeface="Arial MT"/>
              </a:rPr>
              <a:t>y </a:t>
            </a:r>
            <a:r>
              <a:rPr sz="1200" spc="-5" dirty="0">
                <a:latin typeface="Arial MT"/>
                <a:cs typeface="Arial MT"/>
              </a:rPr>
              <a:t>demás, </a:t>
            </a:r>
            <a:r>
              <a:rPr sz="1200" spc="-10" dirty="0">
                <a:latin typeface="Arial MT"/>
                <a:cs typeface="Arial MT"/>
              </a:rPr>
              <a:t>lo </a:t>
            </a:r>
            <a:r>
              <a:rPr sz="1200" spc="-5" dirty="0">
                <a:latin typeface="Arial MT"/>
                <a:cs typeface="Arial MT"/>
              </a:rPr>
              <a:t>que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ayudó </a:t>
            </a:r>
            <a:r>
              <a:rPr sz="1200" spc="-5" dirty="0">
                <a:latin typeface="Arial MT"/>
                <a:cs typeface="Arial MT"/>
              </a:rPr>
              <a:t>considerablemente a identificar </a:t>
            </a:r>
            <a:r>
              <a:rPr sz="1200" spc="-10" dirty="0">
                <a:latin typeface="Arial MT"/>
                <a:cs typeface="Arial MT"/>
              </a:rPr>
              <a:t>los </a:t>
            </a:r>
            <a:r>
              <a:rPr sz="1200" spc="-5" dirty="0">
                <a:latin typeface="Arial MT"/>
                <a:cs typeface="Arial MT"/>
              </a:rPr>
              <a:t>requerimientos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seguridad </a:t>
            </a:r>
            <a:r>
              <a:rPr sz="1200" dirty="0">
                <a:latin typeface="Arial MT"/>
                <a:cs typeface="Arial MT"/>
              </a:rPr>
              <a:t>y </a:t>
            </a:r>
            <a:r>
              <a:rPr sz="1200" spc="-10" dirty="0">
                <a:latin typeface="Arial MT"/>
                <a:cs typeface="Arial MT"/>
              </a:rPr>
              <a:t>técnicos 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que</a:t>
            </a:r>
            <a:r>
              <a:rPr sz="1200" spc="-6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debería</a:t>
            </a:r>
            <a:r>
              <a:rPr sz="1200" spc="-5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tener</a:t>
            </a:r>
            <a:r>
              <a:rPr sz="1200" spc="-5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la</a:t>
            </a:r>
            <a:r>
              <a:rPr sz="1200" spc="-4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herramienta</a:t>
            </a:r>
            <a:r>
              <a:rPr sz="1200" spc="-6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SIEM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implementada,</a:t>
            </a:r>
            <a:r>
              <a:rPr sz="1200" spc="-4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como</a:t>
            </a:r>
            <a:r>
              <a:rPr sz="1200" spc="-6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la</a:t>
            </a:r>
            <a:r>
              <a:rPr sz="1200" spc="-6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reducción</a:t>
            </a:r>
            <a:r>
              <a:rPr sz="1200" spc="-6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de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costos, </a:t>
            </a:r>
            <a:r>
              <a:rPr sz="1200" spc="-32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compatibilidad con </a:t>
            </a:r>
            <a:r>
              <a:rPr sz="1200" spc="-10" dirty="0">
                <a:latin typeface="Arial MT"/>
                <a:cs typeface="Arial MT"/>
              </a:rPr>
              <a:t>la nube, </a:t>
            </a:r>
            <a:r>
              <a:rPr sz="1200" spc="-5" dirty="0">
                <a:latin typeface="Arial MT"/>
                <a:cs typeface="Arial MT"/>
              </a:rPr>
              <a:t>que sea multiplataformas </a:t>
            </a:r>
            <a:r>
              <a:rPr sz="1200" dirty="0">
                <a:latin typeface="Arial MT"/>
                <a:cs typeface="Arial MT"/>
              </a:rPr>
              <a:t>y </a:t>
            </a:r>
            <a:r>
              <a:rPr sz="1200" spc="-10" dirty="0">
                <a:latin typeface="Arial MT"/>
                <a:cs typeface="Arial MT"/>
              </a:rPr>
              <a:t>escalable. </a:t>
            </a:r>
            <a:r>
              <a:rPr sz="1200" dirty="0">
                <a:latin typeface="Arial MT"/>
                <a:cs typeface="Arial MT"/>
              </a:rPr>
              <a:t>Esta </a:t>
            </a:r>
            <a:r>
              <a:rPr sz="1200" spc="-10" dirty="0">
                <a:latin typeface="Arial MT"/>
                <a:cs typeface="Arial MT"/>
              </a:rPr>
              <a:t>fase </a:t>
            </a:r>
            <a:r>
              <a:rPr sz="1200" spc="-5" dirty="0">
                <a:latin typeface="Arial MT"/>
                <a:cs typeface="Arial MT"/>
              </a:rPr>
              <a:t>inicial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del </a:t>
            </a:r>
            <a:r>
              <a:rPr sz="1200" spc="-5" dirty="0">
                <a:latin typeface="Arial MT"/>
                <a:cs typeface="Arial MT"/>
              </a:rPr>
              <a:t>proyecto </a:t>
            </a:r>
            <a:r>
              <a:rPr sz="1200" spc="-10" dirty="0">
                <a:latin typeface="Arial MT"/>
                <a:cs typeface="Arial MT"/>
              </a:rPr>
              <a:t>no solo </a:t>
            </a:r>
            <a:r>
              <a:rPr sz="1200" spc="-5" dirty="0">
                <a:latin typeface="Arial MT"/>
                <a:cs typeface="Arial MT"/>
              </a:rPr>
              <a:t>sentó </a:t>
            </a:r>
            <a:r>
              <a:rPr sz="1200" spc="-10" dirty="0">
                <a:latin typeface="Arial MT"/>
                <a:cs typeface="Arial MT"/>
              </a:rPr>
              <a:t>las bases para la </a:t>
            </a:r>
            <a:r>
              <a:rPr sz="1200" spc="-5" dirty="0">
                <a:latin typeface="Arial MT"/>
                <a:cs typeface="Arial MT"/>
              </a:rPr>
              <a:t>implementación tecnológica, </a:t>
            </a:r>
            <a:r>
              <a:rPr sz="1200" spc="-10" dirty="0">
                <a:latin typeface="Arial MT"/>
                <a:cs typeface="Arial MT"/>
              </a:rPr>
              <a:t>sino </a:t>
            </a:r>
            <a:r>
              <a:rPr sz="1200" spc="-5" dirty="0">
                <a:latin typeface="Arial MT"/>
                <a:cs typeface="Arial MT"/>
              </a:rPr>
              <a:t>que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también </a:t>
            </a:r>
            <a:r>
              <a:rPr sz="1200" spc="-5" dirty="0">
                <a:latin typeface="Arial MT"/>
                <a:cs typeface="Arial MT"/>
              </a:rPr>
              <a:t>destacó </a:t>
            </a:r>
            <a:r>
              <a:rPr sz="1200" spc="-10" dirty="0">
                <a:latin typeface="Arial MT"/>
                <a:cs typeface="Arial MT"/>
              </a:rPr>
              <a:t>la </a:t>
            </a:r>
            <a:r>
              <a:rPr sz="1200" spc="-5" dirty="0">
                <a:latin typeface="Arial MT"/>
                <a:cs typeface="Arial MT"/>
              </a:rPr>
              <a:t>importancia </a:t>
            </a:r>
            <a:r>
              <a:rPr sz="1200" dirty="0">
                <a:latin typeface="Arial MT"/>
                <a:cs typeface="Arial MT"/>
              </a:rPr>
              <a:t>de </a:t>
            </a:r>
            <a:r>
              <a:rPr sz="1200" spc="-10" dirty="0">
                <a:latin typeface="Arial MT"/>
                <a:cs typeface="Arial MT"/>
              </a:rPr>
              <a:t>la </a:t>
            </a:r>
            <a:r>
              <a:rPr sz="1200" spc="-5" dirty="0">
                <a:latin typeface="Arial MT"/>
                <a:cs typeface="Arial MT"/>
              </a:rPr>
              <a:t>colaboración </a:t>
            </a:r>
            <a:r>
              <a:rPr sz="1200" dirty="0">
                <a:latin typeface="Arial MT"/>
                <a:cs typeface="Arial MT"/>
              </a:rPr>
              <a:t>y </a:t>
            </a:r>
            <a:r>
              <a:rPr sz="1200" spc="-5" dirty="0">
                <a:latin typeface="Arial MT"/>
                <a:cs typeface="Arial MT"/>
              </a:rPr>
              <a:t>comunicación estrecha con </a:t>
            </a:r>
            <a:r>
              <a:rPr sz="1200" spc="-10" dirty="0">
                <a:latin typeface="Arial MT"/>
                <a:cs typeface="Arial MT"/>
              </a:rPr>
              <a:t>los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expertos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internos,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subrayando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la</a:t>
            </a:r>
            <a:r>
              <a:rPr sz="1200" spc="-5" dirty="0">
                <a:latin typeface="Arial MT"/>
                <a:cs typeface="Arial MT"/>
              </a:rPr>
              <a:t> necesidad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</a:t>
            </a:r>
            <a:r>
              <a:rPr sz="1200" spc="-5" dirty="0">
                <a:latin typeface="Arial MT"/>
                <a:cs typeface="Arial MT"/>
              </a:rPr>
              <a:t> comprender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fondo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la </a:t>
            </a:r>
            <a:r>
              <a:rPr sz="1200" spc="-5" dirty="0">
                <a:latin typeface="Arial MT"/>
                <a:cs typeface="Arial MT"/>
              </a:rPr>
              <a:t> infraestructura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existente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antes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</a:t>
            </a:r>
            <a:r>
              <a:rPr sz="1200" spc="-5" dirty="0">
                <a:latin typeface="Arial MT"/>
                <a:cs typeface="Arial MT"/>
              </a:rPr>
              <a:t> avanzar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hacia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medidas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más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específicas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 seguridad.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200">
              <a:latin typeface="Arial MT"/>
              <a:cs typeface="Arial MT"/>
            </a:endParaRPr>
          </a:p>
          <a:p>
            <a:pPr marL="12700" marR="6985" algn="just">
              <a:lnSpc>
                <a:spcPct val="95900"/>
              </a:lnSpc>
            </a:pPr>
            <a:r>
              <a:rPr sz="1200" spc="-5" dirty="0">
                <a:latin typeface="Arial MT"/>
                <a:cs typeface="Arial MT"/>
              </a:rPr>
              <a:t>Se realizó </a:t>
            </a:r>
            <a:r>
              <a:rPr sz="1200" spc="-10" dirty="0">
                <a:latin typeface="Arial MT"/>
                <a:cs typeface="Arial MT"/>
              </a:rPr>
              <a:t>un </a:t>
            </a:r>
            <a:r>
              <a:rPr sz="1200" spc="-5" dirty="0">
                <a:latin typeface="Arial MT"/>
                <a:cs typeface="Arial MT"/>
              </a:rPr>
              <a:t>análisis </a:t>
            </a:r>
            <a:r>
              <a:rPr sz="120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diferentes herramientas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dirty="0">
                <a:latin typeface="Arial MT"/>
                <a:cs typeface="Arial MT"/>
              </a:rPr>
              <a:t>SIEM </a:t>
            </a:r>
            <a:r>
              <a:rPr sz="1200" spc="-10" dirty="0">
                <a:latin typeface="Arial MT"/>
                <a:cs typeface="Arial MT"/>
              </a:rPr>
              <a:t>para </a:t>
            </a:r>
            <a:r>
              <a:rPr sz="1200" spc="-5" dirty="0">
                <a:latin typeface="Arial MT"/>
                <a:cs typeface="Arial MT"/>
              </a:rPr>
              <a:t>identificar </a:t>
            </a:r>
            <a:r>
              <a:rPr sz="1200" spc="-10" dirty="0">
                <a:latin typeface="Arial MT"/>
                <a:cs typeface="Arial MT"/>
              </a:rPr>
              <a:t>cuál </a:t>
            </a:r>
            <a:r>
              <a:rPr sz="1200" spc="-5" dirty="0">
                <a:latin typeface="Arial MT"/>
                <a:cs typeface="Arial MT"/>
              </a:rPr>
              <a:t>se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adaptaba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mejor manera a </a:t>
            </a:r>
            <a:r>
              <a:rPr sz="1200" spc="-10" dirty="0">
                <a:latin typeface="Arial MT"/>
                <a:cs typeface="Arial MT"/>
              </a:rPr>
              <a:t>las </a:t>
            </a:r>
            <a:r>
              <a:rPr sz="1200" spc="-5" dirty="0">
                <a:latin typeface="Arial MT"/>
                <a:cs typeface="Arial MT"/>
              </a:rPr>
              <a:t>necesidades </a:t>
            </a:r>
            <a:r>
              <a:rPr sz="1200" spc="-10" dirty="0">
                <a:latin typeface="Arial MT"/>
                <a:cs typeface="Arial MT"/>
              </a:rPr>
              <a:t>de la </a:t>
            </a:r>
            <a:r>
              <a:rPr sz="1200" spc="-5" dirty="0">
                <a:latin typeface="Arial MT"/>
                <a:cs typeface="Arial MT"/>
              </a:rPr>
              <a:t>infraestructura tecnológica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 RMB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Tecnología.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Se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definieron</a:t>
            </a:r>
            <a:r>
              <a:rPr sz="1200" spc="-5" dirty="0">
                <a:latin typeface="Arial MT"/>
                <a:cs typeface="Arial MT"/>
              </a:rPr>
              <a:t> las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características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principales,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las</a:t>
            </a:r>
            <a:r>
              <a:rPr sz="1200" spc="-5" dirty="0">
                <a:latin typeface="Arial MT"/>
                <a:cs typeface="Arial MT"/>
              </a:rPr>
              <a:t> ventajas</a:t>
            </a:r>
            <a:r>
              <a:rPr sz="1200" dirty="0">
                <a:latin typeface="Arial MT"/>
                <a:cs typeface="Arial MT"/>
              </a:rPr>
              <a:t> y 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desventajas </a:t>
            </a:r>
            <a:r>
              <a:rPr sz="1200" dirty="0">
                <a:latin typeface="Arial MT"/>
                <a:cs typeface="Arial MT"/>
              </a:rPr>
              <a:t>de </a:t>
            </a:r>
            <a:r>
              <a:rPr sz="1200" spc="-10" dirty="0">
                <a:latin typeface="Arial MT"/>
                <a:cs typeface="Arial MT"/>
              </a:rPr>
              <a:t>cada </a:t>
            </a:r>
            <a:r>
              <a:rPr sz="1200" spc="-5" dirty="0">
                <a:latin typeface="Arial MT"/>
                <a:cs typeface="Arial MT"/>
              </a:rPr>
              <a:t>una, incluyendo ALIENVAULT OSSIN, Wazuh, OSSEC </a:t>
            </a:r>
            <a:r>
              <a:rPr sz="1200" dirty="0">
                <a:latin typeface="Arial MT"/>
                <a:cs typeface="Arial MT"/>
              </a:rPr>
              <a:t>y 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Graylog,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donde</a:t>
            </a:r>
            <a:r>
              <a:rPr sz="1200" spc="-3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se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llevó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</a:t>
            </a:r>
            <a:r>
              <a:rPr sz="1200" spc="-3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cabo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una</a:t>
            </a:r>
            <a:r>
              <a:rPr sz="1200" spc="-3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comparativa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y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se</a:t>
            </a:r>
            <a:r>
              <a:rPr sz="1200" spc="-3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tuvieron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en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cuenta</a:t>
            </a:r>
            <a:r>
              <a:rPr sz="1200" spc="-3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detalles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spc="-32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su implementación, </a:t>
            </a:r>
            <a:r>
              <a:rPr sz="1200" spc="-10" dirty="0">
                <a:latin typeface="Arial MT"/>
                <a:cs typeface="Arial MT"/>
              </a:rPr>
              <a:t>en </a:t>
            </a:r>
            <a:r>
              <a:rPr sz="1200" spc="-5" dirty="0">
                <a:latin typeface="Arial MT"/>
                <a:cs typeface="Arial MT"/>
              </a:rPr>
              <a:t>qué plataformas operaban, curva </a:t>
            </a:r>
            <a:r>
              <a:rPr sz="120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aprendizaje, </a:t>
            </a:r>
            <a:r>
              <a:rPr sz="1200" spc="-10" dirty="0">
                <a:latin typeface="Arial MT"/>
                <a:cs typeface="Arial MT"/>
              </a:rPr>
              <a:t>qué </a:t>
            </a:r>
            <a:r>
              <a:rPr sz="1200" spc="-5" dirty="0">
                <a:latin typeface="Arial MT"/>
                <a:cs typeface="Arial MT"/>
              </a:rPr>
              <a:t>tan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escalable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podían ser,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etc.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150">
              <a:latin typeface="Arial MT"/>
              <a:cs typeface="Arial MT"/>
            </a:endParaRPr>
          </a:p>
          <a:p>
            <a:pPr marL="12700" marR="7620" algn="just">
              <a:lnSpc>
                <a:spcPct val="95900"/>
              </a:lnSpc>
            </a:pPr>
            <a:r>
              <a:rPr sz="1200" spc="-5" dirty="0">
                <a:latin typeface="Arial MT"/>
                <a:cs typeface="Arial MT"/>
              </a:rPr>
              <a:t>Se seleccionó </a:t>
            </a:r>
            <a:r>
              <a:rPr sz="1200" dirty="0">
                <a:latin typeface="Arial MT"/>
                <a:cs typeface="Arial MT"/>
              </a:rPr>
              <a:t>Wazuh </a:t>
            </a:r>
            <a:r>
              <a:rPr sz="1200" spc="-5" dirty="0">
                <a:latin typeface="Arial MT"/>
                <a:cs typeface="Arial MT"/>
              </a:rPr>
              <a:t>debido a que, </a:t>
            </a:r>
            <a:r>
              <a:rPr sz="1200" spc="-10" dirty="0">
                <a:latin typeface="Arial MT"/>
                <a:cs typeface="Arial MT"/>
              </a:rPr>
              <a:t>en </a:t>
            </a:r>
            <a:r>
              <a:rPr sz="1200" spc="-5" dirty="0">
                <a:latin typeface="Arial MT"/>
                <a:cs typeface="Arial MT"/>
              </a:rPr>
              <a:t>primer lugar, su capacidad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integración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con entornos </a:t>
            </a:r>
            <a:r>
              <a:rPr sz="1200" spc="-10" dirty="0">
                <a:latin typeface="Arial MT"/>
                <a:cs typeface="Arial MT"/>
              </a:rPr>
              <a:t>en la </a:t>
            </a:r>
            <a:r>
              <a:rPr sz="1200" spc="-5" dirty="0">
                <a:latin typeface="Arial MT"/>
                <a:cs typeface="Arial MT"/>
              </a:rPr>
              <a:t>nube fue </a:t>
            </a:r>
            <a:r>
              <a:rPr sz="1200" dirty="0">
                <a:latin typeface="Arial MT"/>
                <a:cs typeface="Arial MT"/>
              </a:rPr>
              <a:t>un </a:t>
            </a:r>
            <a:r>
              <a:rPr sz="1200" spc="-5" dirty="0">
                <a:latin typeface="Arial MT"/>
                <a:cs typeface="Arial MT"/>
              </a:rPr>
              <a:t>factor determinante, ya que cumplía con uno </a:t>
            </a:r>
            <a:r>
              <a:rPr sz="1200" spc="-10" dirty="0">
                <a:latin typeface="Arial MT"/>
                <a:cs typeface="Arial MT"/>
              </a:rPr>
              <a:t>de los </a:t>
            </a:r>
            <a:r>
              <a:rPr sz="1200" spc="-5" dirty="0">
                <a:latin typeface="Arial MT"/>
                <a:cs typeface="Arial MT"/>
              </a:rPr>
              <a:t> requisitos esenciales </a:t>
            </a:r>
            <a:r>
              <a:rPr sz="1200" dirty="0">
                <a:latin typeface="Arial MT"/>
                <a:cs typeface="Arial MT"/>
              </a:rPr>
              <a:t>de </a:t>
            </a:r>
            <a:r>
              <a:rPr sz="1200" spc="-10" dirty="0">
                <a:latin typeface="Arial MT"/>
                <a:cs typeface="Arial MT"/>
              </a:rPr>
              <a:t>la </a:t>
            </a:r>
            <a:r>
              <a:rPr sz="1200" spc="-5" dirty="0">
                <a:latin typeface="Arial MT"/>
                <a:cs typeface="Arial MT"/>
              </a:rPr>
              <a:t>empresa. </a:t>
            </a:r>
            <a:r>
              <a:rPr sz="1200" spc="-10" dirty="0">
                <a:latin typeface="Arial MT"/>
                <a:cs typeface="Arial MT"/>
              </a:rPr>
              <a:t>La </a:t>
            </a:r>
            <a:r>
              <a:rPr sz="1200" spc="-5" dirty="0">
                <a:latin typeface="Arial MT"/>
                <a:cs typeface="Arial MT"/>
              </a:rPr>
              <a:t>compatibilidad </a:t>
            </a:r>
            <a:r>
              <a:rPr sz="1200" dirty="0">
                <a:latin typeface="Arial MT"/>
                <a:cs typeface="Arial MT"/>
              </a:rPr>
              <a:t>con </a:t>
            </a:r>
            <a:r>
              <a:rPr sz="1200" spc="-10" dirty="0">
                <a:latin typeface="Arial MT"/>
                <a:cs typeface="Arial MT"/>
              </a:rPr>
              <a:t>la </a:t>
            </a:r>
            <a:r>
              <a:rPr sz="1200" spc="-5" dirty="0">
                <a:latin typeface="Arial MT"/>
                <a:cs typeface="Arial MT"/>
              </a:rPr>
              <a:t>nube asegura </a:t>
            </a:r>
            <a:r>
              <a:rPr sz="1200" spc="-10" dirty="0">
                <a:latin typeface="Arial MT"/>
                <a:cs typeface="Arial MT"/>
              </a:rPr>
              <a:t>que la </a:t>
            </a:r>
            <a:r>
              <a:rPr sz="1200" spc="-5" dirty="0">
                <a:latin typeface="Arial MT"/>
                <a:cs typeface="Arial MT"/>
              </a:rPr>
              <a:t> solución pueda adaptarse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manera efectiva a </a:t>
            </a:r>
            <a:r>
              <a:rPr sz="1200" dirty="0">
                <a:latin typeface="Arial MT"/>
                <a:cs typeface="Arial MT"/>
              </a:rPr>
              <a:t>la </a:t>
            </a:r>
            <a:r>
              <a:rPr sz="1200" spc="-5" dirty="0">
                <a:latin typeface="Arial MT"/>
                <a:cs typeface="Arial MT"/>
              </a:rPr>
              <a:t>dinámica </a:t>
            </a:r>
            <a:r>
              <a:rPr sz="1200" dirty="0">
                <a:latin typeface="Arial MT"/>
                <a:cs typeface="Arial MT"/>
              </a:rPr>
              <a:t>y </a:t>
            </a:r>
            <a:r>
              <a:rPr sz="1200" spc="-5" dirty="0">
                <a:latin typeface="Arial MT"/>
                <a:cs typeface="Arial MT"/>
              </a:rPr>
              <a:t>escalabilidad </a:t>
            </a:r>
            <a:r>
              <a:rPr sz="1200" spc="-10" dirty="0">
                <a:latin typeface="Arial MT"/>
                <a:cs typeface="Arial MT"/>
              </a:rPr>
              <a:t>de los </a:t>
            </a:r>
            <a:r>
              <a:rPr sz="1200" spc="-5" dirty="0">
                <a:latin typeface="Arial MT"/>
                <a:cs typeface="Arial MT"/>
              </a:rPr>
              <a:t> servicios </a:t>
            </a:r>
            <a:r>
              <a:rPr sz="1200" spc="-10" dirty="0">
                <a:latin typeface="Arial MT"/>
                <a:cs typeface="Arial MT"/>
              </a:rPr>
              <a:t>en </a:t>
            </a:r>
            <a:r>
              <a:rPr sz="1200" spc="-5" dirty="0">
                <a:latin typeface="Arial MT"/>
                <a:cs typeface="Arial MT"/>
              </a:rPr>
              <a:t>línea, </a:t>
            </a:r>
            <a:r>
              <a:rPr sz="1200" spc="-10" dirty="0">
                <a:latin typeface="Arial MT"/>
                <a:cs typeface="Arial MT"/>
              </a:rPr>
              <a:t>garantizando </a:t>
            </a:r>
            <a:r>
              <a:rPr sz="1200" spc="-5" dirty="0">
                <a:latin typeface="Arial MT"/>
                <a:cs typeface="Arial MT"/>
              </a:rPr>
              <a:t>una cobertura integral </a:t>
            </a:r>
            <a:r>
              <a:rPr sz="1200" spc="-10" dirty="0">
                <a:latin typeface="Arial MT"/>
                <a:cs typeface="Arial MT"/>
              </a:rPr>
              <a:t>de la </a:t>
            </a:r>
            <a:r>
              <a:rPr sz="1200" spc="-5" dirty="0">
                <a:latin typeface="Arial MT"/>
                <a:cs typeface="Arial MT"/>
              </a:rPr>
              <a:t>infraestructura </a:t>
            </a:r>
            <a:r>
              <a:rPr sz="1200" spc="-10" dirty="0">
                <a:latin typeface="Arial MT"/>
                <a:cs typeface="Arial MT"/>
              </a:rPr>
              <a:t>de la 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empresa.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Otro </a:t>
            </a:r>
            <a:r>
              <a:rPr sz="1200" spc="-5" dirty="0">
                <a:latin typeface="Arial MT"/>
                <a:cs typeface="Arial MT"/>
              </a:rPr>
              <a:t>aspecto crucial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que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contribuyó a </a:t>
            </a:r>
            <a:r>
              <a:rPr sz="1200" dirty="0">
                <a:latin typeface="Arial MT"/>
                <a:cs typeface="Arial MT"/>
              </a:rPr>
              <a:t>la </a:t>
            </a:r>
            <a:r>
              <a:rPr sz="1200" spc="-5" dirty="0">
                <a:latin typeface="Arial MT"/>
                <a:cs typeface="Arial MT"/>
              </a:rPr>
              <a:t>elección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Wazuh </a:t>
            </a:r>
            <a:r>
              <a:rPr sz="1200" spc="-5" dirty="0">
                <a:latin typeface="Arial MT"/>
                <a:cs typeface="Arial MT"/>
              </a:rPr>
              <a:t>fue su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reconocimiento a nivel internacional. </a:t>
            </a:r>
            <a:r>
              <a:rPr sz="1200" spc="-10" dirty="0">
                <a:latin typeface="Arial MT"/>
                <a:cs typeface="Arial MT"/>
              </a:rPr>
              <a:t>La </a:t>
            </a:r>
            <a:r>
              <a:rPr sz="1200" spc="-5" dirty="0">
                <a:latin typeface="Arial MT"/>
                <a:cs typeface="Arial MT"/>
              </a:rPr>
              <a:t>reputación </a:t>
            </a:r>
            <a:r>
              <a:rPr sz="120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Wazuh </a:t>
            </a:r>
            <a:r>
              <a:rPr sz="1200" spc="-10" dirty="0">
                <a:latin typeface="Arial MT"/>
                <a:cs typeface="Arial MT"/>
              </a:rPr>
              <a:t>en </a:t>
            </a:r>
            <a:r>
              <a:rPr sz="1200" dirty="0">
                <a:latin typeface="Arial MT"/>
                <a:cs typeface="Arial MT"/>
              </a:rPr>
              <a:t>la </a:t>
            </a:r>
            <a:r>
              <a:rPr sz="1200" spc="-5" dirty="0">
                <a:latin typeface="Arial MT"/>
                <a:cs typeface="Arial MT"/>
              </a:rPr>
              <a:t>comunidad </a:t>
            </a:r>
            <a:r>
              <a:rPr sz="1200" dirty="0">
                <a:latin typeface="Arial MT"/>
                <a:cs typeface="Arial MT"/>
              </a:rPr>
              <a:t>de 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ciberseguridad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respalda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su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eficacia</a:t>
            </a:r>
            <a:r>
              <a:rPr sz="1200" dirty="0">
                <a:latin typeface="Arial MT"/>
                <a:cs typeface="Arial MT"/>
              </a:rPr>
              <a:t> y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confiabilidad.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El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hecho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</a:t>
            </a:r>
            <a:r>
              <a:rPr sz="1200" spc="-5" dirty="0">
                <a:latin typeface="Arial MT"/>
                <a:cs typeface="Arial MT"/>
              </a:rPr>
              <a:t> que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sea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ampliamente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reconocido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refleja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su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aceptación</a:t>
            </a:r>
            <a:r>
              <a:rPr sz="1200" dirty="0">
                <a:latin typeface="Arial MT"/>
                <a:cs typeface="Arial MT"/>
              </a:rPr>
              <a:t> y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éxito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en</a:t>
            </a:r>
            <a:r>
              <a:rPr sz="1200" spc="-5" dirty="0">
                <a:latin typeface="Arial MT"/>
                <a:cs typeface="Arial MT"/>
              </a:rPr>
              <a:t> diversos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entornos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empresariales,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lo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cual</a:t>
            </a:r>
            <a:r>
              <a:rPr sz="1200" spc="-5" dirty="0">
                <a:latin typeface="Arial MT"/>
                <a:cs typeface="Arial MT"/>
              </a:rPr>
              <a:t> brinda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RMB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Tecnología</a:t>
            </a:r>
            <a:r>
              <a:rPr sz="1200" spc="-5" dirty="0">
                <a:latin typeface="Arial MT"/>
                <a:cs typeface="Arial MT"/>
              </a:rPr>
              <a:t> una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solución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respaldada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por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experiencias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positivas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en</a:t>
            </a:r>
            <a:r>
              <a:rPr sz="1200" spc="-5" dirty="0">
                <a:latin typeface="Arial MT"/>
                <a:cs typeface="Arial MT"/>
              </a:rPr>
              <a:t> implementaciones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similares.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200">
              <a:latin typeface="Arial MT"/>
              <a:cs typeface="Arial MT"/>
            </a:endParaRPr>
          </a:p>
          <a:p>
            <a:pPr marL="12700" marR="5080" algn="just">
              <a:lnSpc>
                <a:spcPts val="1380"/>
              </a:lnSpc>
            </a:pPr>
            <a:r>
              <a:rPr sz="1200" spc="-5" dirty="0">
                <a:latin typeface="Arial MT"/>
                <a:cs typeface="Arial MT"/>
              </a:rPr>
              <a:t>Se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implementó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la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herramienta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Wazuh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en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la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infraestructura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de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RMB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Tecnología,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con </a:t>
            </a:r>
            <a:r>
              <a:rPr sz="1200" spc="-32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la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sincronización</a:t>
            </a:r>
            <a:r>
              <a:rPr sz="1200" spc="2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</a:t>
            </a:r>
            <a:r>
              <a:rPr sz="1200" spc="3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servidores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autorizados.</a:t>
            </a:r>
            <a:r>
              <a:rPr sz="1200" spc="4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Este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proceso,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realizado</a:t>
            </a:r>
            <a:r>
              <a:rPr sz="1200" spc="2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en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un</a:t>
            </a:r>
            <a:r>
              <a:rPr sz="1200" spc="2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servidor</a:t>
            </a:r>
            <a:endParaRPr sz="1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5" dirty="0"/>
              <a:t>73</a:t>
            </a:fld>
            <a:endParaRPr spc="-5" dirty="0"/>
          </a:p>
        </p:txBody>
      </p:sp>
      <p:sp>
        <p:nvSpPr>
          <p:cNvPr id="2" name="object 2"/>
          <p:cNvSpPr txBox="1"/>
          <p:nvPr/>
        </p:nvSpPr>
        <p:spPr>
          <a:xfrm>
            <a:off x="1427733" y="1056893"/>
            <a:ext cx="5640705" cy="6519545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9525" algn="just">
              <a:lnSpc>
                <a:spcPct val="95900"/>
              </a:lnSpc>
              <a:spcBef>
                <a:spcPts val="160"/>
              </a:spcBef>
            </a:pPr>
            <a:r>
              <a:rPr sz="1200" spc="-5" dirty="0">
                <a:latin typeface="Arial MT"/>
                <a:cs typeface="Arial MT"/>
              </a:rPr>
              <a:t>proporcionado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por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la</a:t>
            </a:r>
            <a:r>
              <a:rPr sz="1200" spc="-5" dirty="0">
                <a:latin typeface="Arial MT"/>
                <a:cs typeface="Arial MT"/>
              </a:rPr>
              <a:t> organización</a:t>
            </a:r>
            <a:r>
              <a:rPr sz="1200" dirty="0">
                <a:latin typeface="Arial MT"/>
                <a:cs typeface="Arial MT"/>
              </a:rPr>
              <a:t> y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guiado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por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las</a:t>
            </a:r>
            <a:r>
              <a:rPr sz="1200" spc="-5" dirty="0">
                <a:latin typeface="Arial MT"/>
                <a:cs typeface="Arial MT"/>
              </a:rPr>
              <a:t> recomendaciones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implementación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Wazuh,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lo </a:t>
            </a:r>
            <a:r>
              <a:rPr sz="1200" spc="-5" dirty="0">
                <a:latin typeface="Arial MT"/>
                <a:cs typeface="Arial MT"/>
              </a:rPr>
              <a:t>que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demuestra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un</a:t>
            </a:r>
            <a:r>
              <a:rPr sz="1200" spc="-5" dirty="0">
                <a:latin typeface="Arial MT"/>
                <a:cs typeface="Arial MT"/>
              </a:rPr>
              <a:t> enfoque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estratégico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hacia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la </a:t>
            </a:r>
            <a:r>
              <a:rPr sz="1200" spc="-5" dirty="0">
                <a:latin typeface="Arial MT"/>
                <a:cs typeface="Arial MT"/>
              </a:rPr>
              <a:t> seguridad.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Utilizar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un</a:t>
            </a:r>
            <a:r>
              <a:rPr sz="1200" spc="-5" dirty="0">
                <a:latin typeface="Arial MT"/>
                <a:cs typeface="Arial MT"/>
              </a:rPr>
              <a:t> servidor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dedicado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permitió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un</a:t>
            </a:r>
            <a:r>
              <a:rPr sz="1200" spc="-5" dirty="0">
                <a:latin typeface="Arial MT"/>
                <a:cs typeface="Arial MT"/>
              </a:rPr>
              <a:t> mayor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control</a:t>
            </a:r>
            <a:r>
              <a:rPr sz="1200" dirty="0">
                <a:latin typeface="Arial MT"/>
                <a:cs typeface="Arial MT"/>
              </a:rPr>
              <a:t> sobre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la </a:t>
            </a:r>
            <a:r>
              <a:rPr sz="1200" spc="-5" dirty="0">
                <a:latin typeface="Arial MT"/>
                <a:cs typeface="Arial MT"/>
              </a:rPr>
              <a:t> configuración</a:t>
            </a:r>
            <a:r>
              <a:rPr sz="1200" spc="-6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y</a:t>
            </a:r>
            <a:r>
              <a:rPr sz="1200" spc="-5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el</a:t>
            </a:r>
            <a:r>
              <a:rPr sz="1200" spc="-5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rendimiento</a:t>
            </a:r>
            <a:r>
              <a:rPr sz="1200" spc="-6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</a:t>
            </a:r>
            <a:r>
              <a:rPr sz="1200" spc="-6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la</a:t>
            </a:r>
            <a:r>
              <a:rPr sz="1200" spc="-6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herramienta,</a:t>
            </a:r>
            <a:r>
              <a:rPr sz="1200" spc="-4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adaptándola</a:t>
            </a:r>
            <a:r>
              <a:rPr sz="1200" spc="-6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específicamente</a:t>
            </a:r>
            <a:r>
              <a:rPr sz="1200" spc="-6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</a:t>
            </a:r>
            <a:r>
              <a:rPr sz="1200" spc="-6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las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necesidades </a:t>
            </a:r>
            <a:r>
              <a:rPr sz="1200" dirty="0">
                <a:latin typeface="Arial MT"/>
                <a:cs typeface="Arial MT"/>
              </a:rPr>
              <a:t>y </a:t>
            </a:r>
            <a:r>
              <a:rPr sz="1200" spc="-5" dirty="0">
                <a:latin typeface="Arial MT"/>
                <a:cs typeface="Arial MT"/>
              </a:rPr>
              <a:t>estructura </a:t>
            </a:r>
            <a:r>
              <a:rPr sz="1200" spc="-10" dirty="0">
                <a:latin typeface="Arial MT"/>
                <a:cs typeface="Arial MT"/>
              </a:rPr>
              <a:t>de la </a:t>
            </a:r>
            <a:r>
              <a:rPr sz="1200" spc="-5" dirty="0">
                <a:latin typeface="Arial MT"/>
                <a:cs typeface="Arial MT"/>
              </a:rPr>
              <a:t>infraestructura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RMB </a:t>
            </a:r>
            <a:r>
              <a:rPr sz="1200" spc="-10" dirty="0">
                <a:latin typeface="Arial MT"/>
                <a:cs typeface="Arial MT"/>
              </a:rPr>
              <a:t>Tecnología. ahora </a:t>
            </a:r>
            <a:r>
              <a:rPr sz="1200" spc="-5" dirty="0">
                <a:latin typeface="Arial MT"/>
                <a:cs typeface="Arial MT"/>
              </a:rPr>
              <a:t>permite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una</a:t>
            </a:r>
            <a:r>
              <a:rPr sz="1200" spc="-5" dirty="0">
                <a:latin typeface="Arial MT"/>
                <a:cs typeface="Arial MT"/>
              </a:rPr>
              <a:t> monitorización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continua</a:t>
            </a:r>
            <a:r>
              <a:rPr sz="1200" dirty="0">
                <a:latin typeface="Arial MT"/>
                <a:cs typeface="Arial MT"/>
              </a:rPr>
              <a:t> y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una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detección</a:t>
            </a:r>
            <a:r>
              <a:rPr sz="1200" dirty="0">
                <a:latin typeface="Arial MT"/>
                <a:cs typeface="Arial MT"/>
              </a:rPr>
              <a:t> de </a:t>
            </a:r>
            <a:r>
              <a:rPr sz="1200" spc="-5" dirty="0">
                <a:latin typeface="Arial MT"/>
                <a:cs typeface="Arial MT"/>
              </a:rPr>
              <a:t>amenazas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en </a:t>
            </a:r>
            <a:r>
              <a:rPr sz="1200" spc="-10" dirty="0">
                <a:latin typeface="Arial MT"/>
                <a:cs typeface="Arial MT"/>
              </a:rPr>
              <a:t>los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servidores.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150">
              <a:latin typeface="Arial MT"/>
              <a:cs typeface="Arial MT"/>
            </a:endParaRPr>
          </a:p>
          <a:p>
            <a:pPr marL="12700" marR="5080" algn="just">
              <a:lnSpc>
                <a:spcPct val="95900"/>
              </a:lnSpc>
            </a:pPr>
            <a:r>
              <a:rPr sz="1200" dirty="0">
                <a:latin typeface="Arial MT"/>
                <a:cs typeface="Arial MT"/>
              </a:rPr>
              <a:t>Así </a:t>
            </a:r>
            <a:r>
              <a:rPr sz="1200" spc="-5" dirty="0">
                <a:latin typeface="Arial MT"/>
                <a:cs typeface="Arial MT"/>
              </a:rPr>
              <a:t>mismo, se logró </a:t>
            </a:r>
            <a:r>
              <a:rPr sz="1200" spc="-10" dirty="0">
                <a:latin typeface="Arial MT"/>
                <a:cs typeface="Arial MT"/>
              </a:rPr>
              <a:t>el </a:t>
            </a:r>
            <a:r>
              <a:rPr sz="1200" spc="-5" dirty="0">
                <a:latin typeface="Arial MT"/>
                <a:cs typeface="Arial MT"/>
              </a:rPr>
              <a:t>despliegue exitoso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los agentes </a:t>
            </a:r>
            <a:r>
              <a:rPr sz="1200" spc="-10" dirty="0">
                <a:latin typeface="Arial MT"/>
                <a:cs typeface="Arial MT"/>
              </a:rPr>
              <a:t>en </a:t>
            </a:r>
            <a:r>
              <a:rPr sz="1200" spc="-5" dirty="0">
                <a:latin typeface="Arial MT"/>
                <a:cs typeface="Arial MT"/>
              </a:rPr>
              <a:t>servidores Linux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representando </a:t>
            </a:r>
            <a:r>
              <a:rPr sz="1200" dirty="0">
                <a:latin typeface="Arial MT"/>
                <a:cs typeface="Arial MT"/>
              </a:rPr>
              <a:t>un </a:t>
            </a:r>
            <a:r>
              <a:rPr sz="1200" spc="-5" dirty="0">
                <a:latin typeface="Arial MT"/>
                <a:cs typeface="Arial MT"/>
              </a:rPr>
              <a:t>paso </a:t>
            </a:r>
            <a:r>
              <a:rPr sz="1200" dirty="0">
                <a:latin typeface="Arial MT"/>
                <a:cs typeface="Arial MT"/>
              </a:rPr>
              <a:t>crucial en </a:t>
            </a:r>
            <a:r>
              <a:rPr sz="1200" spc="-10" dirty="0">
                <a:latin typeface="Arial MT"/>
                <a:cs typeface="Arial MT"/>
              </a:rPr>
              <a:t>la </a:t>
            </a:r>
            <a:r>
              <a:rPr sz="1200" spc="-5" dirty="0">
                <a:latin typeface="Arial MT"/>
                <a:cs typeface="Arial MT"/>
              </a:rPr>
              <a:t>implementación </a:t>
            </a:r>
            <a:r>
              <a:rPr sz="1200" dirty="0">
                <a:latin typeface="Arial MT"/>
                <a:cs typeface="Arial MT"/>
              </a:rPr>
              <a:t>de la </a:t>
            </a:r>
            <a:r>
              <a:rPr sz="1200" spc="-5" dirty="0">
                <a:latin typeface="Arial MT"/>
                <a:cs typeface="Arial MT"/>
              </a:rPr>
              <a:t>solución </a:t>
            </a:r>
            <a:r>
              <a:rPr sz="120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seguridad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Wazuh </a:t>
            </a:r>
            <a:r>
              <a:rPr sz="1200" spc="-10" dirty="0">
                <a:latin typeface="Arial MT"/>
                <a:cs typeface="Arial MT"/>
              </a:rPr>
              <a:t>en la </a:t>
            </a:r>
            <a:r>
              <a:rPr sz="1200" spc="-5" dirty="0">
                <a:latin typeface="Arial MT"/>
                <a:cs typeface="Arial MT"/>
              </a:rPr>
              <a:t>infraestructura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RMB </a:t>
            </a:r>
            <a:r>
              <a:rPr sz="1200" spc="-10" dirty="0">
                <a:latin typeface="Arial MT"/>
                <a:cs typeface="Arial MT"/>
              </a:rPr>
              <a:t>Tecnología. </a:t>
            </a:r>
            <a:r>
              <a:rPr sz="1200" spc="-5" dirty="0">
                <a:latin typeface="Arial MT"/>
                <a:cs typeface="Arial MT"/>
              </a:rPr>
              <a:t>Al </a:t>
            </a:r>
            <a:r>
              <a:rPr sz="1200" spc="-10" dirty="0">
                <a:latin typeface="Arial MT"/>
                <a:cs typeface="Arial MT"/>
              </a:rPr>
              <a:t>desplegar los </a:t>
            </a:r>
            <a:r>
              <a:rPr sz="1200" spc="-5" dirty="0">
                <a:latin typeface="Arial MT"/>
                <a:cs typeface="Arial MT"/>
              </a:rPr>
              <a:t>agentes </a:t>
            </a:r>
            <a:r>
              <a:rPr sz="1200" dirty="0">
                <a:latin typeface="Arial MT"/>
                <a:cs typeface="Arial MT"/>
              </a:rPr>
              <a:t>en </a:t>
            </a:r>
            <a:r>
              <a:rPr sz="1200" spc="-10" dirty="0">
                <a:latin typeface="Arial MT"/>
                <a:cs typeface="Arial MT"/>
              </a:rPr>
              <a:t>el </a:t>
            </a:r>
            <a:r>
              <a:rPr sz="1200" spc="-15" dirty="0">
                <a:latin typeface="Arial MT"/>
                <a:cs typeface="Arial MT"/>
              </a:rPr>
              <a:t>del </a:t>
            </a:r>
            <a:r>
              <a:rPr sz="1200" spc="-10" dirty="0">
                <a:latin typeface="Arial MT"/>
                <a:cs typeface="Arial MT"/>
              </a:rPr>
              <a:t> entorno</a:t>
            </a:r>
            <a:r>
              <a:rPr sz="1200" spc="-5" dirty="0">
                <a:latin typeface="Arial MT"/>
                <a:cs typeface="Arial MT"/>
              </a:rPr>
              <a:t> tecnológico</a:t>
            </a:r>
            <a:r>
              <a:rPr sz="1200" dirty="0">
                <a:latin typeface="Arial MT"/>
                <a:cs typeface="Arial MT"/>
              </a:rPr>
              <a:t> de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la</a:t>
            </a:r>
            <a:r>
              <a:rPr sz="1200" spc="-5" dirty="0">
                <a:latin typeface="Arial MT"/>
                <a:cs typeface="Arial MT"/>
              </a:rPr>
              <a:t> empresa,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se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ayudó</a:t>
            </a:r>
            <a:r>
              <a:rPr sz="1200" spc="-5" dirty="0">
                <a:latin typeface="Arial MT"/>
                <a:cs typeface="Arial MT"/>
              </a:rPr>
              <a:t> a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que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los</a:t>
            </a:r>
            <a:r>
              <a:rPr sz="1200" spc="-5" dirty="0">
                <a:latin typeface="Arial MT"/>
                <a:cs typeface="Arial MT"/>
              </a:rPr>
              <a:t> dispositivos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estén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continuamente monitoreados </a:t>
            </a:r>
            <a:r>
              <a:rPr sz="1200" dirty="0">
                <a:latin typeface="Arial MT"/>
                <a:cs typeface="Arial MT"/>
              </a:rPr>
              <a:t>y </a:t>
            </a:r>
            <a:r>
              <a:rPr sz="1200" spc="-5" dirty="0">
                <a:latin typeface="Arial MT"/>
                <a:cs typeface="Arial MT"/>
              </a:rPr>
              <a:t>protegidos contra posibles </a:t>
            </a:r>
            <a:r>
              <a:rPr sz="1200" dirty="0">
                <a:latin typeface="Arial MT"/>
                <a:cs typeface="Arial MT"/>
              </a:rPr>
              <a:t>amenazas., </a:t>
            </a:r>
            <a:r>
              <a:rPr sz="1200" spc="-5" dirty="0">
                <a:latin typeface="Arial MT"/>
                <a:cs typeface="Arial MT"/>
              </a:rPr>
              <a:t>además, se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llevaron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cabo</a:t>
            </a:r>
            <a:r>
              <a:rPr sz="1200" spc="-5" dirty="0">
                <a:latin typeface="Arial MT"/>
                <a:cs typeface="Arial MT"/>
              </a:rPr>
              <a:t> algunas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configuraciones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adicionales</a:t>
            </a:r>
            <a:r>
              <a:rPr sz="1200" spc="-5" dirty="0">
                <a:latin typeface="Arial MT"/>
                <a:cs typeface="Arial MT"/>
              </a:rPr>
              <a:t> para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el</a:t>
            </a:r>
            <a:r>
              <a:rPr sz="1200" spc="-5" dirty="0">
                <a:latin typeface="Arial MT"/>
                <a:cs typeface="Arial MT"/>
              </a:rPr>
              <a:t> escaneo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 vulnerabilidades periódico </a:t>
            </a:r>
            <a:r>
              <a:rPr sz="1200" spc="-10" dirty="0">
                <a:latin typeface="Arial MT"/>
                <a:cs typeface="Arial MT"/>
              </a:rPr>
              <a:t>en los </a:t>
            </a:r>
            <a:r>
              <a:rPr sz="1200" spc="-5" dirty="0">
                <a:latin typeface="Arial MT"/>
                <a:cs typeface="Arial MT"/>
              </a:rPr>
              <a:t>equipos. </a:t>
            </a:r>
            <a:r>
              <a:rPr sz="1200" dirty="0">
                <a:latin typeface="Arial MT"/>
                <a:cs typeface="Arial MT"/>
              </a:rPr>
              <a:t>Esta </a:t>
            </a:r>
            <a:r>
              <a:rPr sz="1200" spc="-5" dirty="0">
                <a:latin typeface="Arial MT"/>
                <a:cs typeface="Arial MT"/>
              </a:rPr>
              <a:t>iniciativa subraya </a:t>
            </a:r>
            <a:r>
              <a:rPr sz="1200" dirty="0">
                <a:latin typeface="Arial MT"/>
                <a:cs typeface="Arial MT"/>
              </a:rPr>
              <a:t>la </a:t>
            </a:r>
            <a:r>
              <a:rPr sz="1200" spc="-5" dirty="0">
                <a:latin typeface="Arial MT"/>
                <a:cs typeface="Arial MT"/>
              </a:rPr>
              <a:t>importancia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un</a:t>
            </a:r>
            <a:r>
              <a:rPr sz="1200" spc="-5" dirty="0">
                <a:latin typeface="Arial MT"/>
                <a:cs typeface="Arial MT"/>
              </a:rPr>
              <a:t> compromiso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continuo</a:t>
            </a:r>
            <a:r>
              <a:rPr sz="1200" dirty="0">
                <a:latin typeface="Arial MT"/>
                <a:cs typeface="Arial MT"/>
              </a:rPr>
              <a:t> con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la</a:t>
            </a:r>
            <a:r>
              <a:rPr sz="1200" spc="-5" dirty="0">
                <a:latin typeface="Arial MT"/>
                <a:cs typeface="Arial MT"/>
              </a:rPr>
              <a:t> ciberseguridad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en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un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entorno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tecnológico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en </a:t>
            </a:r>
            <a:r>
              <a:rPr sz="1200" spc="-5" dirty="0">
                <a:latin typeface="Arial MT"/>
                <a:cs typeface="Arial MT"/>
              </a:rPr>
              <a:t> constante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evolución.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150">
              <a:latin typeface="Arial MT"/>
              <a:cs typeface="Arial MT"/>
            </a:endParaRPr>
          </a:p>
          <a:p>
            <a:pPr marL="12700" marR="9525" algn="just">
              <a:lnSpc>
                <a:spcPct val="95900"/>
              </a:lnSpc>
            </a:pPr>
            <a:r>
              <a:rPr sz="1200" spc="-5" dirty="0">
                <a:latin typeface="Arial MT"/>
                <a:cs typeface="Arial MT"/>
              </a:rPr>
              <a:t>Se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llevaron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cabo</a:t>
            </a:r>
            <a:r>
              <a:rPr sz="1200" spc="-5" dirty="0">
                <a:latin typeface="Arial MT"/>
                <a:cs typeface="Arial MT"/>
              </a:rPr>
              <a:t> pruebas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</a:t>
            </a:r>
            <a:r>
              <a:rPr sz="1200" spc="-5" dirty="0">
                <a:latin typeface="Arial MT"/>
                <a:cs typeface="Arial MT"/>
              </a:rPr>
              <a:t> detección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</a:t>
            </a:r>
            <a:r>
              <a:rPr sz="1200" spc="-5" dirty="0">
                <a:latin typeface="Arial MT"/>
                <a:cs typeface="Arial MT"/>
              </a:rPr>
              <a:t> amenazas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en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el</a:t>
            </a:r>
            <a:r>
              <a:rPr sz="1200" spc="-5" dirty="0">
                <a:latin typeface="Arial MT"/>
                <a:cs typeface="Arial MT"/>
              </a:rPr>
              <a:t> sistema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SIEM </a:t>
            </a:r>
            <a:r>
              <a:rPr sz="1200" spc="-5" dirty="0">
                <a:latin typeface="Arial MT"/>
                <a:cs typeface="Arial MT"/>
              </a:rPr>
              <a:t> implementado,</a:t>
            </a:r>
            <a:r>
              <a:rPr sz="1200" spc="-7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evidenciando</a:t>
            </a:r>
            <a:r>
              <a:rPr sz="1200" spc="-80" dirty="0">
                <a:latin typeface="Arial MT"/>
                <a:cs typeface="Arial MT"/>
              </a:rPr>
              <a:t> </a:t>
            </a:r>
            <a:r>
              <a:rPr sz="1200" spc="5" dirty="0">
                <a:latin typeface="Arial MT"/>
                <a:cs typeface="Arial MT"/>
              </a:rPr>
              <a:t>su</a:t>
            </a:r>
            <a:r>
              <a:rPr sz="1200" spc="-8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capacidad</a:t>
            </a:r>
            <a:r>
              <a:rPr sz="1200" spc="-6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para</a:t>
            </a:r>
            <a:r>
              <a:rPr sz="1200" spc="-6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identificar</a:t>
            </a:r>
            <a:r>
              <a:rPr sz="1200" spc="-5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diversos</a:t>
            </a:r>
            <a:r>
              <a:rPr sz="1200" spc="-7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tipos</a:t>
            </a:r>
            <a:r>
              <a:rPr sz="1200" spc="-7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de</a:t>
            </a:r>
            <a:r>
              <a:rPr sz="1200" spc="-8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ataques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informáticos</a:t>
            </a:r>
            <a:r>
              <a:rPr sz="1200" spc="-4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dirigidos</a:t>
            </a:r>
            <a:r>
              <a:rPr sz="1200" spc="-4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</a:t>
            </a:r>
            <a:r>
              <a:rPr sz="1200" spc="-5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los</a:t>
            </a:r>
            <a:r>
              <a:rPr sz="1200" spc="-4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servidores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configurados.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Entre</a:t>
            </a:r>
            <a:r>
              <a:rPr sz="1200" spc="-5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estos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ataques</a:t>
            </a:r>
            <a:r>
              <a:rPr sz="1200" spc="-4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se</a:t>
            </a:r>
            <a:r>
              <a:rPr sz="1200" spc="-5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incluyen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al </a:t>
            </a:r>
            <a:r>
              <a:rPr sz="1200" spc="-5" dirty="0">
                <a:latin typeface="Arial MT"/>
                <a:cs typeface="Arial MT"/>
              </a:rPr>
              <a:t>protocolo </a:t>
            </a:r>
            <a:r>
              <a:rPr sz="1200" spc="5" dirty="0">
                <a:latin typeface="Arial MT"/>
                <a:cs typeface="Arial MT"/>
              </a:rPr>
              <a:t>FTP, </a:t>
            </a:r>
            <a:r>
              <a:rPr sz="1200" spc="-10" dirty="0">
                <a:latin typeface="Arial MT"/>
                <a:cs typeface="Arial MT"/>
              </a:rPr>
              <a:t>escaneos </a:t>
            </a:r>
            <a:r>
              <a:rPr sz="1200" spc="-5" dirty="0">
                <a:latin typeface="Arial MT"/>
                <a:cs typeface="Arial MT"/>
              </a:rPr>
              <a:t>con </a:t>
            </a:r>
            <a:r>
              <a:rPr sz="1200" dirty="0">
                <a:latin typeface="Arial MT"/>
                <a:cs typeface="Arial MT"/>
              </a:rPr>
              <a:t>NMAP, </a:t>
            </a:r>
            <a:r>
              <a:rPr sz="1200" spc="-10" dirty="0">
                <a:latin typeface="Arial MT"/>
                <a:cs typeface="Arial MT"/>
              </a:rPr>
              <a:t>escaneos de páginas </a:t>
            </a:r>
            <a:r>
              <a:rPr sz="1200" spc="-5" dirty="0">
                <a:latin typeface="Arial MT"/>
                <a:cs typeface="Arial MT"/>
              </a:rPr>
              <a:t>web </a:t>
            </a:r>
            <a:r>
              <a:rPr sz="1200" dirty="0">
                <a:latin typeface="Arial MT"/>
                <a:cs typeface="Arial MT"/>
              </a:rPr>
              <a:t>y </a:t>
            </a:r>
            <a:r>
              <a:rPr sz="1200" spc="-10" dirty="0">
                <a:latin typeface="Arial MT"/>
                <a:cs typeface="Arial MT"/>
              </a:rPr>
              <a:t>otros para </a:t>
            </a:r>
            <a:r>
              <a:rPr sz="1200" spc="-5" dirty="0">
                <a:latin typeface="Arial MT"/>
                <a:cs typeface="Arial MT"/>
              </a:rPr>
              <a:t> estresar </a:t>
            </a:r>
            <a:r>
              <a:rPr sz="1200" spc="-10" dirty="0">
                <a:latin typeface="Arial MT"/>
                <a:cs typeface="Arial MT"/>
              </a:rPr>
              <a:t>las </a:t>
            </a:r>
            <a:r>
              <a:rPr sz="1200" spc="-5" dirty="0">
                <a:latin typeface="Arial MT"/>
                <a:cs typeface="Arial MT"/>
              </a:rPr>
              <a:t>máquinas </a:t>
            </a:r>
            <a:r>
              <a:rPr sz="1200" dirty="0">
                <a:latin typeface="Arial MT"/>
                <a:cs typeface="Arial MT"/>
              </a:rPr>
              <a:t>y </a:t>
            </a:r>
            <a:r>
              <a:rPr sz="1200" spc="-5" dirty="0">
                <a:latin typeface="Arial MT"/>
                <a:cs typeface="Arial MT"/>
              </a:rPr>
              <a:t>generar alertas </a:t>
            </a:r>
            <a:r>
              <a:rPr sz="1200" spc="-10" dirty="0">
                <a:latin typeface="Arial MT"/>
                <a:cs typeface="Arial MT"/>
              </a:rPr>
              <a:t>en el </a:t>
            </a:r>
            <a:r>
              <a:rPr sz="1200" dirty="0">
                <a:latin typeface="Arial MT"/>
                <a:cs typeface="Arial MT"/>
              </a:rPr>
              <a:t>SIEM. Es </a:t>
            </a:r>
            <a:r>
              <a:rPr sz="1200" spc="-5" dirty="0">
                <a:latin typeface="Arial MT"/>
                <a:cs typeface="Arial MT"/>
              </a:rPr>
              <a:t>importante destacar </a:t>
            </a:r>
            <a:r>
              <a:rPr sz="1200" spc="-10" dirty="0">
                <a:latin typeface="Arial MT"/>
                <a:cs typeface="Arial MT"/>
              </a:rPr>
              <a:t>que el </a:t>
            </a:r>
            <a:r>
              <a:rPr sz="1200" spc="-5" dirty="0">
                <a:latin typeface="Arial MT"/>
                <a:cs typeface="Arial MT"/>
              </a:rPr>
              <a:t> agente empleado </a:t>
            </a:r>
            <a:r>
              <a:rPr sz="1200" spc="-10" dirty="0">
                <a:latin typeface="Arial MT"/>
                <a:cs typeface="Arial MT"/>
              </a:rPr>
              <a:t>es </a:t>
            </a:r>
            <a:r>
              <a:rPr sz="1200" spc="-5" dirty="0">
                <a:latin typeface="Arial MT"/>
                <a:cs typeface="Arial MT"/>
              </a:rPr>
              <a:t>ligero </a:t>
            </a:r>
            <a:r>
              <a:rPr sz="1200" dirty="0">
                <a:latin typeface="Arial MT"/>
                <a:cs typeface="Arial MT"/>
              </a:rPr>
              <a:t>y </a:t>
            </a:r>
            <a:r>
              <a:rPr sz="1200" spc="-5" dirty="0">
                <a:latin typeface="Arial MT"/>
                <a:cs typeface="Arial MT"/>
              </a:rPr>
              <a:t>tiene </a:t>
            </a:r>
            <a:r>
              <a:rPr sz="1200" spc="-10" dirty="0">
                <a:latin typeface="Arial MT"/>
                <a:cs typeface="Arial MT"/>
              </a:rPr>
              <a:t>un </a:t>
            </a:r>
            <a:r>
              <a:rPr sz="1200" spc="-5" dirty="0">
                <a:latin typeface="Arial MT"/>
                <a:cs typeface="Arial MT"/>
              </a:rPr>
              <a:t>impacto significativo </a:t>
            </a:r>
            <a:r>
              <a:rPr sz="1200" spc="-10" dirty="0">
                <a:latin typeface="Arial MT"/>
                <a:cs typeface="Arial MT"/>
              </a:rPr>
              <a:t>en el </a:t>
            </a:r>
            <a:r>
              <a:rPr sz="1200" spc="-5" dirty="0">
                <a:latin typeface="Arial MT"/>
                <a:cs typeface="Arial MT"/>
              </a:rPr>
              <a:t>rendimiento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los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endpoints.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Además,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se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configuró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Wazuh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para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llevar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cabo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escaneos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 vulnerabilidades,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lo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cual</a:t>
            </a:r>
            <a:r>
              <a:rPr sz="1200" spc="-10" dirty="0">
                <a:latin typeface="Arial MT"/>
                <a:cs typeface="Arial MT"/>
              </a:rPr>
              <a:t> es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una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medida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útil para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fortalecer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la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seguridad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del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sistema.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200">
              <a:latin typeface="Arial MT"/>
              <a:cs typeface="Arial MT"/>
            </a:endParaRPr>
          </a:p>
          <a:p>
            <a:pPr marL="12700" marR="8255" algn="just">
              <a:lnSpc>
                <a:spcPct val="95900"/>
              </a:lnSpc>
            </a:pPr>
            <a:r>
              <a:rPr sz="1200" spc="-10" dirty="0">
                <a:latin typeface="Arial MT"/>
                <a:cs typeface="Arial MT"/>
              </a:rPr>
              <a:t>La </a:t>
            </a:r>
            <a:r>
              <a:rPr sz="1200" spc="-5" dirty="0">
                <a:latin typeface="Arial MT"/>
                <a:cs typeface="Arial MT"/>
              </a:rPr>
              <a:t>estrategia implementada para seleccionar </a:t>
            </a:r>
            <a:r>
              <a:rPr sz="1200" dirty="0">
                <a:latin typeface="Arial MT"/>
                <a:cs typeface="Arial MT"/>
              </a:rPr>
              <a:t>y </a:t>
            </a:r>
            <a:r>
              <a:rPr sz="1200" spc="-5" dirty="0">
                <a:latin typeface="Arial MT"/>
                <a:cs typeface="Arial MT"/>
              </a:rPr>
              <a:t>desplegar </a:t>
            </a:r>
            <a:r>
              <a:rPr sz="1200" spc="-10" dirty="0">
                <a:latin typeface="Arial MT"/>
                <a:cs typeface="Arial MT"/>
              </a:rPr>
              <a:t>el </a:t>
            </a:r>
            <a:r>
              <a:rPr sz="1200" spc="-5" dirty="0">
                <a:latin typeface="Arial MT"/>
                <a:cs typeface="Arial MT"/>
              </a:rPr>
              <a:t>sistema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monitoreo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 eventos de </a:t>
            </a:r>
            <a:r>
              <a:rPr sz="1200" spc="-5" dirty="0">
                <a:latin typeface="Arial MT"/>
                <a:cs typeface="Arial MT"/>
              </a:rPr>
              <a:t>seguridad </a:t>
            </a:r>
            <a:r>
              <a:rPr sz="1200" spc="-10" dirty="0">
                <a:latin typeface="Arial MT"/>
                <a:cs typeface="Arial MT"/>
              </a:rPr>
              <a:t>en la </a:t>
            </a:r>
            <a:r>
              <a:rPr sz="1200" spc="-5" dirty="0">
                <a:latin typeface="Arial MT"/>
                <a:cs typeface="Arial MT"/>
              </a:rPr>
              <a:t>infraestructura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RMB </a:t>
            </a:r>
            <a:r>
              <a:rPr sz="1200" spc="-10" dirty="0">
                <a:latin typeface="Arial MT"/>
                <a:cs typeface="Arial MT"/>
              </a:rPr>
              <a:t>Tecnología </a:t>
            </a:r>
            <a:r>
              <a:rPr sz="1200" spc="-5" dirty="0">
                <a:latin typeface="Arial MT"/>
                <a:cs typeface="Arial MT"/>
              </a:rPr>
              <a:t>se alinea con </a:t>
            </a:r>
            <a:r>
              <a:rPr sz="1200" spc="-10" dirty="0">
                <a:latin typeface="Arial MT"/>
                <a:cs typeface="Arial MT"/>
              </a:rPr>
              <a:t>los 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objetivos</a:t>
            </a:r>
            <a:r>
              <a:rPr sz="1200" spc="-5" dirty="0">
                <a:latin typeface="Arial MT"/>
                <a:cs typeface="Arial MT"/>
              </a:rPr>
              <a:t> planteados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inicialmente.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La</a:t>
            </a:r>
            <a:r>
              <a:rPr sz="1200" spc="-5" dirty="0">
                <a:latin typeface="Arial MT"/>
                <a:cs typeface="Arial MT"/>
              </a:rPr>
              <a:t> elección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Wazuh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se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basó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en</a:t>
            </a:r>
            <a:r>
              <a:rPr sz="1200" spc="-5" dirty="0">
                <a:latin typeface="Arial MT"/>
                <a:cs typeface="Arial MT"/>
              </a:rPr>
              <a:t> su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compatibilidad con </a:t>
            </a:r>
            <a:r>
              <a:rPr sz="1200" spc="-10" dirty="0">
                <a:latin typeface="Arial MT"/>
                <a:cs typeface="Arial MT"/>
              </a:rPr>
              <a:t>entornos en la </a:t>
            </a:r>
            <a:r>
              <a:rPr sz="1200" spc="-5" dirty="0">
                <a:latin typeface="Arial MT"/>
                <a:cs typeface="Arial MT"/>
              </a:rPr>
              <a:t>nube, su capacidad </a:t>
            </a:r>
            <a:r>
              <a:rPr sz="1200" spc="-10" dirty="0">
                <a:latin typeface="Arial MT"/>
                <a:cs typeface="Arial MT"/>
              </a:rPr>
              <a:t>de escalar </a:t>
            </a:r>
            <a:r>
              <a:rPr sz="1200" dirty="0">
                <a:latin typeface="Arial MT"/>
                <a:cs typeface="Arial MT"/>
              </a:rPr>
              <a:t>y </a:t>
            </a:r>
            <a:r>
              <a:rPr sz="1200" spc="-10" dirty="0">
                <a:latin typeface="Arial MT"/>
                <a:cs typeface="Arial MT"/>
              </a:rPr>
              <a:t>que la </a:t>
            </a:r>
            <a:r>
              <a:rPr sz="1200" spc="-5" dirty="0">
                <a:latin typeface="Arial MT"/>
                <a:cs typeface="Arial MT"/>
              </a:rPr>
              <a:t>solución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se basara </a:t>
            </a:r>
            <a:r>
              <a:rPr sz="1200" spc="-10" dirty="0">
                <a:latin typeface="Arial MT"/>
                <a:cs typeface="Arial MT"/>
              </a:rPr>
              <a:t>en </a:t>
            </a:r>
            <a:r>
              <a:rPr sz="1200" spc="-5" dirty="0">
                <a:latin typeface="Arial MT"/>
                <a:cs typeface="Arial MT"/>
              </a:rPr>
              <a:t>código abierto, </a:t>
            </a:r>
            <a:r>
              <a:rPr sz="1200" spc="-10" dirty="0">
                <a:latin typeface="Arial MT"/>
                <a:cs typeface="Arial MT"/>
              </a:rPr>
              <a:t>lo </a:t>
            </a:r>
            <a:r>
              <a:rPr sz="1200" spc="-5" dirty="0">
                <a:latin typeface="Arial MT"/>
                <a:cs typeface="Arial MT"/>
              </a:rPr>
              <a:t>que asegura una cobertura integral </a:t>
            </a:r>
            <a:r>
              <a:rPr sz="1200" dirty="0">
                <a:latin typeface="Arial MT"/>
                <a:cs typeface="Arial MT"/>
              </a:rPr>
              <a:t>y </a:t>
            </a:r>
            <a:r>
              <a:rPr sz="1200" spc="-5" dirty="0">
                <a:latin typeface="Arial MT"/>
                <a:cs typeface="Arial MT"/>
              </a:rPr>
              <a:t>respuesta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efectiva a </a:t>
            </a:r>
            <a:r>
              <a:rPr sz="1200" spc="-10" dirty="0">
                <a:latin typeface="Arial MT"/>
                <a:cs typeface="Arial MT"/>
              </a:rPr>
              <a:t>las demandas </a:t>
            </a:r>
            <a:r>
              <a:rPr sz="1200" spc="-5" dirty="0">
                <a:latin typeface="Arial MT"/>
                <a:cs typeface="Arial MT"/>
              </a:rPr>
              <a:t>del servicio. El despliegue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agentes </a:t>
            </a:r>
            <a:r>
              <a:rPr sz="1200" spc="-10" dirty="0">
                <a:latin typeface="Arial MT"/>
                <a:cs typeface="Arial MT"/>
              </a:rPr>
              <a:t>en </a:t>
            </a:r>
            <a:r>
              <a:rPr sz="1200" spc="-5" dirty="0">
                <a:latin typeface="Arial MT"/>
                <a:cs typeface="Arial MT"/>
              </a:rPr>
              <a:t>servidores </a:t>
            </a:r>
            <a:r>
              <a:rPr sz="1200" spc="-10" dirty="0">
                <a:latin typeface="Arial MT"/>
                <a:cs typeface="Arial MT"/>
              </a:rPr>
              <a:t>Linux,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junto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con </a:t>
            </a:r>
            <a:r>
              <a:rPr sz="1200" spc="-5" dirty="0">
                <a:latin typeface="Arial MT"/>
                <a:cs typeface="Arial MT"/>
              </a:rPr>
              <a:t>escaneos periódicos </a:t>
            </a:r>
            <a:r>
              <a:rPr sz="120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vulnerabilidades,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demuestra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la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adaptación</a:t>
            </a:r>
            <a:r>
              <a:rPr sz="1200" spc="-5" dirty="0">
                <a:latin typeface="Arial MT"/>
                <a:cs typeface="Arial MT"/>
              </a:rPr>
              <a:t> e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integración con </a:t>
            </a:r>
            <a:r>
              <a:rPr sz="1200" spc="-10" dirty="0">
                <a:latin typeface="Arial MT"/>
                <a:cs typeface="Arial MT"/>
              </a:rPr>
              <a:t>la </a:t>
            </a:r>
            <a:r>
              <a:rPr sz="1200" spc="-5" dirty="0">
                <a:latin typeface="Arial MT"/>
                <a:cs typeface="Arial MT"/>
              </a:rPr>
              <a:t>infraestructura </a:t>
            </a:r>
            <a:r>
              <a:rPr sz="1200" spc="-10" dirty="0">
                <a:latin typeface="Arial MT"/>
                <a:cs typeface="Arial MT"/>
              </a:rPr>
              <a:t>de la </a:t>
            </a:r>
            <a:r>
              <a:rPr sz="1200" spc="-5" dirty="0">
                <a:latin typeface="Arial MT"/>
                <a:cs typeface="Arial MT"/>
              </a:rPr>
              <a:t>empresa. </a:t>
            </a:r>
            <a:r>
              <a:rPr sz="1200" spc="-10" dirty="0">
                <a:latin typeface="Arial MT"/>
                <a:cs typeface="Arial MT"/>
              </a:rPr>
              <a:t>Las pruebas de </a:t>
            </a:r>
            <a:r>
              <a:rPr sz="1200" spc="-5" dirty="0">
                <a:latin typeface="Arial MT"/>
                <a:cs typeface="Arial MT"/>
              </a:rPr>
              <a:t>detección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 amenazas confirman </a:t>
            </a:r>
            <a:r>
              <a:rPr sz="1200" dirty="0">
                <a:latin typeface="Arial MT"/>
                <a:cs typeface="Arial MT"/>
              </a:rPr>
              <a:t>la </a:t>
            </a:r>
            <a:r>
              <a:rPr sz="1200" spc="-5" dirty="0">
                <a:latin typeface="Arial MT"/>
                <a:cs typeface="Arial MT"/>
              </a:rPr>
              <a:t>eficacia del sistema para identificar diferentes </a:t>
            </a:r>
            <a:r>
              <a:rPr sz="1200" spc="-10" dirty="0">
                <a:latin typeface="Arial MT"/>
                <a:cs typeface="Arial MT"/>
              </a:rPr>
              <a:t>tipos de </a:t>
            </a:r>
            <a:r>
              <a:rPr sz="1200" spc="-5" dirty="0">
                <a:latin typeface="Arial MT"/>
                <a:cs typeface="Arial MT"/>
              </a:rPr>
              <a:t> ataques, contribuyendo así a </a:t>
            </a:r>
            <a:r>
              <a:rPr sz="1200" spc="-10" dirty="0">
                <a:latin typeface="Arial MT"/>
                <a:cs typeface="Arial MT"/>
              </a:rPr>
              <a:t>mejorar la </a:t>
            </a:r>
            <a:r>
              <a:rPr sz="1200" spc="-5" dirty="0">
                <a:latin typeface="Arial MT"/>
                <a:cs typeface="Arial MT"/>
              </a:rPr>
              <a:t>seguridad </a:t>
            </a:r>
            <a:r>
              <a:rPr sz="1200" dirty="0">
                <a:latin typeface="Arial MT"/>
                <a:cs typeface="Arial MT"/>
              </a:rPr>
              <a:t>y </a:t>
            </a:r>
            <a:r>
              <a:rPr sz="1200" spc="-5" dirty="0">
                <a:latin typeface="Arial MT"/>
                <a:cs typeface="Arial MT"/>
              </a:rPr>
              <a:t>privacidad </a:t>
            </a:r>
            <a:r>
              <a:rPr sz="1200" spc="-10" dirty="0">
                <a:latin typeface="Arial MT"/>
                <a:cs typeface="Arial MT"/>
              </a:rPr>
              <a:t>de los datos de los 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clientes</a:t>
            </a:r>
            <a:r>
              <a:rPr sz="1200" dirty="0">
                <a:latin typeface="Arial MT"/>
                <a:cs typeface="Arial MT"/>
              </a:rPr>
              <a:t> de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RMB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Tecnología.</a:t>
            </a:r>
            <a:endParaRPr sz="1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5" dirty="0"/>
              <a:t>74</a:t>
            </a:fld>
            <a:endParaRPr spc="-5" dirty="0"/>
          </a:p>
        </p:txBody>
      </p:sp>
      <p:sp>
        <p:nvSpPr>
          <p:cNvPr id="2" name="object 2"/>
          <p:cNvSpPr txBox="1"/>
          <p:nvPr/>
        </p:nvSpPr>
        <p:spPr>
          <a:xfrm>
            <a:off x="1427733" y="1056893"/>
            <a:ext cx="5638800" cy="75457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Arial"/>
                <a:cs typeface="Arial"/>
              </a:rPr>
              <a:t>RECOMENDACIONES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300">
              <a:latin typeface="Arial"/>
              <a:cs typeface="Arial"/>
            </a:endParaRPr>
          </a:p>
          <a:p>
            <a:pPr marL="12700" marR="9525" algn="just">
              <a:lnSpc>
                <a:spcPct val="110500"/>
              </a:lnSpc>
              <a:spcBef>
                <a:spcPts val="1050"/>
              </a:spcBef>
            </a:pPr>
            <a:r>
              <a:rPr sz="1200" spc="-10" dirty="0">
                <a:latin typeface="Arial MT"/>
                <a:cs typeface="Arial MT"/>
              </a:rPr>
              <a:t>Implementar políticas </a:t>
            </a:r>
            <a:r>
              <a:rPr sz="1200" dirty="0">
                <a:latin typeface="Arial MT"/>
                <a:cs typeface="Arial MT"/>
              </a:rPr>
              <a:t>y </a:t>
            </a:r>
            <a:r>
              <a:rPr sz="1200" spc="-5" dirty="0">
                <a:latin typeface="Arial MT"/>
                <a:cs typeface="Arial MT"/>
              </a:rPr>
              <a:t>controles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seguridad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dirty="0">
                <a:latin typeface="Arial MT"/>
                <a:cs typeface="Arial MT"/>
              </a:rPr>
              <a:t>la </a:t>
            </a:r>
            <a:r>
              <a:rPr sz="1200" spc="-5" dirty="0">
                <a:latin typeface="Arial MT"/>
                <a:cs typeface="Arial MT"/>
              </a:rPr>
              <a:t>información para estandarizar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procesos </a:t>
            </a:r>
            <a:r>
              <a:rPr sz="1200" spc="-5" dirty="0">
                <a:latin typeface="Arial MT"/>
                <a:cs typeface="Arial MT"/>
              </a:rPr>
              <a:t>internos </a:t>
            </a:r>
            <a:r>
              <a:rPr sz="1200" dirty="0">
                <a:latin typeface="Arial MT"/>
                <a:cs typeface="Arial MT"/>
              </a:rPr>
              <a:t>y </a:t>
            </a:r>
            <a:r>
              <a:rPr sz="1200" spc="-5" dirty="0">
                <a:latin typeface="Arial MT"/>
                <a:cs typeface="Arial MT"/>
              </a:rPr>
              <a:t>lograr una protección más completa, utilizando </a:t>
            </a:r>
            <a:r>
              <a:rPr sz="1200" dirty="0">
                <a:latin typeface="Arial MT"/>
                <a:cs typeface="Arial MT"/>
              </a:rPr>
              <a:t>normas </a:t>
            </a:r>
            <a:r>
              <a:rPr sz="1200" spc="-5" dirty="0">
                <a:latin typeface="Arial MT"/>
                <a:cs typeface="Arial MT"/>
              </a:rPr>
              <a:t>como </a:t>
            </a:r>
            <a:r>
              <a:rPr sz="1200" dirty="0">
                <a:latin typeface="Arial MT"/>
                <a:cs typeface="Arial MT"/>
              </a:rPr>
              <a:t> ISO </a:t>
            </a:r>
            <a:r>
              <a:rPr sz="1200" spc="-10" dirty="0">
                <a:latin typeface="Arial MT"/>
                <a:cs typeface="Arial MT"/>
              </a:rPr>
              <a:t>27001</a:t>
            </a:r>
            <a:r>
              <a:rPr sz="1200" spc="-5" dirty="0">
                <a:latin typeface="Arial MT"/>
                <a:cs typeface="Arial MT"/>
              </a:rPr>
              <a:t> como </a:t>
            </a:r>
            <a:r>
              <a:rPr sz="1200" dirty="0">
                <a:latin typeface="Arial MT"/>
                <a:cs typeface="Arial MT"/>
              </a:rPr>
              <a:t>marco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inicial.</a:t>
            </a:r>
            <a:endParaRPr sz="1200">
              <a:latin typeface="Arial MT"/>
              <a:cs typeface="Arial MT"/>
            </a:endParaRPr>
          </a:p>
          <a:p>
            <a:pPr marL="12700" marR="7620" algn="just">
              <a:lnSpc>
                <a:spcPct val="110400"/>
              </a:lnSpc>
              <a:spcBef>
                <a:spcPts val="995"/>
              </a:spcBef>
            </a:pPr>
            <a:r>
              <a:rPr sz="1200" spc="-10" dirty="0">
                <a:latin typeface="Arial MT"/>
                <a:cs typeface="Arial MT"/>
              </a:rPr>
              <a:t>Investigar </a:t>
            </a:r>
            <a:r>
              <a:rPr sz="1200" spc="-5" dirty="0">
                <a:latin typeface="Arial MT"/>
                <a:cs typeface="Arial MT"/>
              </a:rPr>
              <a:t>sobre otros controles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seguridad que se adapten con </a:t>
            </a:r>
            <a:r>
              <a:rPr sz="1200" spc="-10" dirty="0">
                <a:latin typeface="Arial MT"/>
                <a:cs typeface="Arial MT"/>
              </a:rPr>
              <a:t>la </a:t>
            </a:r>
            <a:r>
              <a:rPr sz="1200" spc="-5" dirty="0">
                <a:latin typeface="Arial MT"/>
                <a:cs typeface="Arial MT"/>
              </a:rPr>
              <a:t>infraestructura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la</a:t>
            </a:r>
            <a:r>
              <a:rPr sz="1200" spc="-3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empresa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que</a:t>
            </a:r>
            <a:r>
              <a:rPr sz="1200" spc="-3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puedan</a:t>
            </a:r>
            <a:r>
              <a:rPr sz="1200" spc="-3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ayudar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</a:t>
            </a:r>
            <a:r>
              <a:rPr sz="1200" spc="-3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la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detección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de</a:t>
            </a:r>
            <a:r>
              <a:rPr sz="1200" spc="-3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amenazas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en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tiempo</a:t>
            </a:r>
            <a:r>
              <a:rPr sz="1200" spc="-3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real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como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lo</a:t>
            </a:r>
            <a:r>
              <a:rPr sz="1200" spc="-5" dirty="0">
                <a:latin typeface="Arial MT"/>
                <a:cs typeface="Arial MT"/>
              </a:rPr>
              <a:t> son </a:t>
            </a:r>
            <a:r>
              <a:rPr sz="1200" spc="-10" dirty="0">
                <a:latin typeface="Arial MT"/>
                <a:cs typeface="Arial MT"/>
              </a:rPr>
              <a:t>los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Sistemas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</a:t>
            </a:r>
            <a:r>
              <a:rPr sz="1200" spc="-5" dirty="0">
                <a:latin typeface="Arial MT"/>
                <a:cs typeface="Arial MT"/>
              </a:rPr>
              <a:t> detección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</a:t>
            </a:r>
            <a:r>
              <a:rPr sz="1200" spc="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intrusos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(IDS)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o </a:t>
            </a:r>
            <a:r>
              <a:rPr sz="1200" spc="-10" dirty="0">
                <a:latin typeface="Arial MT"/>
                <a:cs typeface="Arial MT"/>
              </a:rPr>
              <a:t>un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EDR.</a:t>
            </a:r>
            <a:endParaRPr sz="1200">
              <a:latin typeface="Arial MT"/>
              <a:cs typeface="Arial MT"/>
            </a:endParaRPr>
          </a:p>
          <a:p>
            <a:pPr marL="12700" marR="7620" algn="just">
              <a:lnSpc>
                <a:spcPct val="110500"/>
              </a:lnSpc>
              <a:spcBef>
                <a:spcPts val="985"/>
              </a:spcBef>
            </a:pPr>
            <a:r>
              <a:rPr sz="1200" spc="-10" dirty="0">
                <a:latin typeface="Arial MT"/>
                <a:cs typeface="Arial MT"/>
              </a:rPr>
              <a:t>Ampliar la </a:t>
            </a:r>
            <a:r>
              <a:rPr sz="1200" spc="-5" dirty="0">
                <a:latin typeface="Arial MT"/>
                <a:cs typeface="Arial MT"/>
              </a:rPr>
              <a:t>cobertura del </a:t>
            </a:r>
            <a:r>
              <a:rPr sz="1200" dirty="0">
                <a:latin typeface="Arial MT"/>
                <a:cs typeface="Arial MT"/>
              </a:rPr>
              <a:t>SIEM </a:t>
            </a:r>
            <a:r>
              <a:rPr sz="1200" spc="-5" dirty="0">
                <a:latin typeface="Arial MT"/>
                <a:cs typeface="Arial MT"/>
              </a:rPr>
              <a:t>a </a:t>
            </a:r>
            <a:r>
              <a:rPr sz="1200" spc="-10" dirty="0">
                <a:latin typeface="Arial MT"/>
                <a:cs typeface="Arial MT"/>
              </a:rPr>
              <a:t>la </a:t>
            </a:r>
            <a:r>
              <a:rPr sz="1200" spc="-5" dirty="0">
                <a:latin typeface="Arial MT"/>
                <a:cs typeface="Arial MT"/>
              </a:rPr>
              <a:t>mayor cantidad </a:t>
            </a:r>
            <a:r>
              <a:rPr sz="120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recursos tecnológicos </a:t>
            </a:r>
            <a:r>
              <a:rPr sz="1200" spc="-10" dirty="0">
                <a:latin typeface="Arial MT"/>
                <a:cs typeface="Arial MT"/>
              </a:rPr>
              <a:t>de la 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compañía, </a:t>
            </a:r>
            <a:r>
              <a:rPr sz="1200" spc="-5" dirty="0">
                <a:latin typeface="Arial MT"/>
                <a:cs typeface="Arial MT"/>
              </a:rPr>
              <a:t>incluyendo nuevas fuentes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información como dispositivos </a:t>
            </a:r>
            <a:r>
              <a:rPr sz="120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red </a:t>
            </a:r>
            <a:r>
              <a:rPr sz="1200" dirty="0">
                <a:latin typeface="Arial MT"/>
                <a:cs typeface="Arial MT"/>
              </a:rPr>
              <a:t>y 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firewalls,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para</a:t>
            </a:r>
            <a:r>
              <a:rPr sz="1200" spc="-5" dirty="0">
                <a:latin typeface="Arial MT"/>
                <a:cs typeface="Arial MT"/>
              </a:rPr>
              <a:t> mejorar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la</a:t>
            </a:r>
            <a:r>
              <a:rPr sz="1200" spc="-5" dirty="0">
                <a:latin typeface="Arial MT"/>
                <a:cs typeface="Arial MT"/>
              </a:rPr>
              <a:t> capacidad </a:t>
            </a:r>
            <a:r>
              <a:rPr sz="1200" dirty="0">
                <a:latin typeface="Arial MT"/>
                <a:cs typeface="Arial MT"/>
              </a:rPr>
              <a:t>de</a:t>
            </a:r>
            <a:r>
              <a:rPr sz="1200" spc="-5" dirty="0">
                <a:latin typeface="Arial MT"/>
                <a:cs typeface="Arial MT"/>
              </a:rPr>
              <a:t> detección.</a:t>
            </a:r>
            <a:endParaRPr sz="1200">
              <a:latin typeface="Arial MT"/>
              <a:cs typeface="Arial MT"/>
            </a:endParaRPr>
          </a:p>
          <a:p>
            <a:pPr marL="12700" marR="5080" algn="just">
              <a:lnSpc>
                <a:spcPct val="110300"/>
              </a:lnSpc>
              <a:spcBef>
                <a:spcPts val="995"/>
              </a:spcBef>
            </a:pPr>
            <a:r>
              <a:rPr sz="1200" spc="-10" dirty="0">
                <a:latin typeface="Arial MT"/>
                <a:cs typeface="Arial MT"/>
              </a:rPr>
              <a:t>Evaluar la </a:t>
            </a:r>
            <a:r>
              <a:rPr sz="1200" spc="-5" dirty="0">
                <a:latin typeface="Arial MT"/>
                <a:cs typeface="Arial MT"/>
              </a:rPr>
              <a:t>capacidad </a:t>
            </a:r>
            <a:r>
              <a:rPr sz="1200" dirty="0">
                <a:latin typeface="Arial MT"/>
                <a:cs typeface="Arial MT"/>
              </a:rPr>
              <a:t>de </a:t>
            </a:r>
            <a:r>
              <a:rPr sz="1200" spc="-10" dirty="0">
                <a:latin typeface="Arial MT"/>
                <a:cs typeface="Arial MT"/>
              </a:rPr>
              <a:t>los </a:t>
            </a:r>
            <a:r>
              <a:rPr sz="1200" spc="-5" dirty="0">
                <a:latin typeface="Arial MT"/>
                <a:cs typeface="Arial MT"/>
              </a:rPr>
              <a:t>recursos asignados </a:t>
            </a:r>
            <a:r>
              <a:rPr sz="1200" spc="-10" dirty="0">
                <a:latin typeface="Arial MT"/>
                <a:cs typeface="Arial MT"/>
              </a:rPr>
              <a:t>al </a:t>
            </a:r>
            <a:r>
              <a:rPr sz="1200" spc="-5" dirty="0">
                <a:latin typeface="Arial MT"/>
                <a:cs typeface="Arial MT"/>
              </a:rPr>
              <a:t>servidor </a:t>
            </a:r>
            <a:r>
              <a:rPr sz="1200" dirty="0">
                <a:latin typeface="Arial MT"/>
                <a:cs typeface="Arial MT"/>
              </a:rPr>
              <a:t>en </a:t>
            </a:r>
            <a:r>
              <a:rPr sz="1200" spc="-5" dirty="0">
                <a:latin typeface="Arial MT"/>
                <a:cs typeface="Arial MT"/>
              </a:rPr>
              <a:t>caso </a:t>
            </a:r>
            <a:r>
              <a:rPr sz="120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aumento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 activos, considerando una posible actualización para procesar mayor cantidad </a:t>
            </a:r>
            <a:r>
              <a:rPr sz="1200" dirty="0">
                <a:latin typeface="Arial MT"/>
                <a:cs typeface="Arial MT"/>
              </a:rPr>
              <a:t>de 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información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ya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que</a:t>
            </a:r>
            <a:r>
              <a:rPr sz="1200" spc="-5" dirty="0">
                <a:latin typeface="Arial MT"/>
                <a:cs typeface="Arial MT"/>
              </a:rPr>
              <a:t> a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lo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largo</a:t>
            </a:r>
            <a:r>
              <a:rPr sz="1200" spc="-5" dirty="0">
                <a:latin typeface="Arial MT"/>
                <a:cs typeface="Arial MT"/>
              </a:rPr>
              <a:t> del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tiempo</a:t>
            </a:r>
            <a:r>
              <a:rPr sz="1200" spc="-5" dirty="0">
                <a:latin typeface="Arial MT"/>
                <a:cs typeface="Arial MT"/>
              </a:rPr>
              <a:t> se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pueden</a:t>
            </a:r>
            <a:r>
              <a:rPr sz="1200" spc="-5" dirty="0">
                <a:latin typeface="Arial MT"/>
                <a:cs typeface="Arial MT"/>
              </a:rPr>
              <a:t> presentar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variaciones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requerimientos. Para esto puede tener </a:t>
            </a:r>
            <a:r>
              <a:rPr sz="1200" spc="-10" dirty="0">
                <a:latin typeface="Arial MT"/>
                <a:cs typeface="Arial MT"/>
              </a:rPr>
              <a:t>en </a:t>
            </a:r>
            <a:r>
              <a:rPr sz="1200" spc="-5" dirty="0">
                <a:latin typeface="Arial MT"/>
                <a:cs typeface="Arial MT"/>
              </a:rPr>
              <a:t>cuenta </a:t>
            </a:r>
            <a:r>
              <a:rPr sz="1200" spc="-10" dirty="0">
                <a:latin typeface="Arial MT"/>
                <a:cs typeface="Arial MT"/>
              </a:rPr>
              <a:t>la </a:t>
            </a:r>
            <a:r>
              <a:rPr sz="1200" spc="-5" dirty="0">
                <a:latin typeface="Arial MT"/>
                <a:cs typeface="Arial MT"/>
              </a:rPr>
              <a:t>capacidad </a:t>
            </a:r>
            <a:r>
              <a:rPr sz="120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almacenamiento,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el </a:t>
            </a:r>
            <a:r>
              <a:rPr sz="1200" spc="-5" dirty="0">
                <a:latin typeface="Arial MT"/>
                <a:cs typeface="Arial MT"/>
              </a:rPr>
              <a:t>estado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los recursos como RAM </a:t>
            </a:r>
            <a:r>
              <a:rPr sz="1200" dirty="0">
                <a:latin typeface="Arial MT"/>
                <a:cs typeface="Arial MT"/>
              </a:rPr>
              <a:t>y </a:t>
            </a:r>
            <a:r>
              <a:rPr sz="1200" spc="-5" dirty="0">
                <a:latin typeface="Arial MT"/>
                <a:cs typeface="Arial MT"/>
              </a:rPr>
              <a:t>CPU </a:t>
            </a:r>
            <a:r>
              <a:rPr sz="1200" spc="-10" dirty="0">
                <a:latin typeface="Arial MT"/>
                <a:cs typeface="Arial MT"/>
              </a:rPr>
              <a:t>para </a:t>
            </a:r>
            <a:r>
              <a:rPr sz="1200" spc="-5" dirty="0">
                <a:latin typeface="Arial MT"/>
                <a:cs typeface="Arial MT"/>
              </a:rPr>
              <a:t>que </a:t>
            </a:r>
            <a:r>
              <a:rPr sz="1200" dirty="0">
                <a:latin typeface="Arial MT"/>
                <a:cs typeface="Arial MT"/>
              </a:rPr>
              <a:t>no </a:t>
            </a:r>
            <a:r>
              <a:rPr sz="1200" spc="-5" dirty="0">
                <a:latin typeface="Arial MT"/>
                <a:cs typeface="Arial MT"/>
              </a:rPr>
              <a:t>lleguen a sus limites </a:t>
            </a:r>
            <a:r>
              <a:rPr sz="1200" dirty="0">
                <a:latin typeface="Arial MT"/>
                <a:cs typeface="Arial MT"/>
              </a:rPr>
              <a:t>y 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bloqueen </a:t>
            </a:r>
            <a:r>
              <a:rPr sz="1200" spc="-10" dirty="0">
                <a:latin typeface="Arial MT"/>
                <a:cs typeface="Arial MT"/>
              </a:rPr>
              <a:t>la </a:t>
            </a:r>
            <a:r>
              <a:rPr sz="1200" spc="-5" dirty="0">
                <a:latin typeface="Arial MT"/>
                <a:cs typeface="Arial MT"/>
              </a:rPr>
              <a:t>consola. </a:t>
            </a:r>
            <a:r>
              <a:rPr sz="1200" dirty="0">
                <a:latin typeface="Arial MT"/>
                <a:cs typeface="Arial MT"/>
              </a:rPr>
              <a:t>Esta </a:t>
            </a:r>
            <a:r>
              <a:rPr sz="1200" spc="-5" dirty="0">
                <a:latin typeface="Arial MT"/>
                <a:cs typeface="Arial MT"/>
              </a:rPr>
              <a:t>información se </a:t>
            </a:r>
            <a:r>
              <a:rPr sz="1200" spc="-10" dirty="0">
                <a:latin typeface="Arial MT"/>
                <a:cs typeface="Arial MT"/>
              </a:rPr>
              <a:t>puede </a:t>
            </a:r>
            <a:r>
              <a:rPr sz="1200" spc="-5" dirty="0">
                <a:latin typeface="Arial MT"/>
                <a:cs typeface="Arial MT"/>
              </a:rPr>
              <a:t>visualizar desde </a:t>
            </a:r>
            <a:r>
              <a:rPr sz="1200" spc="-10" dirty="0">
                <a:latin typeface="Arial MT"/>
                <a:cs typeface="Arial MT"/>
              </a:rPr>
              <a:t>el </a:t>
            </a:r>
            <a:r>
              <a:rPr sz="1200" spc="-5" dirty="0">
                <a:latin typeface="Arial MT"/>
                <a:cs typeface="Arial MT"/>
              </a:rPr>
              <a:t>mismo servidor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SIEM </a:t>
            </a:r>
            <a:r>
              <a:rPr sz="1200" spc="-5" dirty="0">
                <a:latin typeface="Arial MT"/>
                <a:cs typeface="Arial MT"/>
              </a:rPr>
              <a:t>o </a:t>
            </a:r>
            <a:r>
              <a:rPr sz="1200" spc="-10" dirty="0">
                <a:latin typeface="Arial MT"/>
                <a:cs typeface="Arial MT"/>
              </a:rPr>
              <a:t>desde la </a:t>
            </a:r>
            <a:r>
              <a:rPr sz="1200" spc="-5" dirty="0">
                <a:latin typeface="Arial MT"/>
                <a:cs typeface="Arial MT"/>
              </a:rPr>
              <a:t>nube </a:t>
            </a:r>
            <a:r>
              <a:rPr sz="1200" dirty="0">
                <a:latin typeface="Arial MT"/>
                <a:cs typeface="Arial MT"/>
              </a:rPr>
              <a:t>en </a:t>
            </a:r>
            <a:r>
              <a:rPr sz="1200" spc="-10" dirty="0">
                <a:latin typeface="Arial MT"/>
                <a:cs typeface="Arial MT"/>
              </a:rPr>
              <a:t>la </a:t>
            </a:r>
            <a:r>
              <a:rPr sz="1200" spc="-5" dirty="0">
                <a:latin typeface="Arial MT"/>
                <a:cs typeface="Arial MT"/>
              </a:rPr>
              <a:t>que se encuentra alojado. </a:t>
            </a:r>
            <a:r>
              <a:rPr sz="1200" spc="-10" dirty="0">
                <a:latin typeface="Arial MT"/>
                <a:cs typeface="Arial MT"/>
              </a:rPr>
              <a:t>No </a:t>
            </a:r>
            <a:r>
              <a:rPr sz="1200" spc="-5" dirty="0">
                <a:latin typeface="Arial MT"/>
                <a:cs typeface="Arial MT"/>
              </a:rPr>
              <a:t>obstante, </a:t>
            </a:r>
            <a:r>
              <a:rPr sz="1200" spc="-10" dirty="0">
                <a:latin typeface="Arial MT"/>
                <a:cs typeface="Arial MT"/>
              </a:rPr>
              <a:t>es </a:t>
            </a:r>
            <a:r>
              <a:rPr sz="1200" spc="-5" dirty="0">
                <a:latin typeface="Arial MT"/>
                <a:cs typeface="Arial MT"/>
              </a:rPr>
              <a:t>importante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seguir los </a:t>
            </a:r>
            <a:r>
              <a:rPr sz="1200" spc="-5" dirty="0">
                <a:latin typeface="Arial MT"/>
                <a:cs typeface="Arial MT"/>
              </a:rPr>
              <a:t>criterios propuestos </a:t>
            </a:r>
            <a:r>
              <a:rPr sz="1200" spc="-10" dirty="0">
                <a:latin typeface="Arial MT"/>
                <a:cs typeface="Arial MT"/>
              </a:rPr>
              <a:t>por </a:t>
            </a:r>
            <a:r>
              <a:rPr sz="1200" dirty="0">
                <a:latin typeface="Arial MT"/>
                <a:cs typeface="Arial MT"/>
              </a:rPr>
              <a:t>el </a:t>
            </a:r>
            <a:r>
              <a:rPr sz="1200" spc="-5" dirty="0">
                <a:latin typeface="Arial MT"/>
                <a:cs typeface="Arial MT"/>
              </a:rPr>
              <a:t>fabricante para </a:t>
            </a:r>
            <a:r>
              <a:rPr sz="1200" spc="-10" dirty="0">
                <a:latin typeface="Arial MT"/>
                <a:cs typeface="Arial MT"/>
              </a:rPr>
              <a:t>la </a:t>
            </a:r>
            <a:r>
              <a:rPr sz="1200" spc="-5" dirty="0">
                <a:latin typeface="Arial MT"/>
                <a:cs typeface="Arial MT"/>
              </a:rPr>
              <a:t>asignación </a:t>
            </a:r>
            <a:r>
              <a:rPr sz="1200" dirty="0">
                <a:latin typeface="Arial MT"/>
                <a:cs typeface="Arial MT"/>
              </a:rPr>
              <a:t>de </a:t>
            </a:r>
            <a:r>
              <a:rPr sz="1200" spc="-10" dirty="0">
                <a:latin typeface="Arial MT"/>
                <a:cs typeface="Arial MT"/>
              </a:rPr>
              <a:t>los </a:t>
            </a:r>
            <a:r>
              <a:rPr sz="1200" spc="-5" dirty="0">
                <a:latin typeface="Arial MT"/>
                <a:cs typeface="Arial MT"/>
              </a:rPr>
              <a:t>recursos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requeridos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en</a:t>
            </a:r>
            <a:r>
              <a:rPr sz="1200" spc="-5" dirty="0">
                <a:latin typeface="Arial MT"/>
                <a:cs typeface="Arial MT"/>
              </a:rPr>
              <a:t> base </a:t>
            </a:r>
            <a:r>
              <a:rPr sz="1200" spc="-10" dirty="0">
                <a:latin typeface="Arial MT"/>
                <a:cs typeface="Arial MT"/>
              </a:rPr>
              <a:t>al</a:t>
            </a:r>
            <a:r>
              <a:rPr sz="1200" spc="-5" dirty="0">
                <a:latin typeface="Arial MT"/>
                <a:cs typeface="Arial MT"/>
              </a:rPr>
              <a:t> numero </a:t>
            </a:r>
            <a:r>
              <a:rPr sz="1200" dirty="0">
                <a:latin typeface="Arial MT"/>
                <a:cs typeface="Arial MT"/>
              </a:rPr>
              <a:t>de</a:t>
            </a:r>
            <a:r>
              <a:rPr sz="1200" spc="-5" dirty="0">
                <a:latin typeface="Arial MT"/>
                <a:cs typeface="Arial MT"/>
              </a:rPr>
              <a:t> activos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conectados.</a:t>
            </a:r>
            <a:endParaRPr sz="1200">
              <a:latin typeface="Arial MT"/>
              <a:cs typeface="Arial MT"/>
            </a:endParaRPr>
          </a:p>
          <a:p>
            <a:pPr marL="12700" marR="11430" algn="just">
              <a:lnSpc>
                <a:spcPct val="110500"/>
              </a:lnSpc>
              <a:spcBef>
                <a:spcPts val="985"/>
              </a:spcBef>
            </a:pPr>
            <a:r>
              <a:rPr sz="1200" spc="-10" dirty="0">
                <a:latin typeface="Arial MT"/>
                <a:cs typeface="Arial MT"/>
              </a:rPr>
              <a:t>Configurar</a:t>
            </a:r>
            <a:r>
              <a:rPr sz="1200" spc="-5" dirty="0">
                <a:latin typeface="Arial MT"/>
                <a:cs typeface="Arial MT"/>
              </a:rPr>
              <a:t> adecuadamente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las</a:t>
            </a:r>
            <a:r>
              <a:rPr sz="1200" spc="-5" dirty="0">
                <a:latin typeface="Arial MT"/>
                <a:cs typeface="Arial MT"/>
              </a:rPr>
              <a:t> notificaciones</a:t>
            </a:r>
            <a:r>
              <a:rPr sz="1200" dirty="0">
                <a:latin typeface="Arial MT"/>
                <a:cs typeface="Arial MT"/>
              </a:rPr>
              <a:t> y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alertas</a:t>
            </a:r>
            <a:r>
              <a:rPr sz="1200" dirty="0">
                <a:latin typeface="Arial MT"/>
                <a:cs typeface="Arial MT"/>
              </a:rPr>
              <a:t> de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seguridad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en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la </a:t>
            </a:r>
            <a:r>
              <a:rPr sz="1200" spc="-5" dirty="0">
                <a:latin typeface="Arial MT"/>
                <a:cs typeface="Arial MT"/>
              </a:rPr>
              <a:t> herramienta </a:t>
            </a:r>
            <a:r>
              <a:rPr sz="1200" dirty="0">
                <a:latin typeface="Arial MT"/>
                <a:cs typeface="Arial MT"/>
              </a:rPr>
              <a:t>SIEM, </a:t>
            </a:r>
            <a:r>
              <a:rPr sz="1200" spc="-5" dirty="0">
                <a:latin typeface="Arial MT"/>
                <a:cs typeface="Arial MT"/>
              </a:rPr>
              <a:t>asegurando su operación continua </a:t>
            </a:r>
            <a:r>
              <a:rPr sz="1200" spc="-10" dirty="0">
                <a:latin typeface="Arial MT"/>
                <a:cs typeface="Arial MT"/>
              </a:rPr>
              <a:t>para </a:t>
            </a:r>
            <a:r>
              <a:rPr sz="1200" spc="-5" dirty="0">
                <a:latin typeface="Arial MT"/>
                <a:cs typeface="Arial MT"/>
              </a:rPr>
              <a:t>analizar </a:t>
            </a:r>
            <a:r>
              <a:rPr sz="1200" dirty="0">
                <a:latin typeface="Arial MT"/>
                <a:cs typeface="Arial MT"/>
              </a:rPr>
              <a:t>y </a:t>
            </a:r>
            <a:r>
              <a:rPr sz="1200" spc="-5" dirty="0">
                <a:latin typeface="Arial MT"/>
                <a:cs typeface="Arial MT"/>
              </a:rPr>
              <a:t>registrar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eventos</a:t>
            </a:r>
            <a:r>
              <a:rPr sz="1200" dirty="0">
                <a:latin typeface="Arial MT"/>
                <a:cs typeface="Arial MT"/>
              </a:rPr>
              <a:t> en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tiempo</a:t>
            </a:r>
            <a:r>
              <a:rPr sz="1200" spc="-5" dirty="0">
                <a:latin typeface="Arial MT"/>
                <a:cs typeface="Arial MT"/>
              </a:rPr>
              <a:t> real.</a:t>
            </a:r>
            <a:endParaRPr sz="1200">
              <a:latin typeface="Arial MT"/>
              <a:cs typeface="Arial MT"/>
            </a:endParaRPr>
          </a:p>
          <a:p>
            <a:pPr marL="12700" marR="6350" algn="just">
              <a:lnSpc>
                <a:spcPct val="110300"/>
              </a:lnSpc>
              <a:spcBef>
                <a:spcPts val="994"/>
              </a:spcBef>
            </a:pPr>
            <a:r>
              <a:rPr sz="1200" spc="-10" dirty="0">
                <a:latin typeface="Arial MT"/>
                <a:cs typeface="Arial MT"/>
              </a:rPr>
              <a:t>Refinar </a:t>
            </a:r>
            <a:r>
              <a:rPr sz="1200" spc="-5" dirty="0">
                <a:latin typeface="Arial MT"/>
                <a:cs typeface="Arial MT"/>
              </a:rPr>
              <a:t>las reglas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correlación </a:t>
            </a:r>
            <a:r>
              <a:rPr sz="1200" spc="-10" dirty="0">
                <a:latin typeface="Arial MT"/>
                <a:cs typeface="Arial MT"/>
              </a:rPr>
              <a:t>en el </a:t>
            </a:r>
            <a:r>
              <a:rPr sz="1200" dirty="0">
                <a:latin typeface="Arial MT"/>
                <a:cs typeface="Arial MT"/>
              </a:rPr>
              <a:t>SIEM, </a:t>
            </a:r>
            <a:r>
              <a:rPr sz="1200" spc="-5" dirty="0">
                <a:latin typeface="Arial MT"/>
                <a:cs typeface="Arial MT"/>
              </a:rPr>
              <a:t>ya </a:t>
            </a:r>
            <a:r>
              <a:rPr sz="1200" spc="-10" dirty="0">
                <a:latin typeface="Arial MT"/>
                <a:cs typeface="Arial MT"/>
              </a:rPr>
              <a:t>que la </a:t>
            </a:r>
            <a:r>
              <a:rPr sz="1200" spc="-5" dirty="0">
                <a:latin typeface="Arial MT"/>
                <a:cs typeface="Arial MT"/>
              </a:rPr>
              <a:t>herramienta procesa una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gran </a:t>
            </a:r>
            <a:r>
              <a:rPr sz="1200" spc="-5" dirty="0">
                <a:latin typeface="Arial MT"/>
                <a:cs typeface="Arial MT"/>
              </a:rPr>
              <a:t>cantidad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información, </a:t>
            </a:r>
            <a:r>
              <a:rPr sz="1200" spc="-10" dirty="0">
                <a:latin typeface="Arial MT"/>
                <a:cs typeface="Arial MT"/>
              </a:rPr>
              <a:t>lo </a:t>
            </a:r>
            <a:r>
              <a:rPr sz="1200" spc="-5" dirty="0">
                <a:latin typeface="Arial MT"/>
                <a:cs typeface="Arial MT"/>
              </a:rPr>
              <a:t>que puede generar falsos positivos. </a:t>
            </a:r>
            <a:r>
              <a:rPr sz="1200" dirty="0">
                <a:latin typeface="Arial MT"/>
                <a:cs typeface="Arial MT"/>
              </a:rPr>
              <a:t>Este </a:t>
            </a:r>
            <a:r>
              <a:rPr sz="1200" spc="-10" dirty="0">
                <a:latin typeface="Arial MT"/>
                <a:cs typeface="Arial MT"/>
              </a:rPr>
              <a:t>ajuste </a:t>
            </a:r>
            <a:r>
              <a:rPr sz="1200" spc="-5" dirty="0">
                <a:latin typeface="Arial MT"/>
                <a:cs typeface="Arial MT"/>
              </a:rPr>
              <a:t> preciso busca minimizar </a:t>
            </a:r>
            <a:r>
              <a:rPr sz="1200" spc="-10" dirty="0">
                <a:latin typeface="Arial MT"/>
                <a:cs typeface="Arial MT"/>
              </a:rPr>
              <a:t>la </a:t>
            </a:r>
            <a:r>
              <a:rPr sz="1200" spc="-5" dirty="0">
                <a:latin typeface="Arial MT"/>
                <a:cs typeface="Arial MT"/>
              </a:rPr>
              <a:t>probabilidad </a:t>
            </a:r>
            <a:r>
              <a:rPr sz="120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alertas erróneas </a:t>
            </a:r>
            <a:r>
              <a:rPr sz="1200" dirty="0">
                <a:latin typeface="Arial MT"/>
                <a:cs typeface="Arial MT"/>
              </a:rPr>
              <a:t>y, </a:t>
            </a:r>
            <a:r>
              <a:rPr sz="1200" spc="-10" dirty="0">
                <a:latin typeface="Arial MT"/>
                <a:cs typeface="Arial MT"/>
              </a:rPr>
              <a:t>al </a:t>
            </a:r>
            <a:r>
              <a:rPr sz="1200" dirty="0">
                <a:latin typeface="Arial MT"/>
                <a:cs typeface="Arial MT"/>
              </a:rPr>
              <a:t>mismo </a:t>
            </a:r>
            <a:r>
              <a:rPr sz="1200" spc="-10" dirty="0">
                <a:latin typeface="Arial MT"/>
                <a:cs typeface="Arial MT"/>
              </a:rPr>
              <a:t>tiempo, </a:t>
            </a:r>
            <a:r>
              <a:rPr sz="1200" spc="-5" dirty="0">
                <a:latin typeface="Arial MT"/>
                <a:cs typeface="Arial MT"/>
              </a:rPr>
              <a:t> potenciar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la</a:t>
            </a:r>
            <a:r>
              <a:rPr sz="1200" spc="-5" dirty="0">
                <a:latin typeface="Arial MT"/>
                <a:cs typeface="Arial MT"/>
              </a:rPr>
              <a:t> identificación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efectiva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</a:t>
            </a:r>
            <a:r>
              <a:rPr sz="1200" spc="-5" dirty="0">
                <a:latin typeface="Arial MT"/>
                <a:cs typeface="Arial MT"/>
              </a:rPr>
              <a:t> amenazas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reales.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Al</a:t>
            </a:r>
            <a:r>
              <a:rPr sz="1200" dirty="0">
                <a:latin typeface="Arial MT"/>
                <a:cs typeface="Arial MT"/>
              </a:rPr>
              <a:t> realizar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esta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configuración,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se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logra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una</a:t>
            </a:r>
            <a:r>
              <a:rPr sz="1200" spc="-5" dirty="0">
                <a:latin typeface="Arial MT"/>
                <a:cs typeface="Arial MT"/>
              </a:rPr>
              <a:t> mejora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sustancial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en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la</a:t>
            </a:r>
            <a:r>
              <a:rPr sz="1200" spc="-5" dirty="0">
                <a:latin typeface="Arial MT"/>
                <a:cs typeface="Arial MT"/>
              </a:rPr>
              <a:t> eficiencia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del</a:t>
            </a:r>
            <a:r>
              <a:rPr sz="1200" spc="-5" dirty="0">
                <a:latin typeface="Arial MT"/>
                <a:cs typeface="Arial MT"/>
              </a:rPr>
              <a:t> sistema,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optimizando así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la</a:t>
            </a:r>
            <a:r>
              <a:rPr sz="1200" spc="-5" dirty="0">
                <a:latin typeface="Arial MT"/>
                <a:cs typeface="Arial MT"/>
              </a:rPr>
              <a:t> capacidad </a:t>
            </a:r>
            <a:r>
              <a:rPr sz="1200" spc="-10" dirty="0">
                <a:latin typeface="Arial MT"/>
                <a:cs typeface="Arial MT"/>
              </a:rPr>
              <a:t>de</a:t>
            </a:r>
            <a:r>
              <a:rPr sz="1200" spc="-5" dirty="0">
                <a:latin typeface="Arial MT"/>
                <a:cs typeface="Arial MT"/>
              </a:rPr>
              <a:t> detección</a:t>
            </a:r>
            <a:r>
              <a:rPr sz="1200" dirty="0">
                <a:latin typeface="Arial MT"/>
                <a:cs typeface="Arial MT"/>
              </a:rPr>
              <a:t> y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respuesta del </a:t>
            </a:r>
            <a:r>
              <a:rPr sz="1200" dirty="0">
                <a:latin typeface="Arial MT"/>
                <a:cs typeface="Arial MT"/>
              </a:rPr>
              <a:t>SIEM.</a:t>
            </a:r>
            <a:endParaRPr sz="1200">
              <a:latin typeface="Arial MT"/>
              <a:cs typeface="Arial MT"/>
            </a:endParaRPr>
          </a:p>
          <a:p>
            <a:pPr marL="12700" marR="6350" algn="just">
              <a:lnSpc>
                <a:spcPct val="110200"/>
              </a:lnSpc>
              <a:spcBef>
                <a:spcPts val="1010"/>
              </a:spcBef>
            </a:pPr>
            <a:r>
              <a:rPr sz="1200" spc="-10" dirty="0">
                <a:latin typeface="Arial MT"/>
                <a:cs typeface="Arial MT"/>
              </a:rPr>
              <a:t>Implementar </a:t>
            </a:r>
            <a:r>
              <a:rPr sz="1200" dirty="0">
                <a:latin typeface="Arial MT"/>
                <a:cs typeface="Arial MT"/>
              </a:rPr>
              <a:t>un </a:t>
            </a:r>
            <a:r>
              <a:rPr sz="1200" spc="-5" dirty="0">
                <a:latin typeface="Arial MT"/>
                <a:cs typeface="Arial MT"/>
              </a:rPr>
              <a:t>plan integral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respuesta a </a:t>
            </a:r>
            <a:r>
              <a:rPr sz="1200" spc="-10" dirty="0">
                <a:latin typeface="Arial MT"/>
                <a:cs typeface="Arial MT"/>
              </a:rPr>
              <a:t>incidentes </a:t>
            </a:r>
            <a:r>
              <a:rPr sz="1200" spc="-5" dirty="0">
                <a:latin typeface="Arial MT"/>
                <a:cs typeface="Arial MT"/>
              </a:rPr>
              <a:t>que defina con detalle </a:t>
            </a:r>
            <a:r>
              <a:rPr sz="1200" spc="-10" dirty="0">
                <a:latin typeface="Arial MT"/>
                <a:cs typeface="Arial MT"/>
              </a:rPr>
              <a:t>la 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estrategia </a:t>
            </a:r>
            <a:r>
              <a:rPr sz="1200" spc="-5" dirty="0">
                <a:latin typeface="Arial MT"/>
                <a:cs typeface="Arial MT"/>
              </a:rPr>
              <a:t>para gestionar </a:t>
            </a:r>
            <a:r>
              <a:rPr sz="1200" spc="-10" dirty="0">
                <a:latin typeface="Arial MT"/>
                <a:cs typeface="Arial MT"/>
              </a:rPr>
              <a:t>eventos</a:t>
            </a:r>
            <a:r>
              <a:rPr sz="1200" spc="-5" dirty="0">
                <a:latin typeface="Arial MT"/>
                <a:cs typeface="Arial MT"/>
              </a:rPr>
              <a:t> identificados como amenazas, </a:t>
            </a:r>
            <a:r>
              <a:rPr sz="1200" spc="-10" dirty="0">
                <a:latin typeface="Arial MT"/>
                <a:cs typeface="Arial MT"/>
              </a:rPr>
              <a:t>abordando de 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manera </a:t>
            </a:r>
            <a:r>
              <a:rPr sz="1200" spc="-5" dirty="0">
                <a:latin typeface="Arial MT"/>
                <a:cs typeface="Arial MT"/>
              </a:rPr>
              <a:t>específica </a:t>
            </a:r>
            <a:r>
              <a:rPr sz="1200" spc="-10" dirty="0">
                <a:latin typeface="Arial MT"/>
                <a:cs typeface="Arial MT"/>
              </a:rPr>
              <a:t>las </a:t>
            </a:r>
            <a:r>
              <a:rPr sz="1200" spc="-5" dirty="0">
                <a:latin typeface="Arial MT"/>
                <a:cs typeface="Arial MT"/>
              </a:rPr>
              <a:t>fases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contención, mitigación </a:t>
            </a:r>
            <a:r>
              <a:rPr sz="1200" dirty="0">
                <a:latin typeface="Arial MT"/>
                <a:cs typeface="Arial MT"/>
              </a:rPr>
              <a:t>y </a:t>
            </a:r>
            <a:r>
              <a:rPr sz="1200" spc="-5" dirty="0">
                <a:latin typeface="Arial MT"/>
                <a:cs typeface="Arial MT"/>
              </a:rPr>
              <a:t>recuperación. </a:t>
            </a:r>
            <a:r>
              <a:rPr sz="1200" dirty="0">
                <a:latin typeface="Arial MT"/>
                <a:cs typeface="Arial MT"/>
              </a:rPr>
              <a:t>Este </a:t>
            </a:r>
            <a:r>
              <a:rPr sz="1200" spc="-10" dirty="0">
                <a:latin typeface="Arial MT"/>
                <a:cs typeface="Arial MT"/>
              </a:rPr>
              <a:t>plan </a:t>
            </a:r>
            <a:r>
              <a:rPr sz="1200" spc="-5" dirty="0">
                <a:latin typeface="Arial MT"/>
                <a:cs typeface="Arial MT"/>
              </a:rPr>
              <a:t> proporcionará</a:t>
            </a:r>
            <a:r>
              <a:rPr sz="1200" spc="-6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una</a:t>
            </a:r>
            <a:r>
              <a:rPr sz="1200" spc="-6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guía</a:t>
            </a:r>
            <a:r>
              <a:rPr sz="1200" spc="-6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clara</a:t>
            </a:r>
            <a:r>
              <a:rPr sz="1200" spc="-6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y</a:t>
            </a:r>
            <a:r>
              <a:rPr sz="1200" spc="-5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estructurada</a:t>
            </a:r>
            <a:r>
              <a:rPr sz="1200" spc="-6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para</a:t>
            </a:r>
            <a:r>
              <a:rPr sz="1200" spc="-4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la</a:t>
            </a:r>
            <a:r>
              <a:rPr sz="1200" spc="-6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persona</a:t>
            </a:r>
            <a:r>
              <a:rPr sz="1200" spc="-6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encargada</a:t>
            </a:r>
            <a:r>
              <a:rPr sz="1200" spc="-6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de</a:t>
            </a:r>
            <a:r>
              <a:rPr sz="1200" spc="-6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gestionar</a:t>
            </a:r>
            <a:endParaRPr sz="1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5" dirty="0"/>
              <a:t>75</a:t>
            </a:fld>
            <a:endParaRPr spc="-5" dirty="0"/>
          </a:p>
        </p:txBody>
      </p:sp>
      <p:sp>
        <p:nvSpPr>
          <p:cNvPr id="2" name="object 2"/>
          <p:cNvSpPr txBox="1"/>
          <p:nvPr/>
        </p:nvSpPr>
        <p:spPr>
          <a:xfrm>
            <a:off x="1427733" y="1036573"/>
            <a:ext cx="5634990" cy="1163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7620" algn="just">
              <a:lnSpc>
                <a:spcPct val="111100"/>
              </a:lnSpc>
              <a:spcBef>
                <a:spcPts val="100"/>
              </a:spcBef>
            </a:pPr>
            <a:r>
              <a:rPr sz="1200" spc="-10" dirty="0">
                <a:latin typeface="Arial MT"/>
                <a:cs typeface="Arial MT"/>
              </a:rPr>
              <a:t>los </a:t>
            </a:r>
            <a:r>
              <a:rPr sz="1200" spc="-5" dirty="0">
                <a:latin typeface="Arial MT"/>
                <a:cs typeface="Arial MT"/>
              </a:rPr>
              <a:t>eventos, delineando procedimientos detallados para </a:t>
            </a:r>
            <a:r>
              <a:rPr sz="1200" spc="-10" dirty="0">
                <a:latin typeface="Arial MT"/>
                <a:cs typeface="Arial MT"/>
              </a:rPr>
              <a:t>actuar </a:t>
            </a:r>
            <a:r>
              <a:rPr sz="1200" spc="-5" dirty="0">
                <a:latin typeface="Arial MT"/>
                <a:cs typeface="Arial MT"/>
              </a:rPr>
              <a:t>eficazmente frente a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situaciones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adversas.</a:t>
            </a:r>
            <a:endParaRPr sz="1200">
              <a:latin typeface="Arial MT"/>
              <a:cs typeface="Arial MT"/>
            </a:endParaRPr>
          </a:p>
          <a:p>
            <a:pPr marL="12700" marR="5080" algn="just">
              <a:lnSpc>
                <a:spcPct val="110500"/>
              </a:lnSpc>
              <a:spcBef>
                <a:spcPts val="990"/>
              </a:spcBef>
            </a:pPr>
            <a:r>
              <a:rPr sz="1200" spc="-10" dirty="0">
                <a:latin typeface="Arial MT"/>
                <a:cs typeface="Arial MT"/>
              </a:rPr>
              <a:t>Realizar </a:t>
            </a:r>
            <a:r>
              <a:rPr sz="1200" spc="-5" dirty="0">
                <a:latin typeface="Arial MT"/>
                <a:cs typeface="Arial MT"/>
              </a:rPr>
              <a:t>actualizaciones continuas del </a:t>
            </a:r>
            <a:r>
              <a:rPr sz="1200" dirty="0">
                <a:latin typeface="Arial MT"/>
                <a:cs typeface="Arial MT"/>
              </a:rPr>
              <a:t>SIEM y </a:t>
            </a:r>
            <a:r>
              <a:rPr sz="1200" spc="-10" dirty="0">
                <a:latin typeface="Arial MT"/>
                <a:cs typeface="Arial MT"/>
              </a:rPr>
              <a:t>de los </a:t>
            </a:r>
            <a:r>
              <a:rPr sz="1200" spc="-5" dirty="0">
                <a:latin typeface="Arial MT"/>
                <a:cs typeface="Arial MT"/>
              </a:rPr>
              <a:t>recursos o bases </a:t>
            </a:r>
            <a:r>
              <a:rPr sz="1200" dirty="0">
                <a:latin typeface="Arial MT"/>
                <a:cs typeface="Arial MT"/>
              </a:rPr>
              <a:t>de </a:t>
            </a:r>
            <a:r>
              <a:rPr sz="1200" spc="-10" dirty="0">
                <a:latin typeface="Arial MT"/>
                <a:cs typeface="Arial MT"/>
              </a:rPr>
              <a:t>datos 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utilizadas </a:t>
            </a:r>
            <a:r>
              <a:rPr sz="1200" spc="-5" dirty="0">
                <a:latin typeface="Arial MT"/>
                <a:cs typeface="Arial MT"/>
              </a:rPr>
              <a:t>para evaluar vulnerabilidades, </a:t>
            </a:r>
            <a:r>
              <a:rPr sz="1200" spc="-10" dirty="0">
                <a:latin typeface="Arial MT"/>
                <a:cs typeface="Arial MT"/>
              </a:rPr>
              <a:t>además </a:t>
            </a:r>
            <a:r>
              <a:rPr sz="120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ejecutar backups periódicos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la </a:t>
            </a:r>
            <a:r>
              <a:rPr sz="1200" spc="-5" dirty="0">
                <a:latin typeface="Arial MT"/>
                <a:cs typeface="Arial MT"/>
              </a:rPr>
              <a:t>información </a:t>
            </a:r>
            <a:r>
              <a:rPr sz="1200" dirty="0">
                <a:latin typeface="Arial MT"/>
                <a:cs typeface="Arial MT"/>
              </a:rPr>
              <a:t>y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la</a:t>
            </a:r>
            <a:r>
              <a:rPr sz="1200" spc="-5" dirty="0">
                <a:latin typeface="Arial MT"/>
                <a:cs typeface="Arial MT"/>
              </a:rPr>
              <a:t> máquina.</a:t>
            </a:r>
            <a:endParaRPr sz="1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5" dirty="0"/>
              <a:t>76</a:t>
            </a:fld>
            <a:endParaRPr spc="-5" dirty="0"/>
          </a:p>
        </p:txBody>
      </p:sp>
      <p:sp>
        <p:nvSpPr>
          <p:cNvPr id="2" name="object 2"/>
          <p:cNvSpPr txBox="1"/>
          <p:nvPr/>
        </p:nvSpPr>
        <p:spPr>
          <a:xfrm>
            <a:off x="1427733" y="1056893"/>
            <a:ext cx="5638800" cy="75711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Arial"/>
                <a:cs typeface="Arial"/>
              </a:rPr>
              <a:t>BIBLIOGRAFÍA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200">
              <a:latin typeface="Arial"/>
              <a:cs typeface="Arial"/>
            </a:endParaRPr>
          </a:p>
          <a:p>
            <a:pPr marL="12700" marR="5080">
              <a:lnSpc>
                <a:spcPts val="1380"/>
              </a:lnSpc>
            </a:pPr>
            <a:r>
              <a:rPr sz="1200" dirty="0">
                <a:latin typeface="Arial MT"/>
                <a:cs typeface="Arial MT"/>
              </a:rPr>
              <a:t>A SIEM </a:t>
            </a:r>
            <a:r>
              <a:rPr sz="1200" spc="-5" dirty="0">
                <a:latin typeface="Arial MT"/>
                <a:cs typeface="Arial MT"/>
              </a:rPr>
              <a:t>Architecture for </a:t>
            </a:r>
            <a:r>
              <a:rPr sz="1200" spc="-10" dirty="0">
                <a:latin typeface="Arial MT"/>
                <a:cs typeface="Arial MT"/>
              </a:rPr>
              <a:t>Advanced Anomaly</a:t>
            </a:r>
            <a:r>
              <a:rPr sz="1200" spc="-5" dirty="0">
                <a:latin typeface="Arial MT"/>
                <a:cs typeface="Arial MT"/>
              </a:rPr>
              <a:t> Detection [Anónimo].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En: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RonPub </a:t>
            </a:r>
            <a:r>
              <a:rPr sz="1200" spc="-5" dirty="0">
                <a:latin typeface="Arial MT"/>
                <a:cs typeface="Arial MT"/>
              </a:rPr>
              <a:t>[en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línea].</a:t>
            </a:r>
            <a:r>
              <a:rPr sz="1200" spc="25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2022.</a:t>
            </a:r>
            <a:r>
              <a:rPr sz="1200" spc="25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[Consultado</a:t>
            </a:r>
            <a:r>
              <a:rPr sz="1200" spc="229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el</a:t>
            </a:r>
            <a:r>
              <a:rPr sz="1200" spc="23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27,</a:t>
            </a:r>
            <a:r>
              <a:rPr sz="1200" spc="25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septiembre,</a:t>
            </a:r>
            <a:r>
              <a:rPr sz="1200" spc="24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2023].</a:t>
            </a:r>
            <a:r>
              <a:rPr sz="1200" spc="25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Disponible</a:t>
            </a:r>
            <a:r>
              <a:rPr sz="1200" spc="229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en</a:t>
            </a:r>
            <a:r>
              <a:rPr sz="1200" spc="23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Internet:</a:t>
            </a:r>
            <a:endParaRPr sz="1200">
              <a:latin typeface="Arial MT"/>
              <a:cs typeface="Arial MT"/>
            </a:endParaRPr>
          </a:p>
          <a:p>
            <a:pPr marL="12700">
              <a:lnSpc>
                <a:spcPts val="1315"/>
              </a:lnSpc>
            </a:pPr>
            <a:r>
              <a:rPr sz="1200" spc="-5" dirty="0">
                <a:latin typeface="Arial MT"/>
                <a:cs typeface="Arial MT"/>
              </a:rPr>
              <a:t>&lt;HTTPS://</a:t>
            </a:r>
            <a:r>
              <a:rPr sz="1200" spc="-5" dirty="0">
                <a:latin typeface="Arial MT"/>
                <a:cs typeface="Arial MT"/>
                <a:hlinkClick r:id="rId2"/>
              </a:rPr>
              <a:t>www.researchgate.net/publication/363737877_A_SIEM_Architecture_fo</a:t>
            </a:r>
            <a:endParaRPr sz="1200">
              <a:latin typeface="Arial MT"/>
              <a:cs typeface="Arial MT"/>
            </a:endParaRPr>
          </a:p>
          <a:p>
            <a:pPr marL="12700">
              <a:lnSpc>
                <a:spcPts val="1410"/>
              </a:lnSpc>
            </a:pPr>
            <a:r>
              <a:rPr sz="1200" spc="-5" dirty="0">
                <a:latin typeface="Arial MT"/>
                <a:cs typeface="Arial MT"/>
              </a:rPr>
              <a:t>r_Advanced_Anomaly_Detection&gt;.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200">
              <a:latin typeface="Arial MT"/>
              <a:cs typeface="Arial MT"/>
            </a:endParaRPr>
          </a:p>
          <a:p>
            <a:pPr marL="12700" marR="5080" algn="just">
              <a:lnSpc>
                <a:spcPct val="95900"/>
              </a:lnSpc>
            </a:pPr>
            <a:r>
              <a:rPr sz="1200" spc="-5" dirty="0">
                <a:latin typeface="Arial MT"/>
                <a:cs typeface="Arial MT"/>
              </a:rPr>
              <a:t>BALSECA-CHÁVEZ,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Fabián;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COLINA-VARGAS,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Alejandra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Mercedes</a:t>
            </a:r>
            <a:r>
              <a:rPr sz="1200" dirty="0">
                <a:latin typeface="Arial MT"/>
                <a:cs typeface="Arial MT"/>
              </a:rPr>
              <a:t> y 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ESPINOZA-MINA,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Marcos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Antonio.</a:t>
            </a:r>
            <a:r>
              <a:rPr sz="1200" spc="-5" dirty="0">
                <a:latin typeface="Arial MT"/>
                <a:cs typeface="Arial MT"/>
              </a:rPr>
              <a:t> Identificación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</a:t>
            </a:r>
            <a:r>
              <a:rPr sz="1200" spc="-5" dirty="0">
                <a:latin typeface="Arial MT"/>
                <a:cs typeface="Arial MT"/>
              </a:rPr>
              <a:t> amenazas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informáticas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aplicando arquitecturas </a:t>
            </a:r>
            <a:r>
              <a:rPr sz="120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Big </a:t>
            </a:r>
            <a:r>
              <a:rPr sz="1200" spc="-10" dirty="0">
                <a:latin typeface="Arial MT"/>
                <a:cs typeface="Arial MT"/>
              </a:rPr>
              <a:t>Data. </a:t>
            </a:r>
            <a:r>
              <a:rPr sz="1200" spc="-5" dirty="0">
                <a:latin typeface="Arial MT"/>
                <a:cs typeface="Arial MT"/>
              </a:rPr>
              <a:t>En: INNOVA </a:t>
            </a:r>
            <a:r>
              <a:rPr sz="1200" spc="-10" dirty="0">
                <a:latin typeface="Arial MT"/>
                <a:cs typeface="Arial MT"/>
              </a:rPr>
              <a:t>Research </a:t>
            </a:r>
            <a:r>
              <a:rPr sz="1200" spc="-5" dirty="0">
                <a:latin typeface="Arial MT"/>
                <a:cs typeface="Arial MT"/>
              </a:rPr>
              <a:t>Journal [en línea]. </a:t>
            </a:r>
            <a:r>
              <a:rPr sz="1200" spc="-10" dirty="0">
                <a:latin typeface="Arial MT"/>
                <a:cs typeface="Arial MT"/>
              </a:rPr>
              <a:t>25, </a:t>
            </a:r>
            <a:r>
              <a:rPr sz="1200" spc="-5" dirty="0">
                <a:latin typeface="Arial MT"/>
                <a:cs typeface="Arial MT"/>
              </a:rPr>
              <a:t> noviembre,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2021.</a:t>
            </a:r>
            <a:r>
              <a:rPr sz="1200" dirty="0">
                <a:latin typeface="Arial MT"/>
                <a:cs typeface="Arial MT"/>
              </a:rPr>
              <a:t> vol.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6,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no.</a:t>
            </a:r>
            <a:r>
              <a:rPr sz="1200" spc="-5" dirty="0">
                <a:latin typeface="Arial MT"/>
                <a:cs typeface="Arial MT"/>
              </a:rPr>
              <a:t> 3.2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[consultado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el</a:t>
            </a:r>
            <a:r>
              <a:rPr sz="1200" spc="-5" dirty="0">
                <a:latin typeface="Arial MT"/>
                <a:cs typeface="Arial MT"/>
              </a:rPr>
              <a:t> 15,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abril,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2023],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p.</a:t>
            </a:r>
            <a:r>
              <a:rPr sz="1200" dirty="0">
                <a:latin typeface="Arial MT"/>
                <a:cs typeface="Arial MT"/>
              </a:rPr>
              <a:t> 141-167. 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Disponible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en</a:t>
            </a:r>
            <a:r>
              <a:rPr sz="1200" spc="-5" dirty="0">
                <a:latin typeface="Arial MT"/>
                <a:cs typeface="Arial MT"/>
              </a:rPr>
              <a:t> Internet: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&lt;HTTPS://doi.org/10.33890/innova.v6.n3.2.2021.1860&gt;. </a:t>
            </a:r>
            <a:r>
              <a:rPr sz="1200" dirty="0">
                <a:latin typeface="Arial MT"/>
                <a:cs typeface="Arial MT"/>
              </a:rPr>
              <a:t> ISSN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2477-9024.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200">
              <a:latin typeface="Arial MT"/>
              <a:cs typeface="Arial MT"/>
            </a:endParaRPr>
          </a:p>
          <a:p>
            <a:pPr marL="12700" marR="7620">
              <a:lnSpc>
                <a:spcPts val="1380"/>
              </a:lnSpc>
            </a:pPr>
            <a:r>
              <a:rPr sz="1200" spc="-5" dirty="0">
                <a:latin typeface="Arial MT"/>
                <a:cs typeface="Arial MT"/>
              </a:rPr>
              <a:t>BAUTISTA</a:t>
            </a:r>
            <a:r>
              <a:rPr sz="1200" spc="2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GARCÍA,</a:t>
            </a:r>
            <a:r>
              <a:rPr sz="1200" spc="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CR</a:t>
            </a:r>
            <a:r>
              <a:rPr sz="1200" spc="2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(RA)</a:t>
            </a:r>
            <a:r>
              <a:rPr sz="1200" spc="2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Fredy;</a:t>
            </a:r>
            <a:r>
              <a:rPr sz="1200" spc="2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TICTAC</a:t>
            </a:r>
            <a:r>
              <a:rPr sz="1200" spc="204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y</a:t>
            </a:r>
            <a:r>
              <a:rPr sz="1200" spc="21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MESA</a:t>
            </a:r>
            <a:r>
              <a:rPr sz="1200" spc="19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GUZMÁN,</a:t>
            </a:r>
            <a:r>
              <a:rPr sz="1200" spc="18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Lorena.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TENDENCIAS</a:t>
            </a:r>
            <a:r>
              <a:rPr sz="1200" spc="1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DEL</a:t>
            </a:r>
            <a:r>
              <a:rPr sz="1200" spc="9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CIBERCRIMEN</a:t>
            </a:r>
            <a:r>
              <a:rPr sz="1200" spc="1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2021-2022</a:t>
            </a:r>
            <a:r>
              <a:rPr sz="1200" spc="9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[en</a:t>
            </a:r>
            <a:r>
              <a:rPr sz="1200" spc="9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línea].</a:t>
            </a:r>
            <a:r>
              <a:rPr sz="1200" spc="114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[s.l.]:</a:t>
            </a:r>
            <a:r>
              <a:rPr sz="1200" spc="9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[s.n.],</a:t>
            </a:r>
            <a:r>
              <a:rPr sz="1200" spc="9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2022.</a:t>
            </a:r>
            <a:r>
              <a:rPr sz="1200" spc="114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27</a:t>
            </a:r>
            <a:r>
              <a:rPr sz="1200" spc="9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p.</a:t>
            </a:r>
            <a:endParaRPr sz="1200">
              <a:latin typeface="Arial MT"/>
              <a:cs typeface="Arial MT"/>
            </a:endParaRPr>
          </a:p>
          <a:p>
            <a:pPr marL="12700" marR="5080">
              <a:lnSpc>
                <a:spcPts val="1380"/>
              </a:lnSpc>
              <a:tabLst>
                <a:tab pos="862965" algn="l"/>
                <a:tab pos="1175385" algn="l"/>
                <a:tab pos="1875155" algn="l"/>
              </a:tabLst>
            </a:pPr>
            <a:r>
              <a:rPr sz="1200" spc="-5" dirty="0">
                <a:latin typeface="Arial MT"/>
                <a:cs typeface="Arial MT"/>
              </a:rPr>
              <a:t>Disponible	</a:t>
            </a:r>
            <a:r>
              <a:rPr sz="1200" dirty="0">
                <a:latin typeface="Arial MT"/>
                <a:cs typeface="Arial MT"/>
              </a:rPr>
              <a:t>en	</a:t>
            </a:r>
            <a:r>
              <a:rPr sz="1200" spc="-5" dirty="0">
                <a:latin typeface="Arial MT"/>
                <a:cs typeface="Arial MT"/>
              </a:rPr>
              <a:t>Internet:	&lt;HTTPS://</a:t>
            </a:r>
            <a:r>
              <a:rPr sz="1200" spc="-5" dirty="0">
                <a:latin typeface="Arial MT"/>
                <a:cs typeface="Arial MT"/>
                <a:hlinkClick r:id="rId3"/>
              </a:rPr>
              <a:t>www.ccit.org.co/wp-content/uploads/informe-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safe-tendencias-del-cibercrimen-2021-2022.pdf&gt;.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150">
              <a:latin typeface="Arial MT"/>
              <a:cs typeface="Arial MT"/>
            </a:endParaRPr>
          </a:p>
          <a:p>
            <a:pPr marL="12700" marR="7620" algn="just">
              <a:lnSpc>
                <a:spcPct val="95900"/>
              </a:lnSpc>
              <a:spcBef>
                <a:spcPts val="5"/>
              </a:spcBef>
              <a:tabLst>
                <a:tab pos="1309370" algn="l"/>
              </a:tabLst>
            </a:pPr>
            <a:r>
              <a:rPr sz="1200" spc="-5" dirty="0">
                <a:latin typeface="Arial MT"/>
                <a:cs typeface="Arial MT"/>
              </a:rPr>
              <a:t>DESDELINUX.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Graylog,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una</a:t>
            </a:r>
            <a:r>
              <a:rPr sz="1200" spc="-5" dirty="0">
                <a:latin typeface="Arial MT"/>
                <a:cs typeface="Arial MT"/>
              </a:rPr>
              <a:t> herramienta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para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la</a:t>
            </a:r>
            <a:r>
              <a:rPr sz="1200" spc="-5" dirty="0">
                <a:latin typeface="Arial MT"/>
                <a:cs typeface="Arial MT"/>
              </a:rPr>
              <a:t> administración</a:t>
            </a:r>
            <a:r>
              <a:rPr sz="1200" dirty="0">
                <a:latin typeface="Arial MT"/>
                <a:cs typeface="Arial MT"/>
              </a:rPr>
              <a:t> y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análisis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 registros. </a:t>
            </a:r>
            <a:r>
              <a:rPr sz="1200" spc="-10" dirty="0">
                <a:latin typeface="Arial MT"/>
                <a:cs typeface="Arial MT"/>
              </a:rPr>
              <a:t>Desde </a:t>
            </a:r>
            <a:r>
              <a:rPr sz="1200" spc="-5" dirty="0">
                <a:latin typeface="Arial MT"/>
                <a:cs typeface="Arial MT"/>
              </a:rPr>
              <a:t>Linux [página </a:t>
            </a:r>
            <a:r>
              <a:rPr sz="1200" spc="-10" dirty="0">
                <a:latin typeface="Arial MT"/>
                <a:cs typeface="Arial MT"/>
              </a:rPr>
              <a:t>web]. </a:t>
            </a:r>
            <a:r>
              <a:rPr sz="1200" spc="-5" dirty="0">
                <a:latin typeface="Arial MT"/>
                <a:cs typeface="Arial MT"/>
              </a:rPr>
              <a:t>[Consultado </a:t>
            </a:r>
            <a:r>
              <a:rPr sz="1200" spc="-10" dirty="0">
                <a:latin typeface="Arial MT"/>
                <a:cs typeface="Arial MT"/>
              </a:rPr>
              <a:t>el 15, </a:t>
            </a:r>
            <a:r>
              <a:rPr sz="1200" spc="-5" dirty="0">
                <a:latin typeface="Arial MT"/>
                <a:cs typeface="Arial MT"/>
              </a:rPr>
              <a:t>mayo, </a:t>
            </a:r>
            <a:r>
              <a:rPr sz="1200" spc="-10" dirty="0">
                <a:latin typeface="Arial MT"/>
                <a:cs typeface="Arial MT"/>
              </a:rPr>
              <a:t>2023]. Disponible en </a:t>
            </a:r>
            <a:r>
              <a:rPr sz="1200" spc="-5" dirty="0">
                <a:latin typeface="Arial MT"/>
                <a:cs typeface="Arial MT"/>
              </a:rPr>
              <a:t> Internet:	&lt;HTTPS://blog.desdelinux.net/graylog-una-herramienta-para-la- </a:t>
            </a:r>
            <a:r>
              <a:rPr sz="1200" spc="-32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administracion-y-analisis-de-registros/&gt;.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100">
              <a:latin typeface="Arial MT"/>
              <a:cs typeface="Arial MT"/>
            </a:endParaRPr>
          </a:p>
          <a:p>
            <a:pPr marL="12700">
              <a:lnSpc>
                <a:spcPts val="1410"/>
              </a:lnSpc>
              <a:spcBef>
                <a:spcPts val="5"/>
              </a:spcBef>
            </a:pPr>
            <a:r>
              <a:rPr sz="1200" spc="-5" dirty="0">
                <a:latin typeface="Arial MT"/>
                <a:cs typeface="Arial MT"/>
              </a:rPr>
              <a:t>EL</a:t>
            </a:r>
            <a:r>
              <a:rPr sz="1200" spc="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CONGRESO</a:t>
            </a:r>
            <a:r>
              <a:rPr sz="1200" spc="3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</a:t>
            </a:r>
            <a:r>
              <a:rPr sz="1200" spc="3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COLOMBIA.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Ley</a:t>
            </a:r>
            <a:r>
              <a:rPr sz="1200" spc="3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ESTATUTARIA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1581</a:t>
            </a:r>
            <a:r>
              <a:rPr sz="1200" spc="2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</a:t>
            </a:r>
            <a:r>
              <a:rPr sz="1200" spc="3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2012</a:t>
            </a:r>
            <a:r>
              <a:rPr sz="1200" spc="2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[en</a:t>
            </a:r>
            <a:r>
              <a:rPr sz="1200" spc="2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línea].</a:t>
            </a:r>
            <a:r>
              <a:rPr sz="1200" spc="3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(7,</a:t>
            </a:r>
            <a:endParaRPr sz="1200">
              <a:latin typeface="Arial MT"/>
              <a:cs typeface="Arial MT"/>
            </a:endParaRPr>
          </a:p>
          <a:p>
            <a:pPr marL="12700" marR="5080">
              <a:lnSpc>
                <a:spcPts val="1380"/>
              </a:lnSpc>
              <a:spcBef>
                <a:spcPts val="65"/>
              </a:spcBef>
              <a:tabLst>
                <a:tab pos="2811780" algn="l"/>
                <a:tab pos="5067935" algn="l"/>
              </a:tabLst>
            </a:pPr>
            <a:r>
              <a:rPr sz="1200" spc="-10" dirty="0">
                <a:latin typeface="Arial MT"/>
                <a:cs typeface="Arial MT"/>
              </a:rPr>
              <a:t>octubre,</a:t>
            </a:r>
            <a:r>
              <a:rPr sz="1200" spc="17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2012)</a:t>
            </a:r>
            <a:r>
              <a:rPr sz="1200" spc="17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[consultado</a:t>
            </a:r>
            <a:r>
              <a:rPr sz="1200" spc="16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el</a:t>
            </a:r>
            <a:r>
              <a:rPr sz="1200" spc="19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14,</a:t>
            </a:r>
            <a:r>
              <a:rPr sz="1200" spc="17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mayo,</a:t>
            </a:r>
            <a:r>
              <a:rPr sz="1200" spc="18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2023].</a:t>
            </a:r>
            <a:r>
              <a:rPr sz="1200" spc="17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Protección</a:t>
            </a:r>
            <a:r>
              <a:rPr sz="1200" spc="16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de</a:t>
            </a:r>
            <a:r>
              <a:rPr sz="1200" spc="16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Datos</a:t>
            </a:r>
            <a:r>
              <a:rPr sz="1200" spc="17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Personales.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15" dirty="0">
                <a:latin typeface="Arial MT"/>
                <a:cs typeface="Arial MT"/>
              </a:rPr>
              <a:t>Di</a:t>
            </a:r>
            <a:r>
              <a:rPr sz="1200" spc="-5" dirty="0">
                <a:latin typeface="Arial MT"/>
                <a:cs typeface="Arial MT"/>
              </a:rPr>
              <a:t>s</a:t>
            </a:r>
            <a:r>
              <a:rPr sz="1200" spc="-15" dirty="0">
                <a:latin typeface="Arial MT"/>
                <a:cs typeface="Arial MT"/>
              </a:rPr>
              <a:t>p</a:t>
            </a:r>
            <a:r>
              <a:rPr sz="1200" spc="5" dirty="0">
                <a:latin typeface="Arial MT"/>
                <a:cs typeface="Arial MT"/>
              </a:rPr>
              <a:t>o</a:t>
            </a:r>
            <a:r>
              <a:rPr sz="1200" spc="-15" dirty="0">
                <a:latin typeface="Arial MT"/>
                <a:cs typeface="Arial MT"/>
              </a:rPr>
              <a:t>ni</a:t>
            </a:r>
            <a:r>
              <a:rPr sz="1200" spc="5" dirty="0">
                <a:latin typeface="Arial MT"/>
                <a:cs typeface="Arial MT"/>
              </a:rPr>
              <a:t>b</a:t>
            </a:r>
            <a:r>
              <a:rPr sz="1200" spc="-15" dirty="0">
                <a:latin typeface="Arial MT"/>
                <a:cs typeface="Arial MT"/>
              </a:rPr>
              <a:t>l</a:t>
            </a:r>
            <a:r>
              <a:rPr sz="1200" spc="-5" dirty="0">
                <a:latin typeface="Arial MT"/>
                <a:cs typeface="Arial MT"/>
              </a:rPr>
              <a:t>e</a:t>
            </a:r>
            <a:r>
              <a:rPr sz="1200" dirty="0">
                <a:latin typeface="Arial MT"/>
                <a:cs typeface="Arial MT"/>
              </a:rPr>
              <a:t>	</a:t>
            </a:r>
            <a:r>
              <a:rPr sz="1200" spc="-15" dirty="0">
                <a:latin typeface="Arial MT"/>
                <a:cs typeface="Arial MT"/>
              </a:rPr>
              <a:t>e</a:t>
            </a:r>
            <a:r>
              <a:rPr sz="1200" spc="-5" dirty="0">
                <a:latin typeface="Arial MT"/>
                <a:cs typeface="Arial MT"/>
              </a:rPr>
              <a:t>n</a:t>
            </a:r>
            <a:r>
              <a:rPr sz="1200" dirty="0">
                <a:latin typeface="Arial MT"/>
                <a:cs typeface="Arial MT"/>
              </a:rPr>
              <a:t>	I</a:t>
            </a:r>
            <a:r>
              <a:rPr sz="1200" spc="-15" dirty="0">
                <a:latin typeface="Arial MT"/>
                <a:cs typeface="Arial MT"/>
              </a:rPr>
              <a:t>n</a:t>
            </a:r>
            <a:r>
              <a:rPr sz="1200" dirty="0">
                <a:latin typeface="Arial MT"/>
                <a:cs typeface="Arial MT"/>
              </a:rPr>
              <a:t>t</a:t>
            </a:r>
            <a:r>
              <a:rPr sz="1200" spc="-15" dirty="0">
                <a:latin typeface="Arial MT"/>
                <a:cs typeface="Arial MT"/>
              </a:rPr>
              <a:t>e</a:t>
            </a:r>
            <a:r>
              <a:rPr sz="1200" spc="-5" dirty="0">
                <a:latin typeface="Arial MT"/>
                <a:cs typeface="Arial MT"/>
              </a:rPr>
              <a:t>r</a:t>
            </a:r>
            <a:r>
              <a:rPr sz="1200" spc="-15" dirty="0">
                <a:latin typeface="Arial MT"/>
                <a:cs typeface="Arial MT"/>
              </a:rPr>
              <a:t>ne</a:t>
            </a:r>
            <a:r>
              <a:rPr sz="1200" dirty="0">
                <a:latin typeface="Arial MT"/>
                <a:cs typeface="Arial MT"/>
              </a:rPr>
              <a:t>t:</a:t>
            </a:r>
            <a:endParaRPr sz="1200">
              <a:latin typeface="Arial MT"/>
              <a:cs typeface="Arial MT"/>
            </a:endParaRPr>
          </a:p>
          <a:p>
            <a:pPr marL="12700">
              <a:lnSpc>
                <a:spcPts val="1345"/>
              </a:lnSpc>
            </a:pPr>
            <a:r>
              <a:rPr sz="1200" spc="-5" dirty="0">
                <a:latin typeface="Arial MT"/>
                <a:cs typeface="Arial MT"/>
              </a:rPr>
              <a:t>&lt;HTTPS://</a:t>
            </a:r>
            <a:r>
              <a:rPr sz="1200" spc="-5" dirty="0">
                <a:latin typeface="Arial MT"/>
                <a:cs typeface="Arial MT"/>
                <a:hlinkClick r:id="rId4"/>
              </a:rPr>
              <a:t>www.funcionpublica.gov.co/eva/gestornormativo/norma.php?i=49981</a:t>
            </a:r>
            <a:r>
              <a:rPr sz="1200" spc="-5" dirty="0">
                <a:latin typeface="Arial MT"/>
                <a:cs typeface="Arial MT"/>
              </a:rPr>
              <a:t>&gt;.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100">
              <a:latin typeface="Arial MT"/>
              <a:cs typeface="Arial MT"/>
            </a:endParaRPr>
          </a:p>
          <a:p>
            <a:pPr marL="12700">
              <a:lnSpc>
                <a:spcPts val="1410"/>
              </a:lnSpc>
            </a:pPr>
            <a:r>
              <a:rPr sz="1200" spc="-5" dirty="0">
                <a:latin typeface="Arial MT"/>
                <a:cs typeface="Arial MT"/>
              </a:rPr>
              <a:t>EL</a:t>
            </a:r>
            <a:r>
              <a:rPr sz="1200" spc="3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CONGRESO</a:t>
            </a:r>
            <a:r>
              <a:rPr sz="1200" spc="5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</a:t>
            </a:r>
            <a:r>
              <a:rPr sz="1200" spc="4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COLOMBIA.</a:t>
            </a:r>
            <a:r>
              <a:rPr sz="1200" spc="5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Ley</a:t>
            </a:r>
            <a:r>
              <a:rPr sz="1200" spc="5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1273</a:t>
            </a:r>
            <a:r>
              <a:rPr sz="1200" spc="4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</a:t>
            </a:r>
            <a:r>
              <a:rPr sz="1200" spc="4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2009.</a:t>
            </a:r>
            <a:r>
              <a:rPr sz="1200" spc="5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(5,</a:t>
            </a:r>
            <a:r>
              <a:rPr sz="1200" spc="5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enero,</a:t>
            </a:r>
            <a:r>
              <a:rPr sz="1200" spc="5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2009)</a:t>
            </a:r>
            <a:r>
              <a:rPr sz="1200" spc="5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[consultado</a:t>
            </a:r>
            <a:endParaRPr sz="1200">
              <a:latin typeface="Arial MT"/>
              <a:cs typeface="Arial MT"/>
            </a:endParaRPr>
          </a:p>
          <a:p>
            <a:pPr marL="12700" marR="10160">
              <a:lnSpc>
                <a:spcPts val="1380"/>
              </a:lnSpc>
              <a:spcBef>
                <a:spcPts val="65"/>
              </a:spcBef>
            </a:pPr>
            <a:r>
              <a:rPr sz="1200" spc="-10" dirty="0">
                <a:latin typeface="Arial MT"/>
                <a:cs typeface="Arial MT"/>
              </a:rPr>
              <a:t>el</a:t>
            </a:r>
            <a:r>
              <a:rPr sz="1200" spc="2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14,</a:t>
            </a:r>
            <a:r>
              <a:rPr sz="1200" spc="23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mayo,</a:t>
            </a:r>
            <a:r>
              <a:rPr sz="1200" spc="229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2023].</a:t>
            </a:r>
            <a:r>
              <a:rPr sz="1200" spc="23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protección</a:t>
            </a:r>
            <a:r>
              <a:rPr sz="1200" spc="23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</a:t>
            </a:r>
            <a:r>
              <a:rPr sz="1200" spc="24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la</a:t>
            </a:r>
            <a:r>
              <a:rPr sz="1200" spc="23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información</a:t>
            </a:r>
            <a:r>
              <a:rPr sz="1200" spc="22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y</a:t>
            </a:r>
            <a:r>
              <a:rPr sz="1200" spc="24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</a:t>
            </a:r>
            <a:r>
              <a:rPr sz="1200" spc="24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los</a:t>
            </a:r>
            <a:r>
              <a:rPr sz="1200" spc="229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datos.</a:t>
            </a:r>
            <a:r>
              <a:rPr sz="1200" spc="229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Disponible</a:t>
            </a:r>
            <a:r>
              <a:rPr sz="1200" spc="24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en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Internet:</a:t>
            </a:r>
            <a:endParaRPr sz="1200">
              <a:latin typeface="Arial MT"/>
              <a:cs typeface="Arial MT"/>
            </a:endParaRPr>
          </a:p>
          <a:p>
            <a:pPr marL="12700" marR="8890">
              <a:lnSpc>
                <a:spcPts val="1380"/>
              </a:lnSpc>
            </a:pPr>
            <a:r>
              <a:rPr sz="1200" spc="-5" dirty="0">
                <a:latin typeface="Arial MT"/>
                <a:cs typeface="Arial MT"/>
              </a:rPr>
              <a:t>&lt;HTTPS://</a:t>
            </a:r>
            <a:r>
              <a:rPr sz="1200" spc="-5" dirty="0">
                <a:latin typeface="Arial MT"/>
                <a:cs typeface="Arial MT"/>
                <a:hlinkClick r:id="rId5"/>
              </a:rPr>
              <a:t>www.sic.gov.co/recursos_user/documentos/normatividad/Ley_1273_200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9.pdf&gt;.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200">
              <a:latin typeface="Arial MT"/>
              <a:cs typeface="Arial MT"/>
            </a:endParaRPr>
          </a:p>
          <a:p>
            <a:pPr marL="12700" marR="7620">
              <a:lnSpc>
                <a:spcPts val="1380"/>
              </a:lnSpc>
              <a:tabLst>
                <a:tab pos="720090" algn="l"/>
                <a:tab pos="1654810" algn="l"/>
                <a:tab pos="2536190" algn="l"/>
                <a:tab pos="3291840" algn="l"/>
                <a:tab pos="4097020" algn="l"/>
                <a:tab pos="4549140" algn="l"/>
                <a:tab pos="4950460" algn="l"/>
              </a:tabLst>
            </a:pPr>
            <a:r>
              <a:rPr sz="1200" dirty="0">
                <a:latin typeface="Arial MT"/>
                <a:cs typeface="Arial MT"/>
              </a:rPr>
              <a:t>GÓMEZ	M</a:t>
            </a:r>
            <a:r>
              <a:rPr sz="1200" spc="5" dirty="0">
                <a:latin typeface="Arial MT"/>
                <a:cs typeface="Arial MT"/>
              </a:rPr>
              <a:t>O</a:t>
            </a:r>
            <a:r>
              <a:rPr sz="1200" spc="-15" dirty="0">
                <a:latin typeface="Arial MT"/>
                <a:cs typeface="Arial MT"/>
              </a:rPr>
              <a:t>R</a:t>
            </a:r>
            <a:r>
              <a:rPr sz="1200" spc="-5" dirty="0">
                <a:latin typeface="Arial MT"/>
                <a:cs typeface="Arial MT"/>
              </a:rPr>
              <a:t>A</a:t>
            </a:r>
            <a:r>
              <a:rPr sz="1200" spc="-15" dirty="0">
                <a:latin typeface="Arial MT"/>
                <a:cs typeface="Arial MT"/>
              </a:rPr>
              <a:t>L</a:t>
            </a:r>
            <a:r>
              <a:rPr sz="1200" dirty="0">
                <a:latin typeface="Arial MT"/>
                <a:cs typeface="Arial MT"/>
              </a:rPr>
              <a:t>ES,	G</a:t>
            </a:r>
            <a:r>
              <a:rPr sz="1200" spc="-15" dirty="0">
                <a:latin typeface="Arial MT"/>
                <a:cs typeface="Arial MT"/>
              </a:rPr>
              <a:t>iann</a:t>
            </a:r>
            <a:r>
              <a:rPr sz="1200" spc="-5" dirty="0">
                <a:latin typeface="Arial MT"/>
                <a:cs typeface="Arial MT"/>
              </a:rPr>
              <a:t>c</a:t>
            </a:r>
            <a:r>
              <a:rPr sz="1200" spc="-15" dirty="0">
                <a:latin typeface="Arial MT"/>
                <a:cs typeface="Arial MT"/>
              </a:rPr>
              <a:t>a</a:t>
            </a:r>
            <a:r>
              <a:rPr sz="1200" spc="-5" dirty="0">
                <a:latin typeface="Arial MT"/>
                <a:cs typeface="Arial MT"/>
              </a:rPr>
              <a:t>r</a:t>
            </a:r>
            <a:r>
              <a:rPr sz="1200" spc="-15" dirty="0">
                <a:latin typeface="Arial MT"/>
                <a:cs typeface="Arial MT"/>
              </a:rPr>
              <a:t>l</a:t>
            </a:r>
            <a:r>
              <a:rPr sz="1200" spc="-5" dirty="0">
                <a:latin typeface="Arial MT"/>
                <a:cs typeface="Arial MT"/>
              </a:rPr>
              <a:t>o</a:t>
            </a:r>
            <a:r>
              <a:rPr sz="1200" dirty="0">
                <a:latin typeface="Arial MT"/>
                <a:cs typeface="Arial MT"/>
              </a:rPr>
              <a:t>	G</a:t>
            </a:r>
            <a:r>
              <a:rPr sz="1200" spc="-15" dirty="0">
                <a:latin typeface="Arial MT"/>
                <a:cs typeface="Arial MT"/>
              </a:rPr>
              <a:t>u</a:t>
            </a:r>
            <a:r>
              <a:rPr sz="1200" dirty="0">
                <a:latin typeface="Arial MT"/>
                <a:cs typeface="Arial MT"/>
              </a:rPr>
              <a:t>st</a:t>
            </a:r>
            <a:r>
              <a:rPr sz="1200" spc="-15" dirty="0">
                <a:latin typeface="Arial MT"/>
                <a:cs typeface="Arial MT"/>
              </a:rPr>
              <a:t>a</a:t>
            </a:r>
            <a:r>
              <a:rPr sz="1200" spc="-5" dirty="0">
                <a:latin typeface="Arial MT"/>
                <a:cs typeface="Arial MT"/>
              </a:rPr>
              <a:t>v</a:t>
            </a:r>
            <a:r>
              <a:rPr sz="1200" spc="-15" dirty="0">
                <a:latin typeface="Arial MT"/>
                <a:cs typeface="Arial MT"/>
              </a:rPr>
              <a:t>o</a:t>
            </a:r>
            <a:r>
              <a:rPr sz="1200" dirty="0">
                <a:latin typeface="Arial MT"/>
                <a:cs typeface="Arial MT"/>
              </a:rPr>
              <a:t>.	</a:t>
            </a:r>
            <a:r>
              <a:rPr sz="1200" spc="-5" dirty="0">
                <a:latin typeface="Arial MT"/>
                <a:cs typeface="Arial MT"/>
              </a:rPr>
              <a:t>Pr</a:t>
            </a:r>
            <a:r>
              <a:rPr sz="1200" spc="-10" dirty="0">
                <a:latin typeface="Arial MT"/>
                <a:cs typeface="Arial MT"/>
              </a:rPr>
              <a:t>i</a:t>
            </a:r>
            <a:r>
              <a:rPr sz="1200" spc="-15" dirty="0">
                <a:latin typeface="Arial MT"/>
                <a:cs typeface="Arial MT"/>
              </a:rPr>
              <a:t>n</a:t>
            </a:r>
            <a:r>
              <a:rPr sz="1200" spc="-5" dirty="0">
                <a:latin typeface="Arial MT"/>
                <a:cs typeface="Arial MT"/>
              </a:rPr>
              <a:t>c</a:t>
            </a:r>
            <a:r>
              <a:rPr sz="1200" spc="-15" dirty="0">
                <a:latin typeface="Arial MT"/>
                <a:cs typeface="Arial MT"/>
              </a:rPr>
              <a:t>i</a:t>
            </a:r>
            <a:r>
              <a:rPr sz="1200" spc="5" dirty="0">
                <a:latin typeface="Arial MT"/>
                <a:cs typeface="Arial MT"/>
              </a:rPr>
              <a:t>p</a:t>
            </a:r>
            <a:r>
              <a:rPr sz="1200" spc="-15" dirty="0">
                <a:latin typeface="Arial MT"/>
                <a:cs typeface="Arial MT"/>
              </a:rPr>
              <a:t>io</a:t>
            </a:r>
            <a:r>
              <a:rPr sz="1200" dirty="0">
                <a:latin typeface="Arial MT"/>
                <a:cs typeface="Arial MT"/>
              </a:rPr>
              <a:t>s	</a:t>
            </a:r>
            <a:r>
              <a:rPr sz="1200" spc="5" dirty="0">
                <a:latin typeface="Arial MT"/>
                <a:cs typeface="Arial MT"/>
              </a:rPr>
              <a:t>p</a:t>
            </a:r>
            <a:r>
              <a:rPr sz="1200" spc="-15" dirty="0">
                <a:latin typeface="Arial MT"/>
                <a:cs typeface="Arial MT"/>
              </a:rPr>
              <a:t>a</a:t>
            </a:r>
            <a:r>
              <a:rPr sz="1200" spc="-5" dirty="0">
                <a:latin typeface="Arial MT"/>
                <a:cs typeface="Arial MT"/>
              </a:rPr>
              <a:t>ra</a:t>
            </a:r>
            <a:r>
              <a:rPr sz="1200" dirty="0">
                <a:latin typeface="Arial MT"/>
                <a:cs typeface="Arial MT"/>
              </a:rPr>
              <a:t>	</a:t>
            </a:r>
            <a:r>
              <a:rPr sz="1200" spc="5" dirty="0">
                <a:latin typeface="Arial MT"/>
                <a:cs typeface="Arial MT"/>
              </a:rPr>
              <a:t>u</a:t>
            </a:r>
            <a:r>
              <a:rPr sz="1200" spc="-15" dirty="0">
                <a:latin typeface="Arial MT"/>
                <a:cs typeface="Arial MT"/>
              </a:rPr>
              <a:t>n</a:t>
            </a:r>
            <a:r>
              <a:rPr sz="1200" spc="-5" dirty="0">
                <a:latin typeface="Arial MT"/>
                <a:cs typeface="Arial MT"/>
              </a:rPr>
              <a:t>a</a:t>
            </a:r>
            <a:r>
              <a:rPr sz="1200" dirty="0">
                <a:latin typeface="Arial MT"/>
                <a:cs typeface="Arial MT"/>
              </a:rPr>
              <a:t>	</a:t>
            </a:r>
            <a:r>
              <a:rPr sz="1200" spc="5" dirty="0">
                <a:latin typeface="Arial MT"/>
                <a:cs typeface="Arial MT"/>
              </a:rPr>
              <a:t>ad</a:t>
            </a:r>
            <a:r>
              <a:rPr sz="1200" spc="-15" dirty="0">
                <a:latin typeface="Arial MT"/>
                <a:cs typeface="Arial MT"/>
              </a:rPr>
              <a:t>e</a:t>
            </a:r>
            <a:r>
              <a:rPr sz="1200" spc="-5" dirty="0">
                <a:latin typeface="Arial MT"/>
                <a:cs typeface="Arial MT"/>
              </a:rPr>
              <a:t>c</a:t>
            </a:r>
            <a:r>
              <a:rPr sz="1200" spc="-15" dirty="0">
                <a:latin typeface="Arial MT"/>
                <a:cs typeface="Arial MT"/>
              </a:rPr>
              <a:t>ua</a:t>
            </a:r>
            <a:r>
              <a:rPr sz="1200" spc="5" dirty="0">
                <a:latin typeface="Arial MT"/>
                <a:cs typeface="Arial MT"/>
              </a:rPr>
              <a:t>d</a:t>
            </a:r>
            <a:r>
              <a:rPr sz="1200" spc="-5" dirty="0">
                <a:latin typeface="Arial MT"/>
                <a:cs typeface="Arial MT"/>
              </a:rPr>
              <a:t>a  arquitectura</a:t>
            </a:r>
            <a:r>
              <a:rPr sz="1200" spc="9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</a:t>
            </a:r>
            <a:r>
              <a:rPr sz="1200" spc="9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ciberseguridad</a:t>
            </a:r>
            <a:r>
              <a:rPr sz="1200" spc="9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|</a:t>
            </a:r>
            <a:r>
              <a:rPr sz="1200" spc="10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Conexión</a:t>
            </a:r>
            <a:r>
              <a:rPr sz="1200" spc="9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ESAN.</a:t>
            </a:r>
            <a:r>
              <a:rPr sz="1200" spc="10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ESAN</a:t>
            </a:r>
            <a:r>
              <a:rPr sz="1200" spc="8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Graduate</a:t>
            </a:r>
            <a:r>
              <a:rPr sz="1200" spc="9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School</a:t>
            </a:r>
            <a:r>
              <a:rPr sz="1200" spc="1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of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Business</a:t>
            </a:r>
            <a:r>
              <a:rPr sz="1200" spc="-3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-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ESAN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[página</a:t>
            </a:r>
            <a:r>
              <a:rPr sz="1200" spc="-4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web].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(12,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agosto,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2021).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[Consultado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el</a:t>
            </a:r>
            <a:r>
              <a:rPr sz="1200" spc="-3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21,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marzo,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2023].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Disponible</a:t>
            </a:r>
            <a:r>
              <a:rPr sz="1200" spc="-10" dirty="0">
                <a:latin typeface="Arial MT"/>
                <a:cs typeface="Arial MT"/>
              </a:rPr>
              <a:t> en </a:t>
            </a:r>
            <a:r>
              <a:rPr sz="1200" spc="-5" dirty="0">
                <a:latin typeface="Arial MT"/>
                <a:cs typeface="Arial MT"/>
              </a:rPr>
              <a:t>Internet: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&lt;HTTPS://</a:t>
            </a:r>
            <a:r>
              <a:rPr sz="1200" spc="-5" dirty="0">
                <a:latin typeface="Arial MT"/>
                <a:cs typeface="Arial MT"/>
                <a:hlinkClick r:id="rId6"/>
              </a:rPr>
              <a:t>www.esan.edu.pe/conexion-esan/principios-para- </a:t>
            </a:r>
            <a:r>
              <a:rPr sz="1200" spc="-3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una-adecuada-arquitectura-de-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ciberseguridad#:~:text=La%20arquitectura%20de%20ciberseguridad%20tiene,¿C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uáles%20son%20sus%20principios?&amp;amp;text=Los%20ataques%20cibernéticos</a:t>
            </a:r>
            <a:endParaRPr sz="1200">
              <a:latin typeface="Arial MT"/>
              <a:cs typeface="Arial MT"/>
            </a:endParaRPr>
          </a:p>
          <a:p>
            <a:pPr marL="12700">
              <a:lnSpc>
                <a:spcPts val="1345"/>
              </a:lnSpc>
            </a:pPr>
            <a:r>
              <a:rPr sz="1200" spc="-5" dirty="0">
                <a:latin typeface="Arial MT"/>
                <a:cs typeface="Arial MT"/>
              </a:rPr>
              <a:t>%20pueden%20generar,las%20instituciones%20públicas%20y%20privadas.&gt;.</a:t>
            </a:r>
            <a:endParaRPr sz="1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5" dirty="0"/>
              <a:t>77</a:t>
            </a:fld>
            <a:endParaRPr spc="-5" dirty="0"/>
          </a:p>
        </p:txBody>
      </p:sp>
      <p:sp>
        <p:nvSpPr>
          <p:cNvPr id="2" name="object 2"/>
          <p:cNvSpPr txBox="1"/>
          <p:nvPr/>
        </p:nvSpPr>
        <p:spPr>
          <a:xfrm>
            <a:off x="1427733" y="1056893"/>
            <a:ext cx="5642610" cy="75711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410"/>
              </a:lnSpc>
              <a:spcBef>
                <a:spcPts val="100"/>
              </a:spcBef>
            </a:pPr>
            <a:r>
              <a:rPr sz="1200" spc="-5" dirty="0">
                <a:latin typeface="Arial MT"/>
                <a:cs typeface="Arial MT"/>
              </a:rPr>
              <a:t>GONZÁLEZ-GRANADILLO,</a:t>
            </a:r>
            <a:r>
              <a:rPr sz="1200" spc="459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Gustavo;</a:t>
            </a:r>
            <a:r>
              <a:rPr sz="1200" spc="46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GONZÁLEZ-ZARZOSA,</a:t>
            </a:r>
            <a:r>
              <a:rPr sz="1200" spc="44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Susana</a:t>
            </a:r>
            <a:r>
              <a:rPr sz="1200" spc="459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y</a:t>
            </a:r>
            <a:r>
              <a:rPr sz="1200" spc="46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DIAZ,</a:t>
            </a:r>
            <a:endParaRPr sz="1200">
              <a:latin typeface="Arial MT"/>
              <a:cs typeface="Arial MT"/>
            </a:endParaRPr>
          </a:p>
          <a:p>
            <a:pPr marL="12700" marR="10160" algn="just">
              <a:lnSpc>
                <a:spcPts val="1380"/>
              </a:lnSpc>
              <a:spcBef>
                <a:spcPts val="65"/>
              </a:spcBef>
            </a:pPr>
            <a:r>
              <a:rPr sz="1200" spc="-10" dirty="0">
                <a:latin typeface="Arial MT"/>
                <a:cs typeface="Arial MT"/>
              </a:rPr>
              <a:t>Rodrigo.</a:t>
            </a:r>
            <a:r>
              <a:rPr sz="1200" spc="-6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Security</a:t>
            </a:r>
            <a:r>
              <a:rPr sz="1200" spc="-6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Information</a:t>
            </a:r>
            <a:r>
              <a:rPr sz="1200" spc="-8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and</a:t>
            </a:r>
            <a:r>
              <a:rPr sz="1200" spc="-7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Event</a:t>
            </a:r>
            <a:r>
              <a:rPr sz="1200" spc="-6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Management</a:t>
            </a:r>
            <a:r>
              <a:rPr sz="1200" spc="-6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(SIEM):</a:t>
            </a:r>
            <a:r>
              <a:rPr sz="1200" spc="-6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Analysis,</a:t>
            </a:r>
            <a:r>
              <a:rPr sz="1200" spc="-6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Trends,</a:t>
            </a:r>
            <a:r>
              <a:rPr sz="1200" spc="-6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and </a:t>
            </a:r>
            <a:r>
              <a:rPr sz="1200" spc="-32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Usage</a:t>
            </a:r>
            <a:r>
              <a:rPr sz="1200" spc="4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in</a:t>
            </a:r>
            <a:r>
              <a:rPr sz="1200" spc="2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Critical</a:t>
            </a:r>
            <a:r>
              <a:rPr sz="1200" spc="2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Infrastructures.</a:t>
            </a:r>
            <a:r>
              <a:rPr sz="1200" spc="3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En:</a:t>
            </a:r>
            <a:r>
              <a:rPr sz="1200" spc="4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Sensors</a:t>
            </a:r>
            <a:r>
              <a:rPr sz="1200" spc="3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[en</a:t>
            </a:r>
            <a:r>
              <a:rPr sz="1200" spc="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línea].</a:t>
            </a:r>
            <a:r>
              <a:rPr sz="1200" spc="4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12,</a:t>
            </a:r>
            <a:r>
              <a:rPr sz="1200" spc="5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julio,</a:t>
            </a:r>
            <a:r>
              <a:rPr sz="1200" spc="4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2021.</a:t>
            </a:r>
            <a:r>
              <a:rPr sz="1200" spc="3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vol.</a:t>
            </a:r>
            <a:r>
              <a:rPr sz="1200" spc="4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21,</a:t>
            </a:r>
            <a:r>
              <a:rPr sz="1200" spc="4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no.</a:t>
            </a:r>
            <a:endParaRPr sz="1200">
              <a:latin typeface="Arial MT"/>
              <a:cs typeface="Arial MT"/>
            </a:endParaRPr>
          </a:p>
          <a:p>
            <a:pPr marL="12700" algn="just">
              <a:lnSpc>
                <a:spcPts val="1315"/>
              </a:lnSpc>
            </a:pPr>
            <a:r>
              <a:rPr sz="1200" spc="-10" dirty="0">
                <a:latin typeface="Arial MT"/>
                <a:cs typeface="Arial MT"/>
              </a:rPr>
              <a:t>14</a:t>
            </a:r>
            <a:r>
              <a:rPr sz="1200" spc="93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[consultado</a:t>
            </a:r>
            <a:r>
              <a:rPr sz="1200" spc="94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el  </a:t>
            </a:r>
            <a:r>
              <a:rPr sz="1200" spc="27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14,</a:t>
            </a:r>
            <a:r>
              <a:rPr sz="1200" spc="95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abril,</a:t>
            </a:r>
            <a:r>
              <a:rPr sz="1200" spc="95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2023],</a:t>
            </a:r>
            <a:r>
              <a:rPr sz="1200" spc="95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p.</a:t>
            </a:r>
            <a:r>
              <a:rPr sz="1200" spc="95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4759.</a:t>
            </a:r>
            <a:r>
              <a:rPr sz="1200" spc="325" dirty="0">
                <a:latin typeface="Arial MT"/>
                <a:cs typeface="Arial MT"/>
              </a:rPr>
              <a:t>  </a:t>
            </a:r>
            <a:r>
              <a:rPr sz="1200" spc="-5" dirty="0">
                <a:latin typeface="Arial MT"/>
                <a:cs typeface="Arial MT"/>
              </a:rPr>
              <a:t>Disponible</a:t>
            </a:r>
            <a:r>
              <a:rPr sz="1200" spc="94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en  </a:t>
            </a:r>
            <a:r>
              <a:rPr sz="1200" spc="27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Internet:</a:t>
            </a:r>
            <a:endParaRPr sz="1200">
              <a:latin typeface="Arial MT"/>
              <a:cs typeface="Arial MT"/>
            </a:endParaRPr>
          </a:p>
          <a:p>
            <a:pPr marL="12700" algn="just">
              <a:lnSpc>
                <a:spcPts val="1380"/>
              </a:lnSpc>
            </a:pPr>
            <a:r>
              <a:rPr sz="1200" spc="-5" dirty="0">
                <a:latin typeface="Arial MT"/>
                <a:cs typeface="Arial MT"/>
              </a:rPr>
              <a:t>&lt;HTTPS://doi.org/10.3390/s21144759&gt;. </a:t>
            </a:r>
            <a:r>
              <a:rPr sz="1200" dirty="0">
                <a:latin typeface="Arial MT"/>
                <a:cs typeface="Arial MT"/>
              </a:rPr>
              <a:t>ISSN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1424-8220.</a:t>
            </a:r>
            <a:endParaRPr sz="1200">
              <a:latin typeface="Arial MT"/>
              <a:cs typeface="Arial MT"/>
            </a:endParaRPr>
          </a:p>
          <a:p>
            <a:pPr marL="12700" marR="11430" algn="just">
              <a:lnSpc>
                <a:spcPts val="1380"/>
              </a:lnSpc>
              <a:spcBef>
                <a:spcPts val="70"/>
              </a:spcBef>
            </a:pPr>
            <a:r>
              <a:rPr sz="1200" dirty="0">
                <a:latin typeface="Arial MT"/>
                <a:cs typeface="Arial MT"/>
              </a:rPr>
              <a:t>IBM. </a:t>
            </a:r>
            <a:r>
              <a:rPr sz="1200" spc="-5" dirty="0">
                <a:latin typeface="Arial MT"/>
                <a:cs typeface="Arial MT"/>
              </a:rPr>
              <a:t>What </a:t>
            </a:r>
            <a:r>
              <a:rPr sz="1200" spc="-10" dirty="0">
                <a:latin typeface="Arial MT"/>
                <a:cs typeface="Arial MT"/>
              </a:rPr>
              <a:t>is </a:t>
            </a:r>
            <a:r>
              <a:rPr sz="1200" spc="-5" dirty="0">
                <a:latin typeface="Arial MT"/>
                <a:cs typeface="Arial MT"/>
              </a:rPr>
              <a:t>Security Information and Event </a:t>
            </a:r>
            <a:r>
              <a:rPr sz="1200" spc="-10" dirty="0">
                <a:latin typeface="Arial MT"/>
                <a:cs typeface="Arial MT"/>
              </a:rPr>
              <a:t>Management </a:t>
            </a:r>
            <a:r>
              <a:rPr sz="1200" dirty="0">
                <a:latin typeface="Arial MT"/>
                <a:cs typeface="Arial MT"/>
              </a:rPr>
              <a:t>(SIEM)? | IBM. IBM </a:t>
            </a:r>
            <a:r>
              <a:rPr sz="1200" spc="-10" dirty="0">
                <a:latin typeface="Arial MT"/>
                <a:cs typeface="Arial MT"/>
              </a:rPr>
              <a:t>in </a:t>
            </a:r>
            <a:r>
              <a:rPr sz="1200" spc="-5" dirty="0">
                <a:latin typeface="Arial MT"/>
                <a:cs typeface="Arial MT"/>
              </a:rPr>
              <a:t> Deutschland, Österreich und der Schweiz </a:t>
            </a:r>
            <a:r>
              <a:rPr sz="1200" dirty="0">
                <a:latin typeface="Arial MT"/>
                <a:cs typeface="Arial MT"/>
              </a:rPr>
              <a:t>| IBM </a:t>
            </a:r>
            <a:r>
              <a:rPr sz="1200" spc="-5" dirty="0">
                <a:latin typeface="Arial MT"/>
                <a:cs typeface="Arial MT"/>
              </a:rPr>
              <a:t>[página web].</a:t>
            </a:r>
            <a:r>
              <a:rPr sz="1200" spc="3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(2022). [Consultado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el</a:t>
            </a:r>
            <a:r>
              <a:rPr sz="1200" spc="19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27,</a:t>
            </a:r>
            <a:r>
              <a:rPr sz="1200" spc="204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septiembre,</a:t>
            </a:r>
            <a:r>
              <a:rPr sz="1200" spc="16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2023].</a:t>
            </a:r>
            <a:r>
              <a:rPr sz="1200" spc="16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Disponible</a:t>
            </a:r>
            <a:r>
              <a:rPr sz="1200" spc="14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en</a:t>
            </a:r>
            <a:r>
              <a:rPr sz="1200" spc="19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Internet:</a:t>
            </a:r>
            <a:endParaRPr sz="1200">
              <a:latin typeface="Arial MT"/>
              <a:cs typeface="Arial MT"/>
            </a:endParaRPr>
          </a:p>
          <a:p>
            <a:pPr marL="12700">
              <a:lnSpc>
                <a:spcPts val="1345"/>
              </a:lnSpc>
            </a:pPr>
            <a:r>
              <a:rPr sz="1200" spc="-5" dirty="0">
                <a:latin typeface="Arial MT"/>
                <a:cs typeface="Arial MT"/>
              </a:rPr>
              <a:t>&lt;HTTPS://</a:t>
            </a:r>
            <a:r>
              <a:rPr sz="1200" spc="-5" dirty="0">
                <a:latin typeface="Arial MT"/>
                <a:cs typeface="Arial MT"/>
                <a:hlinkClick r:id="rId2"/>
              </a:rPr>
              <a:t>www.ibm.com/topics/siem&gt;</a:t>
            </a:r>
            <a:r>
              <a:rPr sz="1200" spc="-5" dirty="0">
                <a:latin typeface="Arial MT"/>
                <a:cs typeface="Arial MT"/>
              </a:rPr>
              <a:t>.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150">
              <a:latin typeface="Arial MT"/>
              <a:cs typeface="Arial MT"/>
            </a:endParaRPr>
          </a:p>
          <a:p>
            <a:pPr marL="12700" marR="6985" algn="just">
              <a:lnSpc>
                <a:spcPct val="95900"/>
              </a:lnSpc>
            </a:pPr>
            <a:r>
              <a:rPr sz="1200" spc="-5" dirty="0">
                <a:latin typeface="Arial MT"/>
                <a:cs typeface="Arial MT"/>
              </a:rPr>
              <a:t>ISBUZZ </a:t>
            </a:r>
            <a:r>
              <a:rPr sz="1200" spc="-10" dirty="0">
                <a:latin typeface="Arial MT"/>
                <a:cs typeface="Arial MT"/>
              </a:rPr>
              <a:t>STAFF. </a:t>
            </a:r>
            <a:r>
              <a:rPr sz="1200" spc="-5" dirty="0">
                <a:latin typeface="Arial MT"/>
                <a:cs typeface="Arial MT"/>
              </a:rPr>
              <a:t>Top </a:t>
            </a:r>
            <a:r>
              <a:rPr sz="1200" spc="-10" dirty="0">
                <a:latin typeface="Arial MT"/>
                <a:cs typeface="Arial MT"/>
              </a:rPr>
              <a:t>26 Open </a:t>
            </a:r>
            <a:r>
              <a:rPr sz="1200" spc="-5" dirty="0">
                <a:latin typeface="Arial MT"/>
                <a:cs typeface="Arial MT"/>
              </a:rPr>
              <a:t>Source </a:t>
            </a:r>
            <a:r>
              <a:rPr sz="1200" spc="-10" dirty="0">
                <a:latin typeface="Arial MT"/>
                <a:cs typeface="Arial MT"/>
              </a:rPr>
              <a:t>Cyber </a:t>
            </a:r>
            <a:r>
              <a:rPr sz="1200" spc="-5" dirty="0">
                <a:latin typeface="Arial MT"/>
                <a:cs typeface="Arial MT"/>
              </a:rPr>
              <a:t>Security </a:t>
            </a:r>
            <a:r>
              <a:rPr sz="1200" spc="-10" dirty="0">
                <a:latin typeface="Arial MT"/>
                <a:cs typeface="Arial MT"/>
              </a:rPr>
              <a:t>Tools </a:t>
            </a:r>
            <a:r>
              <a:rPr sz="1200" spc="-5" dirty="0">
                <a:latin typeface="Arial MT"/>
                <a:cs typeface="Arial MT"/>
              </a:rPr>
              <a:t>That </a:t>
            </a:r>
            <a:r>
              <a:rPr sz="1200" dirty="0">
                <a:latin typeface="Arial MT"/>
                <a:cs typeface="Arial MT"/>
              </a:rPr>
              <a:t>Are </a:t>
            </a:r>
            <a:r>
              <a:rPr sz="1200" spc="-5" dirty="0">
                <a:latin typeface="Arial MT"/>
                <a:cs typeface="Arial MT"/>
              </a:rPr>
              <a:t>Best </a:t>
            </a:r>
            <a:r>
              <a:rPr sz="1200" spc="-10" dirty="0">
                <a:latin typeface="Arial MT"/>
                <a:cs typeface="Arial MT"/>
              </a:rPr>
              <a:t>For </a:t>
            </a:r>
            <a:r>
              <a:rPr sz="1200" spc="-5" dirty="0">
                <a:latin typeface="Arial MT"/>
                <a:cs typeface="Arial MT"/>
              </a:rPr>
              <a:t>You.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Information Security Buzz [página web]. (21, diciembre, 2022). [Consultado </a:t>
            </a:r>
            <a:r>
              <a:rPr sz="1200" spc="-10" dirty="0">
                <a:latin typeface="Arial MT"/>
                <a:cs typeface="Arial MT"/>
              </a:rPr>
              <a:t>el 20, </a:t>
            </a:r>
            <a:r>
              <a:rPr sz="1200" spc="-5" dirty="0">
                <a:latin typeface="Arial MT"/>
                <a:cs typeface="Arial MT"/>
              </a:rPr>
              <a:t> marzo, 2023]. Disponible </a:t>
            </a:r>
            <a:r>
              <a:rPr sz="1200" spc="-10" dirty="0">
                <a:latin typeface="Arial MT"/>
                <a:cs typeface="Arial MT"/>
              </a:rPr>
              <a:t>en </a:t>
            </a:r>
            <a:r>
              <a:rPr sz="1200" spc="-5" dirty="0">
                <a:latin typeface="Arial MT"/>
                <a:cs typeface="Arial MT"/>
              </a:rPr>
              <a:t>Internet: &lt;HTTPS://informationsecuritybuzz.com/top-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open-source-cyber-security-tools-best-for-you/&gt;.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200">
              <a:latin typeface="Arial MT"/>
              <a:cs typeface="Arial MT"/>
            </a:endParaRPr>
          </a:p>
          <a:p>
            <a:pPr marL="12700" marR="14604">
              <a:lnSpc>
                <a:spcPts val="1380"/>
              </a:lnSpc>
            </a:pPr>
            <a:r>
              <a:rPr sz="1200" spc="-5" dirty="0">
                <a:latin typeface="Arial MT"/>
                <a:cs typeface="Arial MT"/>
              </a:rPr>
              <a:t>INCIBE.</a:t>
            </a:r>
            <a:r>
              <a:rPr sz="1200" spc="9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Son</a:t>
            </a:r>
            <a:r>
              <a:rPr sz="1200" spc="7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Y</a:t>
            </a:r>
            <a:r>
              <a:rPr sz="1200" spc="8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Sirven</a:t>
            </a:r>
            <a:r>
              <a:rPr sz="1200" spc="7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Los</a:t>
            </a:r>
            <a:r>
              <a:rPr sz="1200" spc="8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Siem</a:t>
            </a:r>
            <a:r>
              <a:rPr sz="1200" spc="9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Ids</a:t>
            </a:r>
            <a:r>
              <a:rPr sz="1200" spc="8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E</a:t>
            </a:r>
            <a:r>
              <a:rPr sz="1200" spc="8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Ips</a:t>
            </a:r>
            <a:r>
              <a:rPr sz="1200" spc="8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|</a:t>
            </a:r>
            <a:r>
              <a:rPr sz="1200" spc="7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Empresas</a:t>
            </a:r>
            <a:r>
              <a:rPr sz="1200" spc="9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|</a:t>
            </a:r>
            <a:r>
              <a:rPr sz="1200" spc="7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INCIBE.</a:t>
            </a:r>
            <a:r>
              <a:rPr sz="1200" spc="9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INCIBE</a:t>
            </a:r>
            <a:r>
              <a:rPr sz="1200" spc="8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|</a:t>
            </a:r>
            <a:r>
              <a:rPr sz="1200" spc="5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INCIBE </a:t>
            </a:r>
            <a:r>
              <a:rPr sz="1200" spc="-3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[página</a:t>
            </a:r>
            <a:r>
              <a:rPr sz="1200" spc="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web].</a:t>
            </a:r>
            <a:r>
              <a:rPr sz="1200" spc="3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(2020).</a:t>
            </a:r>
            <a:r>
              <a:rPr sz="1200" spc="3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[Consultado</a:t>
            </a:r>
            <a:r>
              <a:rPr sz="1200" spc="4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el</a:t>
            </a:r>
            <a:r>
              <a:rPr sz="1200" spc="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25,</a:t>
            </a:r>
            <a:r>
              <a:rPr sz="1200" spc="3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septiembre,</a:t>
            </a:r>
            <a:r>
              <a:rPr sz="1200" spc="3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2023].</a:t>
            </a:r>
            <a:r>
              <a:rPr sz="1200" spc="3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Disponible</a:t>
            </a:r>
            <a:r>
              <a:rPr sz="1200" spc="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en</a:t>
            </a:r>
            <a:r>
              <a:rPr sz="1200" spc="2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Internet:</a:t>
            </a:r>
            <a:endParaRPr sz="1200">
              <a:latin typeface="Arial MT"/>
              <a:cs typeface="Arial MT"/>
            </a:endParaRPr>
          </a:p>
          <a:p>
            <a:pPr marL="12700">
              <a:lnSpc>
                <a:spcPts val="1345"/>
              </a:lnSpc>
            </a:pPr>
            <a:r>
              <a:rPr sz="1200" spc="-5" dirty="0">
                <a:latin typeface="Arial MT"/>
                <a:cs typeface="Arial MT"/>
              </a:rPr>
              <a:t>&lt;HTTPS://</a:t>
            </a:r>
            <a:r>
              <a:rPr sz="1200" spc="-5" dirty="0">
                <a:latin typeface="Arial MT"/>
                <a:cs typeface="Arial MT"/>
                <a:hlinkClick r:id="rId3"/>
              </a:rPr>
              <a:t>www.incibe.es/empresas/blog/son-y-sirven-los-siem-ids-e-ips&gt;.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200">
              <a:latin typeface="Arial MT"/>
              <a:cs typeface="Arial MT"/>
            </a:endParaRPr>
          </a:p>
          <a:p>
            <a:pPr marL="12700" marR="10795" algn="just">
              <a:lnSpc>
                <a:spcPct val="95900"/>
              </a:lnSpc>
            </a:pPr>
            <a:r>
              <a:rPr sz="1200" spc="-5" dirty="0">
                <a:latin typeface="Arial MT"/>
                <a:cs typeface="Arial MT"/>
              </a:rPr>
              <a:t>JUNIPER NETWORKS. </a:t>
            </a:r>
            <a:r>
              <a:rPr sz="1200" dirty="0">
                <a:latin typeface="Arial MT"/>
                <a:cs typeface="Arial MT"/>
              </a:rPr>
              <a:t>¿Qué </a:t>
            </a:r>
            <a:r>
              <a:rPr sz="1200" spc="-10" dirty="0">
                <a:latin typeface="Arial MT"/>
                <a:cs typeface="Arial MT"/>
              </a:rPr>
              <a:t>es la </a:t>
            </a:r>
            <a:r>
              <a:rPr sz="1200" spc="-5" dirty="0">
                <a:latin typeface="Arial MT"/>
                <a:cs typeface="Arial MT"/>
              </a:rPr>
              <a:t>red </a:t>
            </a:r>
            <a:r>
              <a:rPr sz="1200" spc="-10" dirty="0">
                <a:latin typeface="Arial MT"/>
                <a:cs typeface="Arial MT"/>
              </a:rPr>
              <a:t>de área </a:t>
            </a:r>
            <a:r>
              <a:rPr sz="1200" spc="-5" dirty="0">
                <a:latin typeface="Arial MT"/>
                <a:cs typeface="Arial MT"/>
              </a:rPr>
              <a:t>extensa </a:t>
            </a:r>
            <a:r>
              <a:rPr sz="1200" spc="-10" dirty="0">
                <a:latin typeface="Arial MT"/>
                <a:cs typeface="Arial MT"/>
              </a:rPr>
              <a:t>definida por </a:t>
            </a:r>
            <a:r>
              <a:rPr sz="1200" spc="-5" dirty="0">
                <a:latin typeface="Arial MT"/>
                <a:cs typeface="Arial MT"/>
              </a:rPr>
              <a:t>software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(RAEDS)? </a:t>
            </a:r>
            <a:r>
              <a:rPr sz="1200" dirty="0">
                <a:latin typeface="Arial MT"/>
                <a:cs typeface="Arial MT"/>
              </a:rPr>
              <a:t>| </a:t>
            </a:r>
            <a:r>
              <a:rPr sz="1200" spc="-5" dirty="0">
                <a:latin typeface="Arial MT"/>
                <a:cs typeface="Arial MT"/>
              </a:rPr>
              <a:t>Juniper Networks. Juniper </a:t>
            </a:r>
            <a:r>
              <a:rPr sz="1200" spc="-10" dirty="0">
                <a:latin typeface="Arial MT"/>
                <a:cs typeface="Arial MT"/>
              </a:rPr>
              <a:t>Networks [página </a:t>
            </a:r>
            <a:r>
              <a:rPr sz="1200" spc="-5" dirty="0">
                <a:latin typeface="Arial MT"/>
                <a:cs typeface="Arial MT"/>
              </a:rPr>
              <a:t>web]. [Consultado </a:t>
            </a:r>
            <a:r>
              <a:rPr sz="1200" spc="-10" dirty="0">
                <a:latin typeface="Arial MT"/>
                <a:cs typeface="Arial MT"/>
              </a:rPr>
              <a:t>el 21, </a:t>
            </a:r>
            <a:r>
              <a:rPr sz="1200" spc="-5" dirty="0">
                <a:latin typeface="Arial MT"/>
                <a:cs typeface="Arial MT"/>
              </a:rPr>
              <a:t> marzo, </a:t>
            </a:r>
            <a:r>
              <a:rPr sz="1200" spc="-10" dirty="0">
                <a:latin typeface="Arial MT"/>
                <a:cs typeface="Arial MT"/>
              </a:rPr>
              <a:t>2023]. </a:t>
            </a:r>
            <a:r>
              <a:rPr sz="1200" spc="-5" dirty="0">
                <a:latin typeface="Arial MT"/>
                <a:cs typeface="Arial MT"/>
              </a:rPr>
              <a:t>Disponible </a:t>
            </a:r>
            <a:r>
              <a:rPr sz="1200" spc="-10" dirty="0">
                <a:latin typeface="Arial MT"/>
                <a:cs typeface="Arial MT"/>
              </a:rPr>
              <a:t>en </a:t>
            </a:r>
            <a:r>
              <a:rPr sz="1200" spc="-5" dirty="0">
                <a:latin typeface="Arial MT"/>
                <a:cs typeface="Arial MT"/>
              </a:rPr>
              <a:t>Internet: &lt;HTTPS://</a:t>
            </a:r>
            <a:r>
              <a:rPr sz="1200" spc="-5" dirty="0">
                <a:latin typeface="Arial MT"/>
                <a:cs typeface="Arial MT"/>
                <a:hlinkClick r:id="rId4"/>
              </a:rPr>
              <a:t>www.juniper.net/mx/es/research-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topics/what-is-sd-wan.html&gt;.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200">
              <a:latin typeface="Arial MT"/>
              <a:cs typeface="Arial MT"/>
            </a:endParaRPr>
          </a:p>
          <a:p>
            <a:pPr marL="12700" marR="8890" algn="just">
              <a:lnSpc>
                <a:spcPts val="1380"/>
              </a:lnSpc>
            </a:pPr>
            <a:r>
              <a:rPr sz="1200" dirty="0">
                <a:latin typeface="Arial MT"/>
                <a:cs typeface="Arial MT"/>
              </a:rPr>
              <a:t>MEZMO. </a:t>
            </a:r>
            <a:r>
              <a:rPr sz="1200" spc="-5" dirty="0">
                <a:latin typeface="Arial MT"/>
                <a:cs typeface="Arial MT"/>
              </a:rPr>
              <a:t>5 </a:t>
            </a:r>
            <a:r>
              <a:rPr sz="1200" spc="-10" dirty="0">
                <a:latin typeface="Arial MT"/>
                <a:cs typeface="Arial MT"/>
              </a:rPr>
              <a:t>Open </a:t>
            </a:r>
            <a:r>
              <a:rPr sz="1200" spc="-5" dirty="0">
                <a:latin typeface="Arial MT"/>
                <a:cs typeface="Arial MT"/>
              </a:rPr>
              <a:t>Source </a:t>
            </a:r>
            <a:r>
              <a:rPr sz="1200" dirty="0">
                <a:latin typeface="Arial MT"/>
                <a:cs typeface="Arial MT"/>
              </a:rPr>
              <a:t>SIEM </a:t>
            </a:r>
            <a:r>
              <a:rPr sz="1200" spc="-10" dirty="0">
                <a:latin typeface="Arial MT"/>
                <a:cs typeface="Arial MT"/>
              </a:rPr>
              <a:t>Tools </a:t>
            </a:r>
            <a:r>
              <a:rPr sz="1200" dirty="0">
                <a:latin typeface="Arial MT"/>
                <a:cs typeface="Arial MT"/>
              </a:rPr>
              <a:t>| </a:t>
            </a:r>
            <a:r>
              <a:rPr sz="1200" spc="-5" dirty="0">
                <a:latin typeface="Arial MT"/>
                <a:cs typeface="Arial MT"/>
              </a:rPr>
              <a:t>Mezmo. Telemetry </a:t>
            </a:r>
            <a:r>
              <a:rPr sz="1200" spc="-10" dirty="0">
                <a:latin typeface="Arial MT"/>
                <a:cs typeface="Arial MT"/>
              </a:rPr>
              <a:t>Data Pipeline </a:t>
            </a:r>
            <a:r>
              <a:rPr sz="1200" dirty="0">
                <a:latin typeface="Arial MT"/>
                <a:cs typeface="Arial MT"/>
              </a:rPr>
              <a:t>&amp; </a:t>
            </a:r>
            <a:r>
              <a:rPr sz="1200" spc="-10" dirty="0">
                <a:latin typeface="Arial MT"/>
                <a:cs typeface="Arial MT"/>
              </a:rPr>
              <a:t>Log 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Analysis</a:t>
            </a:r>
            <a:r>
              <a:rPr sz="1200" spc="-5" dirty="0">
                <a:latin typeface="Arial MT"/>
                <a:cs typeface="Arial MT"/>
              </a:rPr>
              <a:t> Solutions</a:t>
            </a:r>
            <a:r>
              <a:rPr sz="1200" dirty="0">
                <a:latin typeface="Arial MT"/>
                <a:cs typeface="Arial MT"/>
              </a:rPr>
              <a:t> |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Mezmo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[página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web].</a:t>
            </a:r>
            <a:r>
              <a:rPr sz="1200" spc="-5" dirty="0">
                <a:latin typeface="Arial MT"/>
                <a:cs typeface="Arial MT"/>
              </a:rPr>
              <a:t> [Consultado</a:t>
            </a:r>
            <a:r>
              <a:rPr sz="1200" dirty="0">
                <a:latin typeface="Arial MT"/>
                <a:cs typeface="Arial MT"/>
              </a:rPr>
              <a:t> el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14,</a:t>
            </a:r>
            <a:r>
              <a:rPr sz="1200" spc="-5" dirty="0">
                <a:latin typeface="Arial MT"/>
                <a:cs typeface="Arial MT"/>
              </a:rPr>
              <a:t> mayo,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2023]. </a:t>
            </a:r>
            <a:r>
              <a:rPr sz="1200" spc="-5" dirty="0">
                <a:latin typeface="Arial MT"/>
                <a:cs typeface="Arial MT"/>
              </a:rPr>
              <a:t> Disponible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en</a:t>
            </a:r>
            <a:r>
              <a:rPr sz="1200" spc="-5" dirty="0">
                <a:latin typeface="Arial MT"/>
                <a:cs typeface="Arial MT"/>
              </a:rPr>
              <a:t> Internet: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&lt;HTTPS://</a:t>
            </a:r>
            <a:r>
              <a:rPr sz="1200" spc="-5" dirty="0">
                <a:latin typeface="Arial MT"/>
                <a:cs typeface="Arial MT"/>
                <a:hlinkClick r:id="rId5"/>
              </a:rPr>
              <a:t>www.mezmo.com/learn-observability/5-open-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source-siem-solutions&gt;.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200">
              <a:latin typeface="Arial MT"/>
              <a:cs typeface="Arial MT"/>
            </a:endParaRPr>
          </a:p>
          <a:p>
            <a:pPr marL="12700" marR="7620" algn="just">
              <a:lnSpc>
                <a:spcPts val="1380"/>
              </a:lnSpc>
              <a:tabLst>
                <a:tab pos="1348740" algn="l"/>
                <a:tab pos="2146300" algn="l"/>
                <a:tab pos="3334385" algn="l"/>
              </a:tabLst>
            </a:pPr>
            <a:r>
              <a:rPr sz="1200" spc="-5" dirty="0">
                <a:latin typeface="Arial MT"/>
                <a:cs typeface="Arial MT"/>
              </a:rPr>
              <a:t>MICROSOFT.</a:t>
            </a:r>
            <a:r>
              <a:rPr sz="1200" dirty="0">
                <a:latin typeface="Arial MT"/>
                <a:cs typeface="Arial MT"/>
              </a:rPr>
              <a:t> ¿Qué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es</a:t>
            </a:r>
            <a:r>
              <a:rPr sz="1200" spc="-5" dirty="0">
                <a:latin typeface="Arial MT"/>
                <a:cs typeface="Arial MT"/>
              </a:rPr>
              <a:t> Secure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Access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Service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Edge</a:t>
            </a:r>
            <a:r>
              <a:rPr sz="1200" dirty="0">
                <a:latin typeface="Arial MT"/>
                <a:cs typeface="Arial MT"/>
              </a:rPr>
              <a:t> (SASE)? 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HTTPS://</a:t>
            </a:r>
            <a:r>
              <a:rPr sz="1200" spc="-5" dirty="0">
                <a:latin typeface="Arial MT"/>
                <a:cs typeface="Arial MT"/>
                <a:hlinkClick r:id="rId6"/>
              </a:rPr>
              <a:t>www.microsoft.com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[página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web].</a:t>
            </a:r>
            <a:r>
              <a:rPr sz="1200" spc="-5" dirty="0">
                <a:latin typeface="Arial MT"/>
                <a:cs typeface="Arial MT"/>
              </a:rPr>
              <a:t> [Consultado</a:t>
            </a:r>
            <a:r>
              <a:rPr sz="1200" dirty="0">
                <a:latin typeface="Arial MT"/>
                <a:cs typeface="Arial MT"/>
              </a:rPr>
              <a:t> el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20,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marzo,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2023].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Disponible	</a:t>
            </a:r>
            <a:r>
              <a:rPr sz="1200" dirty="0">
                <a:latin typeface="Arial MT"/>
                <a:cs typeface="Arial MT"/>
              </a:rPr>
              <a:t>en	</a:t>
            </a:r>
            <a:r>
              <a:rPr sz="1200" spc="-5" dirty="0">
                <a:latin typeface="Arial MT"/>
                <a:cs typeface="Arial MT"/>
              </a:rPr>
              <a:t>Internet:	&lt;HTTPS://</a:t>
            </a:r>
            <a:r>
              <a:rPr sz="1200" spc="-5" dirty="0">
                <a:latin typeface="Arial MT"/>
                <a:cs typeface="Arial MT"/>
                <a:hlinkClick r:id="rId7"/>
              </a:rPr>
              <a:t>www.microsoft.com/es- </a:t>
            </a:r>
            <a:r>
              <a:rPr sz="1200" spc="-32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es/security/business/security-101/what-is-sase&gt;.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200">
              <a:latin typeface="Arial MT"/>
              <a:cs typeface="Arial MT"/>
            </a:endParaRPr>
          </a:p>
          <a:p>
            <a:pPr marL="12700" marR="8255">
              <a:lnSpc>
                <a:spcPts val="1380"/>
              </a:lnSpc>
              <a:tabLst>
                <a:tab pos="598805" algn="l"/>
                <a:tab pos="1631950" algn="l"/>
                <a:tab pos="1972310" algn="l"/>
                <a:tab pos="2406015" algn="l"/>
                <a:tab pos="3094355" algn="l"/>
                <a:tab pos="3738879" algn="l"/>
                <a:tab pos="4671060" algn="l"/>
                <a:tab pos="5062220" algn="l"/>
              </a:tabLst>
            </a:pPr>
            <a:r>
              <a:rPr sz="1200" spc="-5" dirty="0">
                <a:latin typeface="Arial MT"/>
                <a:cs typeface="Arial MT"/>
              </a:rPr>
              <a:t>MICROSOFT. ¿Qué </a:t>
            </a:r>
            <a:r>
              <a:rPr sz="1200" spc="-10" dirty="0">
                <a:latin typeface="Arial MT"/>
                <a:cs typeface="Arial MT"/>
              </a:rPr>
              <a:t>es </a:t>
            </a:r>
            <a:r>
              <a:rPr sz="1200" dirty="0">
                <a:latin typeface="Arial MT"/>
                <a:cs typeface="Arial MT"/>
              </a:rPr>
              <a:t>SIEM? </a:t>
            </a:r>
            <a:r>
              <a:rPr sz="1200" spc="-5" dirty="0">
                <a:latin typeface="Arial MT"/>
                <a:cs typeface="Arial MT"/>
              </a:rPr>
              <a:t>HTTPS://</a:t>
            </a:r>
            <a:r>
              <a:rPr sz="1200" spc="-5" dirty="0">
                <a:latin typeface="Arial MT"/>
                <a:cs typeface="Arial MT"/>
                <a:hlinkClick r:id="rId8"/>
              </a:rPr>
              <a:t>www.microsoft.com/es-es/security/ </a:t>
            </a:r>
            <a:r>
              <a:rPr sz="1200" spc="-10" dirty="0">
                <a:latin typeface="Arial MT"/>
                <a:cs typeface="Arial MT"/>
              </a:rPr>
              <a:t>[página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15" dirty="0">
                <a:latin typeface="Arial MT"/>
                <a:cs typeface="Arial MT"/>
              </a:rPr>
              <a:t>web</a:t>
            </a:r>
            <a:r>
              <a:rPr sz="1200" dirty="0">
                <a:latin typeface="Arial MT"/>
                <a:cs typeface="Arial MT"/>
              </a:rPr>
              <a:t>].	[</a:t>
            </a:r>
            <a:r>
              <a:rPr sz="1200" spc="-15" dirty="0">
                <a:latin typeface="Arial MT"/>
                <a:cs typeface="Arial MT"/>
              </a:rPr>
              <a:t>Con</a:t>
            </a:r>
            <a:r>
              <a:rPr sz="1200" spc="-5" dirty="0">
                <a:latin typeface="Arial MT"/>
                <a:cs typeface="Arial MT"/>
              </a:rPr>
              <a:t>s</a:t>
            </a:r>
            <a:r>
              <a:rPr sz="1200" spc="-15" dirty="0">
                <a:latin typeface="Arial MT"/>
                <a:cs typeface="Arial MT"/>
              </a:rPr>
              <a:t>ul</a:t>
            </a:r>
            <a:r>
              <a:rPr sz="1200" dirty="0">
                <a:latin typeface="Arial MT"/>
                <a:cs typeface="Arial MT"/>
              </a:rPr>
              <a:t>t</a:t>
            </a:r>
            <a:r>
              <a:rPr sz="1200" spc="5" dirty="0">
                <a:latin typeface="Arial MT"/>
                <a:cs typeface="Arial MT"/>
              </a:rPr>
              <a:t>a</a:t>
            </a:r>
            <a:r>
              <a:rPr sz="1200" spc="-15" dirty="0">
                <a:latin typeface="Arial MT"/>
                <a:cs typeface="Arial MT"/>
              </a:rPr>
              <a:t>d</a:t>
            </a:r>
            <a:r>
              <a:rPr sz="1200" spc="-5" dirty="0">
                <a:latin typeface="Arial MT"/>
                <a:cs typeface="Arial MT"/>
              </a:rPr>
              <a:t>o</a:t>
            </a:r>
            <a:r>
              <a:rPr sz="1200" dirty="0">
                <a:latin typeface="Arial MT"/>
                <a:cs typeface="Arial MT"/>
              </a:rPr>
              <a:t>	</a:t>
            </a:r>
            <a:r>
              <a:rPr sz="1200" spc="-15" dirty="0">
                <a:latin typeface="Arial MT"/>
                <a:cs typeface="Arial MT"/>
              </a:rPr>
              <a:t>e</a:t>
            </a:r>
            <a:r>
              <a:rPr sz="1200" spc="-5" dirty="0">
                <a:latin typeface="Arial MT"/>
                <a:cs typeface="Arial MT"/>
              </a:rPr>
              <a:t>l</a:t>
            </a:r>
            <a:r>
              <a:rPr sz="1200" dirty="0">
                <a:latin typeface="Arial MT"/>
                <a:cs typeface="Arial MT"/>
              </a:rPr>
              <a:t>	</a:t>
            </a:r>
            <a:r>
              <a:rPr sz="1200" spc="-15" dirty="0">
                <a:latin typeface="Arial MT"/>
                <a:cs typeface="Arial MT"/>
              </a:rPr>
              <a:t>20</a:t>
            </a:r>
            <a:r>
              <a:rPr sz="1200" dirty="0">
                <a:latin typeface="Arial MT"/>
                <a:cs typeface="Arial MT"/>
              </a:rPr>
              <a:t>,	</a:t>
            </a:r>
            <a:r>
              <a:rPr sz="1200" spc="-5" dirty="0">
                <a:latin typeface="Arial MT"/>
                <a:cs typeface="Arial MT"/>
              </a:rPr>
              <a:t>m</a:t>
            </a:r>
            <a:r>
              <a:rPr sz="1200" spc="-15" dirty="0">
                <a:latin typeface="Arial MT"/>
                <a:cs typeface="Arial MT"/>
              </a:rPr>
              <a:t>a</a:t>
            </a:r>
            <a:r>
              <a:rPr sz="1200" spc="-5" dirty="0">
                <a:latin typeface="Arial MT"/>
                <a:cs typeface="Arial MT"/>
              </a:rPr>
              <a:t>rz</a:t>
            </a:r>
            <a:r>
              <a:rPr sz="1200" spc="-15" dirty="0">
                <a:latin typeface="Arial MT"/>
                <a:cs typeface="Arial MT"/>
              </a:rPr>
              <a:t>o</a:t>
            </a:r>
            <a:r>
              <a:rPr sz="1200" dirty="0">
                <a:latin typeface="Arial MT"/>
                <a:cs typeface="Arial MT"/>
              </a:rPr>
              <a:t>,	</a:t>
            </a:r>
            <a:r>
              <a:rPr sz="1200" spc="-15" dirty="0">
                <a:latin typeface="Arial MT"/>
                <a:cs typeface="Arial MT"/>
              </a:rPr>
              <a:t>2023</a:t>
            </a:r>
            <a:r>
              <a:rPr sz="1200" dirty="0">
                <a:latin typeface="Arial MT"/>
                <a:cs typeface="Arial MT"/>
              </a:rPr>
              <a:t>].	</a:t>
            </a:r>
            <a:r>
              <a:rPr sz="1200" spc="-15" dirty="0">
                <a:latin typeface="Arial MT"/>
                <a:cs typeface="Arial MT"/>
              </a:rPr>
              <a:t>Di</a:t>
            </a:r>
            <a:r>
              <a:rPr sz="1200" spc="-5" dirty="0">
                <a:latin typeface="Arial MT"/>
                <a:cs typeface="Arial MT"/>
              </a:rPr>
              <a:t>s</a:t>
            </a:r>
            <a:r>
              <a:rPr sz="1200" spc="-15" dirty="0">
                <a:latin typeface="Arial MT"/>
                <a:cs typeface="Arial MT"/>
              </a:rPr>
              <a:t>p</a:t>
            </a:r>
            <a:r>
              <a:rPr sz="1200" spc="5" dirty="0">
                <a:latin typeface="Arial MT"/>
                <a:cs typeface="Arial MT"/>
              </a:rPr>
              <a:t>o</a:t>
            </a:r>
            <a:r>
              <a:rPr sz="1200" spc="-15" dirty="0">
                <a:latin typeface="Arial MT"/>
                <a:cs typeface="Arial MT"/>
              </a:rPr>
              <a:t>ni</a:t>
            </a:r>
            <a:r>
              <a:rPr sz="1200" spc="5" dirty="0">
                <a:latin typeface="Arial MT"/>
                <a:cs typeface="Arial MT"/>
              </a:rPr>
              <a:t>b</a:t>
            </a:r>
            <a:r>
              <a:rPr sz="1200" spc="-15" dirty="0">
                <a:latin typeface="Arial MT"/>
                <a:cs typeface="Arial MT"/>
              </a:rPr>
              <a:t>l</a:t>
            </a:r>
            <a:r>
              <a:rPr sz="1200" spc="-5" dirty="0">
                <a:latin typeface="Arial MT"/>
                <a:cs typeface="Arial MT"/>
              </a:rPr>
              <a:t>e</a:t>
            </a:r>
            <a:r>
              <a:rPr sz="1200" dirty="0">
                <a:latin typeface="Arial MT"/>
                <a:cs typeface="Arial MT"/>
              </a:rPr>
              <a:t>	</a:t>
            </a:r>
            <a:r>
              <a:rPr sz="1200" spc="-15" dirty="0">
                <a:latin typeface="Arial MT"/>
                <a:cs typeface="Arial MT"/>
              </a:rPr>
              <a:t>e</a:t>
            </a:r>
            <a:r>
              <a:rPr sz="1200" spc="-5" dirty="0">
                <a:latin typeface="Arial MT"/>
                <a:cs typeface="Arial MT"/>
              </a:rPr>
              <a:t>n</a:t>
            </a:r>
            <a:r>
              <a:rPr sz="1200" dirty="0">
                <a:latin typeface="Arial MT"/>
                <a:cs typeface="Arial MT"/>
              </a:rPr>
              <a:t>	I</a:t>
            </a:r>
            <a:r>
              <a:rPr sz="1200" spc="-15" dirty="0">
                <a:latin typeface="Arial MT"/>
                <a:cs typeface="Arial MT"/>
              </a:rPr>
              <a:t>n</a:t>
            </a:r>
            <a:r>
              <a:rPr sz="1200" dirty="0">
                <a:latin typeface="Arial MT"/>
                <a:cs typeface="Arial MT"/>
              </a:rPr>
              <a:t>t</a:t>
            </a:r>
            <a:r>
              <a:rPr sz="1200" spc="-15" dirty="0">
                <a:latin typeface="Arial MT"/>
                <a:cs typeface="Arial MT"/>
              </a:rPr>
              <a:t>e</a:t>
            </a:r>
            <a:r>
              <a:rPr sz="1200" spc="-5" dirty="0">
                <a:latin typeface="Arial MT"/>
                <a:cs typeface="Arial MT"/>
              </a:rPr>
              <a:t>r</a:t>
            </a:r>
            <a:r>
              <a:rPr sz="1200" spc="-15" dirty="0">
                <a:latin typeface="Arial MT"/>
                <a:cs typeface="Arial MT"/>
              </a:rPr>
              <a:t>ne</a:t>
            </a:r>
            <a:r>
              <a:rPr sz="1200" dirty="0">
                <a:latin typeface="Arial MT"/>
                <a:cs typeface="Arial MT"/>
              </a:rPr>
              <a:t>t:</a:t>
            </a:r>
            <a:endParaRPr sz="1200">
              <a:latin typeface="Arial MT"/>
              <a:cs typeface="Arial MT"/>
            </a:endParaRPr>
          </a:p>
          <a:p>
            <a:pPr marL="12700" marR="210185">
              <a:lnSpc>
                <a:spcPts val="1380"/>
              </a:lnSpc>
            </a:pPr>
            <a:r>
              <a:rPr sz="1200" spc="-5" dirty="0">
                <a:latin typeface="Arial MT"/>
                <a:cs typeface="Arial MT"/>
              </a:rPr>
              <a:t>&lt;HTTPS://</a:t>
            </a:r>
            <a:r>
              <a:rPr sz="1200" spc="-5" dirty="0">
                <a:latin typeface="Arial MT"/>
                <a:cs typeface="Arial MT"/>
                <a:hlinkClick r:id="rId9"/>
              </a:rPr>
              <a:t>www.microsoft.com/es-es/security/business/security-101/what-is-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siem#:~:text=SIEM%20definida,a%20las%20operaciones%20del%20negocio.&gt;.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200">
              <a:latin typeface="Arial MT"/>
              <a:cs typeface="Arial MT"/>
            </a:endParaRPr>
          </a:p>
          <a:p>
            <a:pPr marL="12700" marR="11430" algn="just">
              <a:lnSpc>
                <a:spcPts val="1380"/>
              </a:lnSpc>
            </a:pPr>
            <a:r>
              <a:rPr sz="1200" spc="-5" dirty="0">
                <a:latin typeface="Arial MT"/>
                <a:cs typeface="Arial MT"/>
              </a:rPr>
              <a:t>MINTIC. Guía </a:t>
            </a:r>
            <a:r>
              <a:rPr sz="1200" spc="-10" dirty="0">
                <a:latin typeface="Arial MT"/>
                <a:cs typeface="Arial MT"/>
              </a:rPr>
              <a:t>para </a:t>
            </a:r>
            <a:r>
              <a:rPr sz="1200" dirty="0">
                <a:latin typeface="Arial MT"/>
                <a:cs typeface="Arial MT"/>
              </a:rPr>
              <a:t>la </a:t>
            </a:r>
            <a:r>
              <a:rPr sz="1200" spc="-5" dirty="0">
                <a:latin typeface="Arial MT"/>
                <a:cs typeface="Arial MT"/>
              </a:rPr>
              <a:t>Implementación </a:t>
            </a:r>
            <a:r>
              <a:rPr sz="120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Seguridad </a:t>
            </a:r>
            <a:r>
              <a:rPr sz="1200" spc="-10" dirty="0">
                <a:latin typeface="Arial MT"/>
                <a:cs typeface="Arial MT"/>
              </a:rPr>
              <a:t>de la </a:t>
            </a:r>
            <a:r>
              <a:rPr sz="1200" spc="-5" dirty="0">
                <a:latin typeface="Arial MT"/>
                <a:cs typeface="Arial MT"/>
              </a:rPr>
              <a:t>Información </a:t>
            </a:r>
            <a:r>
              <a:rPr sz="1200" spc="-10" dirty="0">
                <a:latin typeface="Arial MT"/>
                <a:cs typeface="Arial MT"/>
              </a:rPr>
              <a:t>en </a:t>
            </a:r>
            <a:r>
              <a:rPr sz="1200" spc="-5" dirty="0">
                <a:latin typeface="Arial MT"/>
                <a:cs typeface="Arial MT"/>
              </a:rPr>
              <a:t>una </a:t>
            </a:r>
            <a:r>
              <a:rPr sz="1200" dirty="0">
                <a:latin typeface="Arial MT"/>
                <a:cs typeface="Arial MT"/>
              </a:rPr>
              <a:t> MIPYME.</a:t>
            </a:r>
            <a:r>
              <a:rPr sz="1200" spc="-4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HTTPS://</a:t>
            </a:r>
            <a:r>
              <a:rPr sz="1200" spc="-5" dirty="0">
                <a:latin typeface="Arial MT"/>
                <a:cs typeface="Arial MT"/>
                <a:hlinkClick r:id="rId10"/>
              </a:rPr>
              <a:t>www.mintic.gov.co/</a:t>
            </a:r>
            <a:r>
              <a:rPr sz="1200" spc="-50" dirty="0">
                <a:latin typeface="Arial MT"/>
                <a:cs typeface="Arial MT"/>
                <a:hlinkClick r:id="rId10"/>
              </a:rPr>
              <a:t> </a:t>
            </a:r>
            <a:r>
              <a:rPr sz="1200" spc="-10" dirty="0">
                <a:latin typeface="Arial MT"/>
                <a:cs typeface="Arial MT"/>
              </a:rPr>
              <a:t>[página</a:t>
            </a:r>
            <a:r>
              <a:rPr sz="1200" spc="-6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web].</a:t>
            </a:r>
            <a:r>
              <a:rPr sz="1200" spc="-5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[Consultado</a:t>
            </a:r>
            <a:r>
              <a:rPr sz="1200" spc="-6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el</a:t>
            </a:r>
            <a:r>
              <a:rPr sz="1200" spc="-5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15,</a:t>
            </a:r>
            <a:r>
              <a:rPr sz="1200" spc="-5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abril,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2023]. </a:t>
            </a:r>
            <a:r>
              <a:rPr sz="1200" spc="-32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Disponible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en</a:t>
            </a:r>
            <a:r>
              <a:rPr sz="1200" spc="-5" dirty="0">
                <a:latin typeface="Arial MT"/>
                <a:cs typeface="Arial MT"/>
              </a:rPr>
              <a:t> Internet: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&lt;HTTPS://</a:t>
            </a:r>
            <a:r>
              <a:rPr sz="1200" spc="-5" dirty="0">
                <a:latin typeface="Arial MT"/>
                <a:cs typeface="Arial MT"/>
                <a:hlinkClick r:id="rId11"/>
              </a:rPr>
              <a:t>www.mintic.gov.co/gestionti/615/articles-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5482_Guia_Seguridad_informacion_Mypimes.pdf&gt;.</a:t>
            </a:r>
            <a:endParaRPr sz="1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5" dirty="0"/>
              <a:t>78</a:t>
            </a:fld>
            <a:endParaRPr spc="-5" dirty="0"/>
          </a:p>
        </p:txBody>
      </p:sp>
      <p:sp>
        <p:nvSpPr>
          <p:cNvPr id="2" name="object 2"/>
          <p:cNvSpPr txBox="1"/>
          <p:nvPr/>
        </p:nvSpPr>
        <p:spPr>
          <a:xfrm>
            <a:off x="1427733" y="1056893"/>
            <a:ext cx="5641340" cy="3013710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5080" algn="just">
              <a:lnSpc>
                <a:spcPct val="95900"/>
              </a:lnSpc>
              <a:spcBef>
                <a:spcPts val="160"/>
              </a:spcBef>
            </a:pPr>
            <a:r>
              <a:rPr sz="1200" spc="-5" dirty="0">
                <a:latin typeface="Arial MT"/>
                <a:cs typeface="Arial MT"/>
              </a:rPr>
              <a:t>MUHAMMAD,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Adabi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Raihan;</a:t>
            </a:r>
            <a:r>
              <a:rPr sz="1200" spc="-5" dirty="0">
                <a:latin typeface="Arial MT"/>
                <a:cs typeface="Arial MT"/>
              </a:rPr>
              <a:t> SUKARNO,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Parman</a:t>
            </a:r>
            <a:r>
              <a:rPr sz="1200" dirty="0">
                <a:latin typeface="Arial MT"/>
                <a:cs typeface="Arial MT"/>
              </a:rPr>
              <a:t> y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WARDANA,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Aulia</a:t>
            </a:r>
            <a:r>
              <a:rPr sz="1200" spc="-5" dirty="0">
                <a:latin typeface="Arial MT"/>
                <a:cs typeface="Arial MT"/>
              </a:rPr>
              <a:t> Arif.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Integrated</a:t>
            </a:r>
            <a:r>
              <a:rPr sz="1200" spc="-5" dirty="0">
                <a:latin typeface="Arial MT"/>
                <a:cs typeface="Arial MT"/>
              </a:rPr>
              <a:t> Security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Information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and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Event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Management</a:t>
            </a:r>
            <a:r>
              <a:rPr sz="1200" dirty="0">
                <a:latin typeface="Arial MT"/>
                <a:cs typeface="Arial MT"/>
              </a:rPr>
              <a:t> (SIEM)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with</a:t>
            </a:r>
            <a:r>
              <a:rPr sz="1200" spc="-5" dirty="0">
                <a:latin typeface="Arial MT"/>
                <a:cs typeface="Arial MT"/>
              </a:rPr>
              <a:t> Intrusion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Detection </a:t>
            </a:r>
            <a:r>
              <a:rPr sz="1200" spc="-5" dirty="0">
                <a:latin typeface="Arial MT"/>
                <a:cs typeface="Arial MT"/>
              </a:rPr>
              <a:t>System (IDS) for </a:t>
            </a:r>
            <a:r>
              <a:rPr sz="1200" spc="-10" dirty="0">
                <a:latin typeface="Arial MT"/>
                <a:cs typeface="Arial MT"/>
              </a:rPr>
              <a:t>Live </a:t>
            </a:r>
            <a:r>
              <a:rPr sz="1200" spc="-5" dirty="0">
                <a:latin typeface="Arial MT"/>
                <a:cs typeface="Arial MT"/>
              </a:rPr>
              <a:t>Analysis </a:t>
            </a:r>
            <a:r>
              <a:rPr sz="1200" spc="-10" dirty="0">
                <a:latin typeface="Arial MT"/>
                <a:cs typeface="Arial MT"/>
              </a:rPr>
              <a:t>based on </a:t>
            </a:r>
            <a:r>
              <a:rPr sz="1200" spc="-5" dirty="0">
                <a:latin typeface="Arial MT"/>
                <a:cs typeface="Arial MT"/>
              </a:rPr>
              <a:t>Machine Learning. En: </a:t>
            </a:r>
            <a:r>
              <a:rPr sz="1200" spc="-10" dirty="0">
                <a:latin typeface="Arial MT"/>
                <a:cs typeface="Arial MT"/>
              </a:rPr>
              <a:t>Procedia 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Computer</a:t>
            </a:r>
            <a:r>
              <a:rPr sz="1200" spc="-5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Science</a:t>
            </a:r>
            <a:r>
              <a:rPr sz="1200" spc="-5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[en</a:t>
            </a:r>
            <a:r>
              <a:rPr sz="1200" spc="-6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línea].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2023.</a:t>
            </a:r>
            <a:r>
              <a:rPr sz="1200" spc="-4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vol.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217</a:t>
            </a:r>
            <a:r>
              <a:rPr sz="1200" spc="-6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[consultado</a:t>
            </a:r>
            <a:r>
              <a:rPr sz="1200" spc="-5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el</a:t>
            </a:r>
            <a:r>
              <a:rPr sz="1200" spc="-5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14,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mayo,</a:t>
            </a:r>
            <a:r>
              <a:rPr sz="1200" spc="-4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2023],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p.</a:t>
            </a:r>
            <a:r>
              <a:rPr sz="1200" spc="-4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1406-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1415.</a:t>
            </a:r>
            <a:r>
              <a:rPr sz="1200" spc="-5" dirty="0">
                <a:latin typeface="Arial MT"/>
                <a:cs typeface="Arial MT"/>
              </a:rPr>
              <a:t> Disponible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en</a:t>
            </a:r>
            <a:r>
              <a:rPr sz="1200" spc="-5" dirty="0">
                <a:latin typeface="Arial MT"/>
                <a:cs typeface="Arial MT"/>
              </a:rPr>
              <a:t> Internet:</a:t>
            </a:r>
            <a:r>
              <a:rPr sz="1200" spc="32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&lt;HTTPS://doi.org/10.1016/j.procs.2022.12.339&gt;. </a:t>
            </a:r>
            <a:r>
              <a:rPr sz="1200" dirty="0">
                <a:latin typeface="Arial MT"/>
                <a:cs typeface="Arial MT"/>
              </a:rPr>
              <a:t> ISSN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1877-0509.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200">
              <a:latin typeface="Arial MT"/>
              <a:cs typeface="Arial MT"/>
            </a:endParaRPr>
          </a:p>
          <a:p>
            <a:pPr marL="12700" marR="10795" algn="just">
              <a:lnSpc>
                <a:spcPts val="1380"/>
              </a:lnSpc>
            </a:pPr>
            <a:r>
              <a:rPr sz="1200" spc="-5" dirty="0">
                <a:latin typeface="Arial MT"/>
                <a:cs typeface="Arial MT"/>
              </a:rPr>
              <a:t>MORALES, Frank. </a:t>
            </a:r>
            <a:r>
              <a:rPr sz="1200" spc="-10" dirty="0">
                <a:latin typeface="Arial MT"/>
                <a:cs typeface="Arial MT"/>
              </a:rPr>
              <a:t>Servidor </a:t>
            </a:r>
            <a:r>
              <a:rPr sz="1200" spc="-5" dirty="0">
                <a:latin typeface="Arial MT"/>
                <a:cs typeface="Arial MT"/>
              </a:rPr>
              <a:t>Wazuh </a:t>
            </a:r>
            <a:r>
              <a:rPr sz="1200" dirty="0">
                <a:latin typeface="Arial MT"/>
                <a:cs typeface="Arial MT"/>
              </a:rPr>
              <a:t>(SIEM) | </a:t>
            </a:r>
            <a:r>
              <a:rPr sz="1200" spc="-5" dirty="0">
                <a:latin typeface="Arial MT"/>
                <a:cs typeface="Arial MT"/>
              </a:rPr>
              <a:t>Sysadmins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Cuba. Sysadmins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Cuba </a:t>
            </a:r>
            <a:r>
              <a:rPr sz="1200" spc="-5" dirty="0">
                <a:latin typeface="Arial MT"/>
                <a:cs typeface="Arial MT"/>
              </a:rPr>
              <a:t>[página </a:t>
            </a:r>
            <a:r>
              <a:rPr sz="1200" spc="-10" dirty="0">
                <a:latin typeface="Arial MT"/>
                <a:cs typeface="Arial MT"/>
              </a:rPr>
              <a:t>web]. </a:t>
            </a:r>
            <a:r>
              <a:rPr sz="1200" spc="-5" dirty="0">
                <a:latin typeface="Arial MT"/>
                <a:cs typeface="Arial MT"/>
              </a:rPr>
              <a:t>(febrero, </a:t>
            </a:r>
            <a:r>
              <a:rPr sz="1200" spc="-10" dirty="0">
                <a:latin typeface="Arial MT"/>
                <a:cs typeface="Arial MT"/>
              </a:rPr>
              <a:t>2022). </a:t>
            </a:r>
            <a:r>
              <a:rPr sz="1200" spc="-5" dirty="0">
                <a:latin typeface="Arial MT"/>
                <a:cs typeface="Arial MT"/>
              </a:rPr>
              <a:t>[Consultado </a:t>
            </a:r>
            <a:r>
              <a:rPr sz="1200" spc="-10" dirty="0">
                <a:latin typeface="Arial MT"/>
                <a:cs typeface="Arial MT"/>
              </a:rPr>
              <a:t>el 14, </a:t>
            </a:r>
            <a:r>
              <a:rPr sz="1200" spc="-5" dirty="0">
                <a:latin typeface="Arial MT"/>
                <a:cs typeface="Arial MT"/>
              </a:rPr>
              <a:t>mayo, </a:t>
            </a:r>
            <a:r>
              <a:rPr sz="1200" spc="-10" dirty="0">
                <a:latin typeface="Arial MT"/>
                <a:cs typeface="Arial MT"/>
              </a:rPr>
              <a:t>2023]. </a:t>
            </a:r>
            <a:r>
              <a:rPr sz="1200" spc="-5" dirty="0">
                <a:latin typeface="Arial MT"/>
                <a:cs typeface="Arial MT"/>
              </a:rPr>
              <a:t>Disponible </a:t>
            </a:r>
            <a:r>
              <a:rPr sz="1200" spc="-10" dirty="0">
                <a:latin typeface="Arial MT"/>
                <a:cs typeface="Arial MT"/>
              </a:rPr>
              <a:t>en </a:t>
            </a:r>
            <a:r>
              <a:rPr sz="1200" spc="-5" dirty="0">
                <a:latin typeface="Arial MT"/>
                <a:cs typeface="Arial MT"/>
              </a:rPr>
              <a:t> Internet:</a:t>
            </a:r>
            <a:r>
              <a:rPr sz="1200" spc="2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&lt;HTTPS://</a:t>
            </a:r>
            <a:r>
              <a:rPr sz="1200" spc="-5" dirty="0">
                <a:latin typeface="Arial MT"/>
                <a:cs typeface="Arial MT"/>
                <a:hlinkClick r:id="rId2"/>
              </a:rPr>
              <a:t>www.sysadminsdecuba.com/2022/02/servidor-wazuh-siem/</a:t>
            </a:r>
            <a:r>
              <a:rPr sz="1200" spc="-5" dirty="0">
                <a:latin typeface="Arial MT"/>
                <a:cs typeface="Arial MT"/>
              </a:rPr>
              <a:t>&gt;.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200">
              <a:latin typeface="Arial MT"/>
              <a:cs typeface="Arial MT"/>
            </a:endParaRPr>
          </a:p>
          <a:p>
            <a:pPr marL="12700" marR="8890" algn="just">
              <a:lnSpc>
                <a:spcPts val="1380"/>
              </a:lnSpc>
            </a:pPr>
            <a:r>
              <a:rPr sz="1200" spc="-5" dirty="0">
                <a:latin typeface="Arial MT"/>
                <a:cs typeface="Arial MT"/>
              </a:rPr>
              <a:t>NATHANS, </a:t>
            </a:r>
            <a:r>
              <a:rPr sz="1200" spc="-10" dirty="0">
                <a:latin typeface="Arial MT"/>
                <a:cs typeface="Arial MT"/>
              </a:rPr>
              <a:t>Brian. Leading </a:t>
            </a:r>
            <a:r>
              <a:rPr sz="1200" spc="-5" dirty="0">
                <a:latin typeface="Arial MT"/>
                <a:cs typeface="Arial MT"/>
              </a:rPr>
              <a:t>Free and </a:t>
            </a:r>
            <a:r>
              <a:rPr sz="1200" spc="-10" dirty="0">
                <a:latin typeface="Arial MT"/>
                <a:cs typeface="Arial MT"/>
              </a:rPr>
              <a:t>Open </a:t>
            </a:r>
            <a:r>
              <a:rPr sz="1200" spc="-5" dirty="0">
                <a:latin typeface="Arial MT"/>
                <a:cs typeface="Arial MT"/>
              </a:rPr>
              <a:t>Source </a:t>
            </a:r>
            <a:r>
              <a:rPr sz="1200" dirty="0">
                <a:latin typeface="Arial MT"/>
                <a:cs typeface="Arial MT"/>
              </a:rPr>
              <a:t>SIEM </a:t>
            </a:r>
            <a:r>
              <a:rPr sz="1200" spc="-10" dirty="0">
                <a:latin typeface="Arial MT"/>
                <a:cs typeface="Arial MT"/>
              </a:rPr>
              <a:t>Tools </a:t>
            </a:r>
            <a:r>
              <a:rPr sz="1200" spc="-5" dirty="0">
                <a:latin typeface="Arial MT"/>
                <a:cs typeface="Arial MT"/>
              </a:rPr>
              <a:t>For </a:t>
            </a:r>
            <a:r>
              <a:rPr sz="1200" spc="-10" dirty="0">
                <a:latin typeface="Arial MT"/>
                <a:cs typeface="Arial MT"/>
              </a:rPr>
              <a:t>2023 </a:t>
            </a:r>
            <a:r>
              <a:rPr sz="1200" dirty="0">
                <a:latin typeface="Arial MT"/>
                <a:cs typeface="Arial MT"/>
              </a:rPr>
              <a:t>| </a:t>
            </a:r>
            <a:r>
              <a:rPr sz="1200" spc="-10" dirty="0">
                <a:latin typeface="Arial MT"/>
                <a:cs typeface="Arial MT"/>
              </a:rPr>
              <a:t>Logit.io. 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Logit.io </a:t>
            </a:r>
            <a:r>
              <a:rPr sz="1200" spc="-5" dirty="0">
                <a:latin typeface="Arial MT"/>
                <a:cs typeface="Arial MT"/>
              </a:rPr>
              <a:t>[página </a:t>
            </a:r>
            <a:r>
              <a:rPr sz="1200" spc="-10" dirty="0">
                <a:latin typeface="Arial MT"/>
                <a:cs typeface="Arial MT"/>
              </a:rPr>
              <a:t>web]. </a:t>
            </a:r>
            <a:r>
              <a:rPr sz="1200" spc="-5" dirty="0">
                <a:latin typeface="Arial MT"/>
                <a:cs typeface="Arial MT"/>
              </a:rPr>
              <a:t>(15, </a:t>
            </a:r>
            <a:r>
              <a:rPr sz="1200" spc="-10" dirty="0">
                <a:latin typeface="Arial MT"/>
                <a:cs typeface="Arial MT"/>
              </a:rPr>
              <a:t>julio, </a:t>
            </a:r>
            <a:r>
              <a:rPr sz="1200" spc="-5" dirty="0">
                <a:latin typeface="Arial MT"/>
                <a:cs typeface="Arial MT"/>
              </a:rPr>
              <a:t>2021). [Consultado </a:t>
            </a:r>
            <a:r>
              <a:rPr sz="1200" spc="-10" dirty="0">
                <a:latin typeface="Arial MT"/>
                <a:cs typeface="Arial MT"/>
              </a:rPr>
              <a:t>el </a:t>
            </a:r>
            <a:r>
              <a:rPr sz="1200" spc="-5" dirty="0">
                <a:latin typeface="Arial MT"/>
                <a:cs typeface="Arial MT"/>
              </a:rPr>
              <a:t>21, marzo, 2023]. Disponible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en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Internet: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&lt;HTTPS://logit.io/blog/post/free-and-open-source-siem-tools/&gt;.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200">
              <a:latin typeface="Arial MT"/>
              <a:cs typeface="Arial MT"/>
            </a:endParaRPr>
          </a:p>
          <a:p>
            <a:pPr marL="12700" marR="10160" algn="just">
              <a:lnSpc>
                <a:spcPts val="1380"/>
              </a:lnSpc>
            </a:pPr>
            <a:r>
              <a:rPr sz="1200" spc="-5" dirty="0">
                <a:latin typeface="Arial MT"/>
                <a:cs typeface="Arial MT"/>
              </a:rPr>
              <a:t>PERDIGÓN,</a:t>
            </a:r>
            <a:r>
              <a:rPr sz="1200" spc="-4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Rudibel.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Suricata</a:t>
            </a:r>
            <a:r>
              <a:rPr sz="1200" spc="-6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como</a:t>
            </a:r>
            <a:r>
              <a:rPr sz="1200" spc="-5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detector</a:t>
            </a:r>
            <a:r>
              <a:rPr sz="1200" spc="-4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</a:t>
            </a:r>
            <a:r>
              <a:rPr sz="1200" spc="-6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intrusos</a:t>
            </a:r>
            <a:r>
              <a:rPr sz="1200" spc="-4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para</a:t>
            </a:r>
            <a:r>
              <a:rPr sz="1200" spc="-6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la</a:t>
            </a:r>
            <a:r>
              <a:rPr sz="1200" spc="-5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seguridad</a:t>
            </a:r>
            <a:r>
              <a:rPr sz="1200" spc="-5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en</a:t>
            </a:r>
            <a:r>
              <a:rPr sz="1200" spc="-6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redes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</a:t>
            </a:r>
            <a:r>
              <a:rPr sz="1200" spc="3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datos</a:t>
            </a:r>
            <a:r>
              <a:rPr sz="1200" spc="5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empresariales.</a:t>
            </a:r>
            <a:r>
              <a:rPr sz="1200" spc="5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En:</a:t>
            </a:r>
            <a:r>
              <a:rPr sz="1200" spc="6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Ciencia</a:t>
            </a:r>
            <a:r>
              <a:rPr sz="1200" spc="6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UNEMI</a:t>
            </a:r>
            <a:r>
              <a:rPr sz="1200" spc="6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[en</a:t>
            </a:r>
            <a:r>
              <a:rPr sz="1200" spc="4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línea].</a:t>
            </a:r>
            <a:r>
              <a:rPr sz="1200" spc="5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6,</a:t>
            </a:r>
            <a:r>
              <a:rPr sz="1200" spc="5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mayo,</a:t>
            </a:r>
            <a:r>
              <a:rPr sz="1200" spc="7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2022.</a:t>
            </a:r>
            <a:r>
              <a:rPr sz="1200" spc="5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vol.</a:t>
            </a:r>
            <a:r>
              <a:rPr sz="1200" spc="7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15,</a:t>
            </a:r>
            <a:r>
              <a:rPr sz="1200" spc="5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no.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27733" y="4036948"/>
            <a:ext cx="5641340" cy="3835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410"/>
              </a:lnSpc>
              <a:spcBef>
                <a:spcPts val="100"/>
              </a:spcBef>
              <a:tabLst>
                <a:tab pos="337185" algn="l"/>
                <a:tab pos="1273810" algn="l"/>
                <a:tab pos="1553210" algn="l"/>
                <a:tab pos="1920875" algn="l"/>
                <a:tab pos="2410460" algn="l"/>
                <a:tab pos="2988945" algn="l"/>
                <a:tab pos="3273425" algn="l"/>
                <a:tab pos="3869690" algn="l"/>
                <a:tab pos="4735195" algn="l"/>
                <a:tab pos="5065395" algn="l"/>
              </a:tabLst>
            </a:pPr>
            <a:r>
              <a:rPr sz="1200" spc="-10" dirty="0">
                <a:latin typeface="Arial MT"/>
                <a:cs typeface="Arial MT"/>
              </a:rPr>
              <a:t>39	</a:t>
            </a:r>
            <a:r>
              <a:rPr sz="1200" spc="-5" dirty="0">
                <a:latin typeface="Arial MT"/>
                <a:cs typeface="Arial MT"/>
              </a:rPr>
              <a:t>[consultado	</a:t>
            </a:r>
            <a:r>
              <a:rPr sz="1200" dirty="0">
                <a:latin typeface="Arial MT"/>
                <a:cs typeface="Arial MT"/>
              </a:rPr>
              <a:t>el	</a:t>
            </a:r>
            <a:r>
              <a:rPr sz="1200" spc="-10" dirty="0">
                <a:latin typeface="Arial MT"/>
                <a:cs typeface="Arial MT"/>
              </a:rPr>
              <a:t>14,	</a:t>
            </a:r>
            <a:r>
              <a:rPr sz="1200" spc="-5" dirty="0">
                <a:latin typeface="Arial MT"/>
                <a:cs typeface="Arial MT"/>
              </a:rPr>
              <a:t>abril,	</a:t>
            </a:r>
            <a:r>
              <a:rPr sz="1200" spc="-10" dirty="0">
                <a:latin typeface="Arial MT"/>
                <a:cs typeface="Arial MT"/>
              </a:rPr>
              <a:t>2023],	</a:t>
            </a:r>
            <a:r>
              <a:rPr sz="1200" spc="-5" dirty="0">
                <a:latin typeface="Arial MT"/>
                <a:cs typeface="Arial MT"/>
              </a:rPr>
              <a:t>p.	</a:t>
            </a:r>
            <a:r>
              <a:rPr sz="1200" dirty="0">
                <a:latin typeface="Arial MT"/>
                <a:cs typeface="Arial MT"/>
              </a:rPr>
              <a:t>44-53.	</a:t>
            </a:r>
            <a:r>
              <a:rPr sz="1200" spc="-5" dirty="0">
                <a:latin typeface="Arial MT"/>
                <a:cs typeface="Arial MT"/>
              </a:rPr>
              <a:t>Disponible	</a:t>
            </a:r>
            <a:r>
              <a:rPr sz="1200" dirty="0">
                <a:latin typeface="Arial MT"/>
                <a:cs typeface="Arial MT"/>
              </a:rPr>
              <a:t>en	</a:t>
            </a:r>
            <a:r>
              <a:rPr sz="1200" spc="-5" dirty="0">
                <a:latin typeface="Arial MT"/>
                <a:cs typeface="Arial MT"/>
              </a:rPr>
              <a:t>Internet:</a:t>
            </a:r>
            <a:endParaRPr sz="1200">
              <a:latin typeface="Arial MT"/>
              <a:cs typeface="Arial MT"/>
            </a:endParaRPr>
          </a:p>
          <a:p>
            <a:pPr marR="5080" algn="r">
              <a:lnSpc>
                <a:spcPts val="1410"/>
              </a:lnSpc>
            </a:pPr>
            <a:r>
              <a:rPr sz="1200" dirty="0">
                <a:latin typeface="Arial MT"/>
                <a:cs typeface="Arial MT"/>
              </a:rPr>
              <a:t>ISSN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27733" y="4212209"/>
            <a:ext cx="4847590" cy="384175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5080">
              <a:lnSpc>
                <a:spcPts val="1380"/>
              </a:lnSpc>
              <a:spcBef>
                <a:spcPts val="195"/>
              </a:spcBef>
            </a:pPr>
            <a:r>
              <a:rPr sz="1200" spc="-5" dirty="0">
                <a:latin typeface="Arial MT"/>
                <a:cs typeface="Arial MT"/>
              </a:rPr>
              <a:t>&lt;HTTPS://doi.org/10.29076/issn.2528-7737vol15iss39.2022pp44-53p&gt;.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2528-7737.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27733" y="4738370"/>
            <a:ext cx="5640070" cy="4065270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8890" algn="just">
              <a:lnSpc>
                <a:spcPts val="1380"/>
              </a:lnSpc>
              <a:spcBef>
                <a:spcPts val="195"/>
              </a:spcBef>
            </a:pPr>
            <a:r>
              <a:rPr sz="1200" spc="-5" dirty="0">
                <a:latin typeface="Arial MT"/>
                <a:cs typeface="Arial MT"/>
              </a:rPr>
              <a:t>RED HAT. ¿Qué </a:t>
            </a:r>
            <a:r>
              <a:rPr sz="1200" spc="-10" dirty="0">
                <a:latin typeface="Arial MT"/>
                <a:cs typeface="Arial MT"/>
              </a:rPr>
              <a:t>es </a:t>
            </a:r>
            <a:r>
              <a:rPr sz="1200" spc="-5" dirty="0">
                <a:latin typeface="Arial MT"/>
                <a:cs typeface="Arial MT"/>
              </a:rPr>
              <a:t>Linux? Red </a:t>
            </a:r>
            <a:r>
              <a:rPr sz="1200" spc="-10" dirty="0">
                <a:latin typeface="Arial MT"/>
                <a:cs typeface="Arial MT"/>
              </a:rPr>
              <a:t>Hat </a:t>
            </a:r>
            <a:r>
              <a:rPr sz="1200" dirty="0">
                <a:latin typeface="Arial MT"/>
                <a:cs typeface="Arial MT"/>
              </a:rPr>
              <a:t>- We </a:t>
            </a:r>
            <a:r>
              <a:rPr sz="1200" spc="-5" dirty="0">
                <a:latin typeface="Arial MT"/>
                <a:cs typeface="Arial MT"/>
              </a:rPr>
              <a:t>make open source technologies for the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enterprise [página web].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(2023).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[Consultado </a:t>
            </a:r>
            <a:r>
              <a:rPr sz="1200" dirty="0">
                <a:latin typeface="Arial MT"/>
                <a:cs typeface="Arial MT"/>
              </a:rPr>
              <a:t>el </a:t>
            </a:r>
            <a:r>
              <a:rPr sz="1200" spc="-10" dirty="0">
                <a:latin typeface="Arial MT"/>
                <a:cs typeface="Arial MT"/>
              </a:rPr>
              <a:t>25,</a:t>
            </a:r>
            <a:r>
              <a:rPr sz="1200" spc="-5" dirty="0">
                <a:latin typeface="Arial MT"/>
                <a:cs typeface="Arial MT"/>
              </a:rPr>
              <a:t> septiembre, </a:t>
            </a:r>
            <a:r>
              <a:rPr sz="1200" spc="-10" dirty="0">
                <a:latin typeface="Arial MT"/>
                <a:cs typeface="Arial MT"/>
              </a:rPr>
              <a:t>2023].</a:t>
            </a:r>
            <a:r>
              <a:rPr sz="1200" spc="3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Disponible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en</a:t>
            </a:r>
            <a:r>
              <a:rPr sz="1200" spc="-5" dirty="0">
                <a:latin typeface="Arial MT"/>
                <a:cs typeface="Arial MT"/>
              </a:rPr>
              <a:t> Internet: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&lt;HTTPS://</a:t>
            </a:r>
            <a:r>
              <a:rPr sz="1200" spc="-5" dirty="0">
                <a:latin typeface="Arial MT"/>
                <a:cs typeface="Arial MT"/>
                <a:hlinkClick r:id="rId3"/>
              </a:rPr>
              <a:t>www.redhat.com/es/topics/linux</a:t>
            </a:r>
            <a:r>
              <a:rPr sz="1200" spc="-5" dirty="0">
                <a:latin typeface="Arial MT"/>
                <a:cs typeface="Arial MT"/>
              </a:rPr>
              <a:t>&gt;.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150">
              <a:latin typeface="Arial MT"/>
              <a:cs typeface="Arial MT"/>
            </a:endParaRPr>
          </a:p>
          <a:p>
            <a:pPr marL="12700" marR="8255" algn="just">
              <a:lnSpc>
                <a:spcPct val="95900"/>
              </a:lnSpc>
            </a:pPr>
            <a:r>
              <a:rPr sz="1200" spc="-5" dirty="0">
                <a:latin typeface="Arial MT"/>
                <a:cs typeface="Arial MT"/>
              </a:rPr>
              <a:t>RODRÍGUEZ ITURRALDE, </a:t>
            </a:r>
            <a:r>
              <a:rPr sz="1200" spc="-10" dirty="0">
                <a:latin typeface="Arial MT"/>
                <a:cs typeface="Arial MT"/>
              </a:rPr>
              <a:t>Lázaro. </a:t>
            </a:r>
            <a:r>
              <a:rPr sz="1200" spc="-5" dirty="0">
                <a:latin typeface="Arial MT"/>
                <a:cs typeface="Arial MT"/>
              </a:rPr>
              <a:t>Integración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dirty="0">
                <a:latin typeface="Arial MT"/>
                <a:cs typeface="Arial MT"/>
              </a:rPr>
              <a:t>un </a:t>
            </a:r>
            <a:r>
              <a:rPr sz="1200" spc="-5" dirty="0">
                <a:latin typeface="Arial MT"/>
                <a:cs typeface="Arial MT"/>
              </a:rPr>
              <a:t>sistema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detección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intrusos </a:t>
            </a:r>
            <a:r>
              <a:rPr sz="1200" dirty="0">
                <a:latin typeface="Arial MT"/>
                <a:cs typeface="Arial MT"/>
              </a:rPr>
              <a:t>y </a:t>
            </a:r>
            <a:r>
              <a:rPr sz="1200" spc="-10" dirty="0">
                <a:latin typeface="Arial MT"/>
                <a:cs typeface="Arial MT"/>
              </a:rPr>
              <a:t>un escáner de </a:t>
            </a:r>
            <a:r>
              <a:rPr sz="1200" spc="-5" dirty="0">
                <a:latin typeface="Arial MT"/>
                <a:cs typeface="Arial MT"/>
              </a:rPr>
              <a:t>vulnerabilidades </a:t>
            </a:r>
            <a:r>
              <a:rPr sz="1200" spc="-10" dirty="0">
                <a:latin typeface="Arial MT"/>
                <a:cs typeface="Arial MT"/>
              </a:rPr>
              <a:t>para la </a:t>
            </a:r>
            <a:r>
              <a:rPr sz="1200" spc="-5" dirty="0">
                <a:latin typeface="Arial MT"/>
                <a:cs typeface="Arial MT"/>
              </a:rPr>
              <a:t>detección efectiva </a:t>
            </a:r>
            <a:r>
              <a:rPr sz="1200" spc="-10" dirty="0">
                <a:latin typeface="Arial MT"/>
                <a:cs typeface="Arial MT"/>
              </a:rPr>
              <a:t>de ataques </a:t>
            </a:r>
            <a:r>
              <a:rPr sz="1200" spc="-5" dirty="0">
                <a:latin typeface="Arial MT"/>
                <a:cs typeface="Arial MT"/>
              </a:rPr>
              <a:t> informáticos. En: Serie Científica </a:t>
            </a:r>
            <a:r>
              <a:rPr sz="1200" dirty="0">
                <a:latin typeface="Arial MT"/>
                <a:cs typeface="Arial MT"/>
              </a:rPr>
              <a:t>de </a:t>
            </a:r>
            <a:r>
              <a:rPr sz="1200" spc="-10" dirty="0">
                <a:latin typeface="Arial MT"/>
                <a:cs typeface="Arial MT"/>
              </a:rPr>
              <a:t>la </a:t>
            </a:r>
            <a:r>
              <a:rPr sz="1200" spc="-5" dirty="0">
                <a:latin typeface="Arial MT"/>
                <a:cs typeface="Arial MT"/>
              </a:rPr>
              <a:t>Universidad </a:t>
            </a:r>
            <a:r>
              <a:rPr sz="1200" spc="-10" dirty="0">
                <a:latin typeface="Arial MT"/>
                <a:cs typeface="Arial MT"/>
              </a:rPr>
              <a:t>de las </a:t>
            </a:r>
            <a:r>
              <a:rPr sz="1200" spc="-5" dirty="0">
                <a:latin typeface="Arial MT"/>
                <a:cs typeface="Arial MT"/>
              </a:rPr>
              <a:t>Ciencias Informáticas [en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línea].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2016.</a:t>
            </a:r>
            <a:r>
              <a:rPr sz="1200" spc="3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[Consultado</a:t>
            </a:r>
            <a:r>
              <a:rPr sz="1200" spc="30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el</a:t>
            </a:r>
            <a:r>
              <a:rPr sz="1200" spc="3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15,</a:t>
            </a:r>
            <a:r>
              <a:rPr sz="1200" spc="31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abril,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2023].</a:t>
            </a:r>
            <a:r>
              <a:rPr sz="1200" spc="3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Disponible</a:t>
            </a:r>
            <a:r>
              <a:rPr sz="1200" spc="30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en</a:t>
            </a:r>
            <a:r>
              <a:rPr sz="1200" spc="3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Internet:</a:t>
            </a:r>
            <a:endParaRPr sz="1200">
              <a:latin typeface="Arial MT"/>
              <a:cs typeface="Arial MT"/>
            </a:endParaRPr>
          </a:p>
          <a:p>
            <a:pPr marL="12700" marR="5080">
              <a:lnSpc>
                <a:spcPts val="1380"/>
              </a:lnSpc>
              <a:spcBef>
                <a:spcPts val="35"/>
              </a:spcBef>
            </a:pPr>
            <a:r>
              <a:rPr sz="1200" spc="-5" dirty="0">
                <a:latin typeface="Arial MT"/>
                <a:cs typeface="Arial MT"/>
              </a:rPr>
              <a:t>&lt;HTTPS://search-ebscohost-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com.bibliotecavirtual.unad.edu.co/login.aspx?direct=true&amp;amp;db=edsdnp&amp;amp;A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N=edsdnp.8590550ART&amp;amp;lang=es&amp;amp;site=eds-live&amp;amp;scope=site&gt;.</a:t>
            </a:r>
            <a:r>
              <a:rPr sz="1200" spc="6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ISSN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2306-2495.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150">
              <a:latin typeface="Arial MT"/>
              <a:cs typeface="Arial MT"/>
            </a:endParaRPr>
          </a:p>
          <a:p>
            <a:pPr marL="12700" marR="6350" algn="just">
              <a:lnSpc>
                <a:spcPct val="95900"/>
              </a:lnSpc>
            </a:pPr>
            <a:r>
              <a:rPr sz="1200" spc="-5" dirty="0">
                <a:latin typeface="Arial MT"/>
                <a:cs typeface="Arial MT"/>
              </a:rPr>
              <a:t>OCAMPO,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Carlos</a:t>
            </a:r>
            <a:r>
              <a:rPr sz="1200" spc="-5" dirty="0">
                <a:latin typeface="Arial MT"/>
                <a:cs typeface="Arial MT"/>
              </a:rPr>
              <a:t> Alberto;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CASTRO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BERMÚDEZ,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Yanci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Viviana</a:t>
            </a:r>
            <a:r>
              <a:rPr sz="1200" dirty="0">
                <a:latin typeface="Arial MT"/>
                <a:cs typeface="Arial MT"/>
              </a:rPr>
              <a:t> y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SOLARTE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MARTÍNEZ,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Guillermo</a:t>
            </a:r>
            <a:r>
              <a:rPr sz="1200" spc="-5" dirty="0">
                <a:latin typeface="Arial MT"/>
                <a:cs typeface="Arial MT"/>
              </a:rPr>
              <a:t> Roberto.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Sistema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</a:t>
            </a:r>
            <a:r>
              <a:rPr sz="1200" spc="-5" dirty="0">
                <a:latin typeface="Arial MT"/>
                <a:cs typeface="Arial MT"/>
              </a:rPr>
              <a:t> detección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</a:t>
            </a:r>
            <a:r>
              <a:rPr sz="1200" spc="-5" dirty="0">
                <a:latin typeface="Arial MT"/>
                <a:cs typeface="Arial MT"/>
              </a:rPr>
              <a:t> intrusos</a:t>
            </a:r>
            <a:r>
              <a:rPr sz="1200" dirty="0">
                <a:latin typeface="Arial MT"/>
                <a:cs typeface="Arial MT"/>
              </a:rPr>
              <a:t> en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redes </a:t>
            </a:r>
            <a:r>
              <a:rPr sz="1200" spc="-5" dirty="0">
                <a:latin typeface="Arial MT"/>
                <a:cs typeface="Arial MT"/>
              </a:rPr>
              <a:t> corporativas.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Marzo,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2017.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Disponible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en</a:t>
            </a:r>
            <a:r>
              <a:rPr sz="1200" spc="-5" dirty="0">
                <a:latin typeface="Arial MT"/>
                <a:cs typeface="Arial MT"/>
              </a:rPr>
              <a:t> Internet: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&lt;HTTPS://search-ebscohost-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com.bibliotecavirtual.unad.edu.co/login.aspx?direct=true&amp;amp;db=asn&amp;amp;AN=1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25165522&amp;amp;lang=es&amp;amp;site=eds-live&amp;amp;scope=site&gt;.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200">
              <a:latin typeface="Arial MT"/>
              <a:cs typeface="Arial MT"/>
            </a:endParaRPr>
          </a:p>
          <a:p>
            <a:pPr marL="12700" marR="8255" algn="just">
              <a:lnSpc>
                <a:spcPct val="95900"/>
              </a:lnSpc>
            </a:pPr>
            <a:r>
              <a:rPr sz="1200" spc="-5" dirty="0">
                <a:latin typeface="Arial MT"/>
                <a:cs typeface="Arial MT"/>
              </a:rPr>
              <a:t>OLIVEIRA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SÁNCHEZ,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Laura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y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NORDVPN.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La</a:t>
            </a:r>
            <a:r>
              <a:rPr sz="1200" spc="-5" dirty="0">
                <a:latin typeface="Arial MT"/>
                <a:cs typeface="Arial MT"/>
              </a:rPr>
              <a:t> historia</a:t>
            </a:r>
            <a:r>
              <a:rPr sz="1200" dirty="0">
                <a:latin typeface="Arial MT"/>
                <a:cs typeface="Arial MT"/>
              </a:rPr>
              <a:t> de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la</a:t>
            </a:r>
            <a:r>
              <a:rPr sz="1200" spc="-5" dirty="0">
                <a:latin typeface="Arial MT"/>
                <a:cs typeface="Arial MT"/>
              </a:rPr>
              <a:t> ciberseguridad</a:t>
            </a:r>
            <a:r>
              <a:rPr sz="1200" dirty="0">
                <a:latin typeface="Arial MT"/>
                <a:cs typeface="Arial MT"/>
              </a:rPr>
              <a:t> | 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NordVPN. </a:t>
            </a:r>
            <a:r>
              <a:rPr sz="1200" spc="-5" dirty="0">
                <a:latin typeface="Arial MT"/>
                <a:cs typeface="Arial MT"/>
              </a:rPr>
              <a:t>NordVPN [página web]. (22, diciembre, </a:t>
            </a:r>
            <a:r>
              <a:rPr sz="1200" spc="-10" dirty="0">
                <a:latin typeface="Arial MT"/>
                <a:cs typeface="Arial MT"/>
              </a:rPr>
              <a:t>2022). </a:t>
            </a:r>
            <a:r>
              <a:rPr sz="1200" spc="-5" dirty="0">
                <a:latin typeface="Arial MT"/>
                <a:cs typeface="Arial MT"/>
              </a:rPr>
              <a:t>[Consultado </a:t>
            </a:r>
            <a:r>
              <a:rPr sz="1200" spc="-10" dirty="0">
                <a:latin typeface="Arial MT"/>
                <a:cs typeface="Arial MT"/>
              </a:rPr>
              <a:t>el </a:t>
            </a:r>
            <a:r>
              <a:rPr sz="1200" spc="-5" dirty="0">
                <a:latin typeface="Arial MT"/>
                <a:cs typeface="Arial MT"/>
              </a:rPr>
              <a:t>15, </a:t>
            </a:r>
            <a:r>
              <a:rPr sz="1200" spc="-10" dirty="0">
                <a:latin typeface="Arial MT"/>
                <a:cs typeface="Arial MT"/>
              </a:rPr>
              <a:t>abril, 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2023].</a:t>
            </a:r>
            <a:r>
              <a:rPr sz="1200" spc="-5" dirty="0">
                <a:latin typeface="Arial MT"/>
                <a:cs typeface="Arial MT"/>
              </a:rPr>
              <a:t> Disponible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en</a:t>
            </a:r>
            <a:r>
              <a:rPr sz="1200" spc="-5" dirty="0">
                <a:latin typeface="Arial MT"/>
                <a:cs typeface="Arial MT"/>
              </a:rPr>
              <a:t> Internet: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&lt;HTTPS://nordvpn.com/es/blog/historia-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ciberseguridad/&gt;.</a:t>
            </a:r>
            <a:endParaRPr sz="1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5" dirty="0"/>
              <a:t>79</a:t>
            </a:fld>
            <a:endParaRPr spc="-5" dirty="0"/>
          </a:p>
        </p:txBody>
      </p:sp>
      <p:sp>
        <p:nvSpPr>
          <p:cNvPr id="2" name="object 2"/>
          <p:cNvSpPr txBox="1"/>
          <p:nvPr/>
        </p:nvSpPr>
        <p:spPr>
          <a:xfrm>
            <a:off x="1427733" y="1056893"/>
            <a:ext cx="5638800" cy="4591050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8255" algn="just">
              <a:lnSpc>
                <a:spcPts val="1380"/>
              </a:lnSpc>
              <a:spcBef>
                <a:spcPts val="195"/>
              </a:spcBef>
              <a:tabLst>
                <a:tab pos="622300" algn="l"/>
                <a:tab pos="1325880" algn="l"/>
                <a:tab pos="2283460" algn="l"/>
                <a:tab pos="3202305" algn="l"/>
                <a:tab pos="4403725" algn="l"/>
                <a:tab pos="5064125" algn="l"/>
              </a:tabLst>
            </a:pPr>
            <a:r>
              <a:rPr sz="1200" spc="-5" dirty="0">
                <a:latin typeface="Arial MT"/>
                <a:cs typeface="Arial MT"/>
              </a:rPr>
              <a:t>ORACLE. </a:t>
            </a:r>
            <a:r>
              <a:rPr sz="1200" dirty="0">
                <a:latin typeface="Arial MT"/>
                <a:cs typeface="Arial MT"/>
              </a:rPr>
              <a:t>¿Qué </a:t>
            </a:r>
            <a:r>
              <a:rPr sz="1200" spc="-10" dirty="0">
                <a:latin typeface="Arial MT"/>
                <a:cs typeface="Arial MT"/>
              </a:rPr>
              <a:t>es un </a:t>
            </a:r>
            <a:r>
              <a:rPr sz="1200" spc="-5" dirty="0">
                <a:latin typeface="Arial MT"/>
                <a:cs typeface="Arial MT"/>
              </a:rPr>
              <a:t>SOC? </a:t>
            </a:r>
            <a:r>
              <a:rPr sz="1200" spc="-10" dirty="0">
                <a:latin typeface="Arial MT"/>
                <a:cs typeface="Arial MT"/>
              </a:rPr>
              <a:t>Definición de </a:t>
            </a:r>
            <a:r>
              <a:rPr sz="1200" spc="-5" dirty="0">
                <a:latin typeface="Arial MT"/>
                <a:cs typeface="Arial MT"/>
              </a:rPr>
              <a:t>Security </a:t>
            </a:r>
            <a:r>
              <a:rPr sz="1200" spc="-10" dirty="0">
                <a:latin typeface="Arial MT"/>
                <a:cs typeface="Arial MT"/>
              </a:rPr>
              <a:t>Operations Center </a:t>
            </a:r>
            <a:r>
              <a:rPr sz="1200" dirty="0">
                <a:latin typeface="Arial MT"/>
                <a:cs typeface="Arial MT"/>
              </a:rPr>
              <a:t>| </a:t>
            </a:r>
            <a:r>
              <a:rPr sz="1200" spc="-5" dirty="0">
                <a:latin typeface="Arial MT"/>
                <a:cs typeface="Arial MT"/>
              </a:rPr>
              <a:t>Oracle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España. </a:t>
            </a:r>
            <a:r>
              <a:rPr sz="1200" spc="-5" dirty="0">
                <a:latin typeface="Arial MT"/>
                <a:cs typeface="Arial MT"/>
              </a:rPr>
              <a:t>Oracle </a:t>
            </a:r>
            <a:r>
              <a:rPr sz="1200" dirty="0">
                <a:latin typeface="Arial MT"/>
                <a:cs typeface="Arial MT"/>
              </a:rPr>
              <a:t>| </a:t>
            </a:r>
            <a:r>
              <a:rPr sz="1200" spc="-5" dirty="0">
                <a:latin typeface="Arial MT"/>
                <a:cs typeface="Arial MT"/>
              </a:rPr>
              <a:t>Cloud Applications and Cloud Platform [página </a:t>
            </a:r>
            <a:r>
              <a:rPr sz="1200" spc="-10" dirty="0">
                <a:latin typeface="Arial MT"/>
                <a:cs typeface="Arial MT"/>
              </a:rPr>
              <a:t>web]. </a:t>
            </a:r>
            <a:r>
              <a:rPr sz="1200" spc="-5" dirty="0">
                <a:latin typeface="Arial MT"/>
                <a:cs typeface="Arial MT"/>
              </a:rPr>
              <a:t>[Consultado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5" dirty="0">
                <a:latin typeface="Arial MT"/>
                <a:cs typeface="Arial MT"/>
              </a:rPr>
              <a:t>e</a:t>
            </a:r>
            <a:r>
              <a:rPr sz="1200" spc="-5" dirty="0">
                <a:latin typeface="Arial MT"/>
                <a:cs typeface="Arial MT"/>
              </a:rPr>
              <a:t>l</a:t>
            </a:r>
            <a:r>
              <a:rPr sz="1200" dirty="0">
                <a:latin typeface="Arial MT"/>
                <a:cs typeface="Arial MT"/>
              </a:rPr>
              <a:t>	</a:t>
            </a:r>
            <a:r>
              <a:rPr sz="1200" spc="-15" dirty="0">
                <a:latin typeface="Arial MT"/>
                <a:cs typeface="Arial MT"/>
              </a:rPr>
              <a:t>20</a:t>
            </a:r>
            <a:r>
              <a:rPr sz="1200" dirty="0">
                <a:latin typeface="Arial MT"/>
                <a:cs typeface="Arial MT"/>
              </a:rPr>
              <a:t>,	</a:t>
            </a:r>
            <a:r>
              <a:rPr sz="1200" spc="-5" dirty="0">
                <a:latin typeface="Arial MT"/>
                <a:cs typeface="Arial MT"/>
              </a:rPr>
              <a:t>m</a:t>
            </a:r>
            <a:r>
              <a:rPr sz="1200" spc="-15" dirty="0">
                <a:latin typeface="Arial MT"/>
                <a:cs typeface="Arial MT"/>
              </a:rPr>
              <a:t>a</a:t>
            </a:r>
            <a:r>
              <a:rPr sz="1200" spc="-5" dirty="0">
                <a:latin typeface="Arial MT"/>
                <a:cs typeface="Arial MT"/>
              </a:rPr>
              <a:t>rz</a:t>
            </a:r>
            <a:r>
              <a:rPr sz="1200" spc="-15" dirty="0">
                <a:latin typeface="Arial MT"/>
                <a:cs typeface="Arial MT"/>
              </a:rPr>
              <a:t>o</a:t>
            </a:r>
            <a:r>
              <a:rPr sz="1200" dirty="0">
                <a:latin typeface="Arial MT"/>
                <a:cs typeface="Arial MT"/>
              </a:rPr>
              <a:t>,	</a:t>
            </a:r>
            <a:r>
              <a:rPr sz="1200" spc="-15" dirty="0">
                <a:latin typeface="Arial MT"/>
                <a:cs typeface="Arial MT"/>
              </a:rPr>
              <a:t>2</a:t>
            </a:r>
            <a:r>
              <a:rPr sz="1200" spc="5" dirty="0">
                <a:latin typeface="Arial MT"/>
                <a:cs typeface="Arial MT"/>
              </a:rPr>
              <a:t>02</a:t>
            </a:r>
            <a:r>
              <a:rPr sz="1200" spc="-15" dirty="0">
                <a:latin typeface="Arial MT"/>
                <a:cs typeface="Arial MT"/>
              </a:rPr>
              <a:t>3</a:t>
            </a:r>
            <a:r>
              <a:rPr sz="1200" dirty="0">
                <a:latin typeface="Arial MT"/>
                <a:cs typeface="Arial MT"/>
              </a:rPr>
              <a:t>].	</a:t>
            </a:r>
            <a:r>
              <a:rPr sz="1200" spc="-15" dirty="0">
                <a:latin typeface="Arial MT"/>
                <a:cs typeface="Arial MT"/>
              </a:rPr>
              <a:t>Di</a:t>
            </a:r>
            <a:r>
              <a:rPr sz="1200" spc="-5" dirty="0">
                <a:latin typeface="Arial MT"/>
                <a:cs typeface="Arial MT"/>
              </a:rPr>
              <a:t>s</a:t>
            </a:r>
            <a:r>
              <a:rPr sz="1200" spc="-15" dirty="0">
                <a:latin typeface="Arial MT"/>
                <a:cs typeface="Arial MT"/>
              </a:rPr>
              <a:t>po</a:t>
            </a:r>
            <a:r>
              <a:rPr sz="1200" spc="5" dirty="0">
                <a:latin typeface="Arial MT"/>
                <a:cs typeface="Arial MT"/>
              </a:rPr>
              <a:t>n</a:t>
            </a:r>
            <a:r>
              <a:rPr sz="1200" spc="-15" dirty="0">
                <a:latin typeface="Arial MT"/>
                <a:cs typeface="Arial MT"/>
              </a:rPr>
              <a:t>ib</a:t>
            </a:r>
            <a:r>
              <a:rPr sz="1200" spc="5" dirty="0">
                <a:latin typeface="Arial MT"/>
                <a:cs typeface="Arial MT"/>
              </a:rPr>
              <a:t>l</a:t>
            </a:r>
            <a:r>
              <a:rPr sz="1200" spc="-5" dirty="0">
                <a:latin typeface="Arial MT"/>
                <a:cs typeface="Arial MT"/>
              </a:rPr>
              <a:t>e</a:t>
            </a:r>
            <a:r>
              <a:rPr sz="1200" dirty="0">
                <a:latin typeface="Arial MT"/>
                <a:cs typeface="Arial MT"/>
              </a:rPr>
              <a:t>	</a:t>
            </a:r>
            <a:r>
              <a:rPr sz="1200" spc="-15" dirty="0">
                <a:latin typeface="Arial MT"/>
                <a:cs typeface="Arial MT"/>
              </a:rPr>
              <a:t>e</a:t>
            </a:r>
            <a:r>
              <a:rPr sz="1200" spc="-5" dirty="0">
                <a:latin typeface="Arial MT"/>
                <a:cs typeface="Arial MT"/>
              </a:rPr>
              <a:t>n</a:t>
            </a:r>
            <a:r>
              <a:rPr sz="1200" dirty="0">
                <a:latin typeface="Arial MT"/>
                <a:cs typeface="Arial MT"/>
              </a:rPr>
              <a:t>	I</a:t>
            </a:r>
            <a:r>
              <a:rPr sz="1200" spc="-15" dirty="0">
                <a:latin typeface="Arial MT"/>
                <a:cs typeface="Arial MT"/>
              </a:rPr>
              <a:t>n</a:t>
            </a:r>
            <a:r>
              <a:rPr sz="1200" dirty="0">
                <a:latin typeface="Arial MT"/>
                <a:cs typeface="Arial MT"/>
              </a:rPr>
              <a:t>t</a:t>
            </a:r>
            <a:r>
              <a:rPr sz="1200" spc="-15" dirty="0">
                <a:latin typeface="Arial MT"/>
                <a:cs typeface="Arial MT"/>
              </a:rPr>
              <a:t>e</a:t>
            </a:r>
            <a:r>
              <a:rPr sz="1200" spc="-5" dirty="0">
                <a:latin typeface="Arial MT"/>
                <a:cs typeface="Arial MT"/>
              </a:rPr>
              <a:t>r</a:t>
            </a:r>
            <a:r>
              <a:rPr sz="1200" spc="-15" dirty="0">
                <a:latin typeface="Arial MT"/>
                <a:cs typeface="Arial MT"/>
              </a:rPr>
              <a:t>ne</a:t>
            </a:r>
            <a:r>
              <a:rPr sz="1200" dirty="0">
                <a:latin typeface="Arial MT"/>
                <a:cs typeface="Arial MT"/>
              </a:rPr>
              <a:t>t:</a:t>
            </a:r>
            <a:endParaRPr sz="1200">
              <a:latin typeface="Arial MT"/>
              <a:cs typeface="Arial MT"/>
            </a:endParaRPr>
          </a:p>
          <a:p>
            <a:pPr marL="12700">
              <a:lnSpc>
                <a:spcPts val="1345"/>
              </a:lnSpc>
            </a:pPr>
            <a:r>
              <a:rPr sz="1200" spc="-5" dirty="0">
                <a:latin typeface="Arial MT"/>
                <a:cs typeface="Arial MT"/>
              </a:rPr>
              <a:t>&lt;HTTPS://</a:t>
            </a:r>
            <a:r>
              <a:rPr sz="1200" spc="-5" dirty="0">
                <a:latin typeface="Arial MT"/>
                <a:cs typeface="Arial MT"/>
                <a:hlinkClick r:id="rId2"/>
              </a:rPr>
              <a:t>www.oracle.com/es/database/security/que-es-un-soc.html</a:t>
            </a:r>
            <a:r>
              <a:rPr sz="1200" spc="-5" dirty="0">
                <a:latin typeface="Arial MT"/>
                <a:cs typeface="Arial MT"/>
              </a:rPr>
              <a:t>&gt;.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200">
              <a:latin typeface="Arial MT"/>
              <a:cs typeface="Arial MT"/>
            </a:endParaRPr>
          </a:p>
          <a:p>
            <a:pPr marL="12700" marR="6985" algn="just">
              <a:lnSpc>
                <a:spcPts val="1380"/>
              </a:lnSpc>
            </a:pPr>
            <a:r>
              <a:rPr sz="1200" dirty="0">
                <a:latin typeface="Arial MT"/>
                <a:cs typeface="Arial MT"/>
              </a:rPr>
              <a:t>OSSEC </a:t>
            </a:r>
            <a:r>
              <a:rPr sz="1200" spc="-5" dirty="0">
                <a:latin typeface="Arial MT"/>
                <a:cs typeface="Arial MT"/>
              </a:rPr>
              <a:t>FOUNDATION. </a:t>
            </a:r>
            <a:r>
              <a:rPr sz="1200" spc="-10" dirty="0">
                <a:latin typeface="Arial MT"/>
                <a:cs typeface="Arial MT"/>
              </a:rPr>
              <a:t>Getting </a:t>
            </a:r>
            <a:r>
              <a:rPr sz="1200" spc="-5" dirty="0">
                <a:latin typeface="Arial MT"/>
                <a:cs typeface="Arial MT"/>
              </a:rPr>
              <a:t>started </a:t>
            </a:r>
            <a:r>
              <a:rPr sz="1200" spc="-10" dirty="0">
                <a:latin typeface="Arial MT"/>
                <a:cs typeface="Arial MT"/>
              </a:rPr>
              <a:t>with </a:t>
            </a:r>
            <a:r>
              <a:rPr sz="1200" dirty="0">
                <a:latin typeface="Arial MT"/>
                <a:cs typeface="Arial MT"/>
              </a:rPr>
              <a:t>OSSEC </a:t>
            </a:r>
            <a:r>
              <a:rPr sz="1200" spc="-5" dirty="0">
                <a:latin typeface="Arial MT"/>
                <a:cs typeface="Arial MT"/>
              </a:rPr>
              <a:t>— OSSEC. </a:t>
            </a:r>
            <a:r>
              <a:rPr sz="1200" dirty="0">
                <a:latin typeface="Arial MT"/>
                <a:cs typeface="Arial MT"/>
              </a:rPr>
              <a:t>OSSEC - </a:t>
            </a:r>
            <a:r>
              <a:rPr sz="1200" spc="-5" dirty="0">
                <a:latin typeface="Arial MT"/>
                <a:cs typeface="Arial MT"/>
              </a:rPr>
              <a:t>World's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Most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Widely</a:t>
            </a:r>
            <a:r>
              <a:rPr sz="1200" spc="-5" dirty="0">
                <a:latin typeface="Arial MT"/>
                <a:cs typeface="Arial MT"/>
              </a:rPr>
              <a:t> Used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Host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Intrusion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Detection</a:t>
            </a:r>
            <a:r>
              <a:rPr sz="1200" spc="-5" dirty="0">
                <a:latin typeface="Arial MT"/>
                <a:cs typeface="Arial MT"/>
              </a:rPr>
              <a:t> System</a:t>
            </a:r>
            <a:r>
              <a:rPr sz="1200" dirty="0">
                <a:latin typeface="Arial MT"/>
                <a:cs typeface="Arial MT"/>
              </a:rPr>
              <a:t> -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HIDS</a:t>
            </a:r>
            <a:r>
              <a:rPr sz="1200" dirty="0">
                <a:latin typeface="Arial MT"/>
                <a:cs typeface="Arial MT"/>
              </a:rPr>
              <a:t> [página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web]. </a:t>
            </a:r>
            <a:r>
              <a:rPr sz="1200" spc="-5" dirty="0">
                <a:latin typeface="Arial MT"/>
                <a:cs typeface="Arial MT"/>
              </a:rPr>
              <a:t> [Consultado</a:t>
            </a:r>
            <a:r>
              <a:rPr sz="1200" spc="16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el</a:t>
            </a:r>
            <a:r>
              <a:rPr sz="1200" spc="19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14,</a:t>
            </a:r>
            <a:r>
              <a:rPr sz="1200" spc="18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mayo,</a:t>
            </a:r>
            <a:r>
              <a:rPr sz="1200" spc="18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2023].</a:t>
            </a:r>
            <a:r>
              <a:rPr sz="1200" spc="15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Disponible</a:t>
            </a:r>
            <a:r>
              <a:rPr sz="1200" spc="16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en</a:t>
            </a:r>
            <a:r>
              <a:rPr sz="1200" spc="17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Internet:</a:t>
            </a:r>
            <a:endParaRPr sz="1200">
              <a:latin typeface="Arial MT"/>
              <a:cs typeface="Arial MT"/>
            </a:endParaRPr>
          </a:p>
          <a:p>
            <a:pPr marL="12700">
              <a:lnSpc>
                <a:spcPts val="1345"/>
              </a:lnSpc>
            </a:pPr>
            <a:r>
              <a:rPr sz="1200" spc="-5" dirty="0">
                <a:latin typeface="Arial MT"/>
                <a:cs typeface="Arial MT"/>
              </a:rPr>
              <a:t>&lt;HTTPS://</a:t>
            </a:r>
            <a:r>
              <a:rPr sz="1200" spc="-5" dirty="0">
                <a:latin typeface="Arial MT"/>
                <a:cs typeface="Arial MT"/>
                <a:hlinkClick r:id="rId3"/>
              </a:rPr>
              <a:t>www.ossec.net/docs/docs/manual/non-technical-overview.html</a:t>
            </a:r>
            <a:r>
              <a:rPr sz="1200" spc="-5" dirty="0">
                <a:latin typeface="Arial MT"/>
                <a:cs typeface="Arial MT"/>
              </a:rPr>
              <a:t>&gt;.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200">
              <a:latin typeface="Arial MT"/>
              <a:cs typeface="Arial MT"/>
            </a:endParaRPr>
          </a:p>
          <a:p>
            <a:pPr marL="12700" marR="12065" algn="just">
              <a:lnSpc>
                <a:spcPts val="1380"/>
              </a:lnSpc>
            </a:pPr>
            <a:r>
              <a:rPr sz="1200" spc="-10" dirty="0">
                <a:latin typeface="Arial MT"/>
                <a:cs typeface="Arial MT"/>
              </a:rPr>
              <a:t>OVHCLOUD. </a:t>
            </a:r>
            <a:r>
              <a:rPr sz="1200" spc="-5" dirty="0">
                <a:latin typeface="Arial MT"/>
                <a:cs typeface="Arial MT"/>
              </a:rPr>
              <a:t>Quienes somos. OVHcloud [página web]. [Consultado </a:t>
            </a:r>
            <a:r>
              <a:rPr sz="1200" spc="-10" dirty="0">
                <a:latin typeface="Arial MT"/>
                <a:cs typeface="Arial MT"/>
              </a:rPr>
              <a:t>el </a:t>
            </a:r>
            <a:r>
              <a:rPr sz="1200" spc="-5" dirty="0">
                <a:latin typeface="Arial MT"/>
                <a:cs typeface="Arial MT"/>
              </a:rPr>
              <a:t>21, marzo,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2023].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Disponible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en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Internet: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&lt;HTTPS://</a:t>
            </a:r>
            <a:r>
              <a:rPr sz="1200" spc="-5" dirty="0">
                <a:latin typeface="Arial MT"/>
                <a:cs typeface="Arial MT"/>
                <a:hlinkClick r:id="rId4"/>
              </a:rPr>
              <a:t>www.ovhcloud.com/es/about-us/</a:t>
            </a:r>
            <a:r>
              <a:rPr sz="1200" spc="-5" dirty="0">
                <a:latin typeface="Arial MT"/>
                <a:cs typeface="Arial MT"/>
              </a:rPr>
              <a:t>&gt;.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200">
              <a:latin typeface="Arial MT"/>
              <a:cs typeface="Arial MT"/>
            </a:endParaRPr>
          </a:p>
          <a:p>
            <a:pPr marL="12700" marR="10160">
              <a:lnSpc>
                <a:spcPts val="1380"/>
              </a:lnSpc>
              <a:spcBef>
                <a:spcPts val="5"/>
              </a:spcBef>
              <a:tabLst>
                <a:tab pos="614045" algn="l"/>
                <a:tab pos="1598930" algn="l"/>
                <a:tab pos="1891030" algn="l"/>
                <a:tab pos="2273935" algn="l"/>
                <a:tab pos="3241040" algn="l"/>
                <a:tab pos="3836670" algn="l"/>
                <a:tab pos="4718050" algn="l"/>
                <a:tab pos="5060950" algn="l"/>
              </a:tabLst>
            </a:pPr>
            <a:r>
              <a:rPr sz="1200" spc="-5" dirty="0">
                <a:latin typeface="Arial MT"/>
                <a:cs typeface="Arial MT"/>
              </a:rPr>
              <a:t>PHAM,</a:t>
            </a:r>
            <a:r>
              <a:rPr sz="1200" spc="-6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Thu.</a:t>
            </a:r>
            <a:r>
              <a:rPr sz="1200" spc="-6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How</a:t>
            </a:r>
            <a:r>
              <a:rPr sz="1200" spc="-7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to</a:t>
            </a:r>
            <a:r>
              <a:rPr sz="1200" spc="-8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Test</a:t>
            </a:r>
            <a:r>
              <a:rPr sz="1200" spc="-6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Your</a:t>
            </a:r>
            <a:r>
              <a:rPr sz="1200" spc="-6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SIEM's</a:t>
            </a:r>
            <a:r>
              <a:rPr sz="1200" spc="-6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Detections.</a:t>
            </a:r>
            <a:r>
              <a:rPr sz="1200" spc="-3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Blumira</a:t>
            </a:r>
            <a:r>
              <a:rPr sz="1200" spc="-7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[página</a:t>
            </a:r>
            <a:r>
              <a:rPr sz="1200" spc="-7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web].</a:t>
            </a:r>
            <a:r>
              <a:rPr sz="1200" spc="-6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(25,</a:t>
            </a:r>
            <a:r>
              <a:rPr sz="1200" spc="-6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agosto,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15" dirty="0">
                <a:latin typeface="Arial MT"/>
                <a:cs typeface="Arial MT"/>
              </a:rPr>
              <a:t>2022</a:t>
            </a:r>
            <a:r>
              <a:rPr sz="1200" dirty="0">
                <a:latin typeface="Arial MT"/>
                <a:cs typeface="Arial MT"/>
              </a:rPr>
              <a:t>).	[</a:t>
            </a:r>
            <a:r>
              <a:rPr sz="1200" spc="-15" dirty="0">
                <a:latin typeface="Arial MT"/>
                <a:cs typeface="Arial MT"/>
              </a:rPr>
              <a:t>C</a:t>
            </a:r>
            <a:r>
              <a:rPr sz="1200" spc="5" dirty="0">
                <a:latin typeface="Arial MT"/>
                <a:cs typeface="Arial MT"/>
              </a:rPr>
              <a:t>o</a:t>
            </a:r>
            <a:r>
              <a:rPr sz="1200" spc="-15" dirty="0">
                <a:latin typeface="Arial MT"/>
                <a:cs typeface="Arial MT"/>
              </a:rPr>
              <a:t>n</a:t>
            </a:r>
            <a:r>
              <a:rPr sz="1200" spc="-5" dirty="0">
                <a:latin typeface="Arial MT"/>
                <a:cs typeface="Arial MT"/>
              </a:rPr>
              <a:t>s</a:t>
            </a:r>
            <a:r>
              <a:rPr sz="1200" spc="-15" dirty="0">
                <a:latin typeface="Arial MT"/>
                <a:cs typeface="Arial MT"/>
              </a:rPr>
              <a:t>ul</a:t>
            </a:r>
            <a:r>
              <a:rPr sz="1200" dirty="0">
                <a:latin typeface="Arial MT"/>
                <a:cs typeface="Arial MT"/>
              </a:rPr>
              <a:t>t</a:t>
            </a:r>
            <a:r>
              <a:rPr sz="1200" spc="5" dirty="0">
                <a:latin typeface="Arial MT"/>
                <a:cs typeface="Arial MT"/>
              </a:rPr>
              <a:t>a</a:t>
            </a:r>
            <a:r>
              <a:rPr sz="1200" spc="-15" dirty="0">
                <a:latin typeface="Arial MT"/>
                <a:cs typeface="Arial MT"/>
              </a:rPr>
              <a:t>d</a:t>
            </a:r>
            <a:r>
              <a:rPr sz="1200" spc="-5" dirty="0">
                <a:latin typeface="Arial MT"/>
                <a:cs typeface="Arial MT"/>
              </a:rPr>
              <a:t>o</a:t>
            </a:r>
            <a:r>
              <a:rPr sz="1200" dirty="0">
                <a:latin typeface="Arial MT"/>
                <a:cs typeface="Arial MT"/>
              </a:rPr>
              <a:t>	</a:t>
            </a:r>
            <a:r>
              <a:rPr sz="1200" spc="-15" dirty="0">
                <a:latin typeface="Arial MT"/>
                <a:cs typeface="Arial MT"/>
              </a:rPr>
              <a:t>e</a:t>
            </a:r>
            <a:r>
              <a:rPr sz="1200" spc="-5" dirty="0">
                <a:latin typeface="Arial MT"/>
                <a:cs typeface="Arial MT"/>
              </a:rPr>
              <a:t>l</a:t>
            </a:r>
            <a:r>
              <a:rPr sz="1200" dirty="0">
                <a:latin typeface="Arial MT"/>
                <a:cs typeface="Arial MT"/>
              </a:rPr>
              <a:t>	</a:t>
            </a:r>
            <a:r>
              <a:rPr sz="1200" spc="-15" dirty="0">
                <a:latin typeface="Arial MT"/>
                <a:cs typeface="Arial MT"/>
              </a:rPr>
              <a:t>28</a:t>
            </a:r>
            <a:r>
              <a:rPr sz="1200" dirty="0">
                <a:latin typeface="Arial MT"/>
                <a:cs typeface="Arial MT"/>
              </a:rPr>
              <a:t>,	</a:t>
            </a:r>
            <a:r>
              <a:rPr sz="1200" spc="-5" dirty="0">
                <a:latin typeface="Arial MT"/>
                <a:cs typeface="Arial MT"/>
              </a:rPr>
              <a:t>s</a:t>
            </a:r>
            <a:r>
              <a:rPr sz="1200" spc="-15" dirty="0">
                <a:latin typeface="Arial MT"/>
                <a:cs typeface="Arial MT"/>
              </a:rPr>
              <a:t>ep</a:t>
            </a:r>
            <a:r>
              <a:rPr sz="1200" dirty="0">
                <a:latin typeface="Arial MT"/>
                <a:cs typeface="Arial MT"/>
              </a:rPr>
              <a:t>t</a:t>
            </a:r>
            <a:r>
              <a:rPr sz="1200" spc="5" dirty="0">
                <a:latin typeface="Arial MT"/>
                <a:cs typeface="Arial MT"/>
              </a:rPr>
              <a:t>i</a:t>
            </a:r>
            <a:r>
              <a:rPr sz="1200" spc="-15" dirty="0">
                <a:latin typeface="Arial MT"/>
                <a:cs typeface="Arial MT"/>
              </a:rPr>
              <a:t>e</a:t>
            </a:r>
            <a:r>
              <a:rPr sz="1200" spc="-5" dirty="0">
                <a:latin typeface="Arial MT"/>
                <a:cs typeface="Arial MT"/>
              </a:rPr>
              <a:t>m</a:t>
            </a:r>
            <a:r>
              <a:rPr sz="1200" spc="-15" dirty="0">
                <a:latin typeface="Arial MT"/>
                <a:cs typeface="Arial MT"/>
              </a:rPr>
              <a:t>b</a:t>
            </a:r>
            <a:r>
              <a:rPr sz="1200" dirty="0">
                <a:latin typeface="Arial MT"/>
                <a:cs typeface="Arial MT"/>
              </a:rPr>
              <a:t>r</a:t>
            </a:r>
            <a:r>
              <a:rPr sz="1200" spc="-15" dirty="0">
                <a:latin typeface="Arial MT"/>
                <a:cs typeface="Arial MT"/>
              </a:rPr>
              <a:t>e</a:t>
            </a:r>
            <a:r>
              <a:rPr sz="1200" dirty="0">
                <a:latin typeface="Arial MT"/>
                <a:cs typeface="Arial MT"/>
              </a:rPr>
              <a:t>,	</a:t>
            </a:r>
            <a:r>
              <a:rPr sz="1200" spc="-15" dirty="0">
                <a:latin typeface="Arial MT"/>
                <a:cs typeface="Arial MT"/>
              </a:rPr>
              <a:t>2</a:t>
            </a:r>
            <a:r>
              <a:rPr sz="1200" spc="5" dirty="0">
                <a:latin typeface="Arial MT"/>
                <a:cs typeface="Arial MT"/>
              </a:rPr>
              <a:t>0</a:t>
            </a:r>
            <a:r>
              <a:rPr sz="1200" spc="-15" dirty="0">
                <a:latin typeface="Arial MT"/>
                <a:cs typeface="Arial MT"/>
              </a:rPr>
              <a:t>23</a:t>
            </a:r>
            <a:r>
              <a:rPr sz="1200" dirty="0">
                <a:latin typeface="Arial MT"/>
                <a:cs typeface="Arial MT"/>
              </a:rPr>
              <a:t>].	</a:t>
            </a:r>
            <a:r>
              <a:rPr sz="1200" spc="-15" dirty="0">
                <a:latin typeface="Arial MT"/>
                <a:cs typeface="Arial MT"/>
              </a:rPr>
              <a:t>Di</a:t>
            </a:r>
            <a:r>
              <a:rPr sz="1200" spc="-5" dirty="0">
                <a:latin typeface="Arial MT"/>
                <a:cs typeface="Arial MT"/>
              </a:rPr>
              <a:t>s</a:t>
            </a:r>
            <a:r>
              <a:rPr sz="1200" spc="-15" dirty="0">
                <a:latin typeface="Arial MT"/>
                <a:cs typeface="Arial MT"/>
              </a:rPr>
              <a:t>p</a:t>
            </a:r>
            <a:r>
              <a:rPr sz="1200" spc="5" dirty="0">
                <a:latin typeface="Arial MT"/>
                <a:cs typeface="Arial MT"/>
              </a:rPr>
              <a:t>o</a:t>
            </a:r>
            <a:r>
              <a:rPr sz="1200" spc="-15" dirty="0">
                <a:latin typeface="Arial MT"/>
                <a:cs typeface="Arial MT"/>
              </a:rPr>
              <a:t>ni</a:t>
            </a:r>
            <a:r>
              <a:rPr sz="1200" spc="5" dirty="0">
                <a:latin typeface="Arial MT"/>
                <a:cs typeface="Arial MT"/>
              </a:rPr>
              <a:t>b</a:t>
            </a:r>
            <a:r>
              <a:rPr sz="1200" spc="-15" dirty="0">
                <a:latin typeface="Arial MT"/>
                <a:cs typeface="Arial MT"/>
              </a:rPr>
              <a:t>l</a:t>
            </a:r>
            <a:r>
              <a:rPr sz="1200" spc="-5" dirty="0">
                <a:latin typeface="Arial MT"/>
                <a:cs typeface="Arial MT"/>
              </a:rPr>
              <a:t>e</a:t>
            </a:r>
            <a:r>
              <a:rPr sz="1200" dirty="0">
                <a:latin typeface="Arial MT"/>
                <a:cs typeface="Arial MT"/>
              </a:rPr>
              <a:t>	</a:t>
            </a:r>
            <a:r>
              <a:rPr sz="1200" spc="5" dirty="0">
                <a:latin typeface="Arial MT"/>
                <a:cs typeface="Arial MT"/>
              </a:rPr>
              <a:t>e</a:t>
            </a:r>
            <a:r>
              <a:rPr sz="1200" spc="-5" dirty="0">
                <a:latin typeface="Arial MT"/>
                <a:cs typeface="Arial MT"/>
              </a:rPr>
              <a:t>n</a:t>
            </a:r>
            <a:r>
              <a:rPr sz="1200" dirty="0">
                <a:latin typeface="Arial MT"/>
                <a:cs typeface="Arial MT"/>
              </a:rPr>
              <a:t>	I</a:t>
            </a:r>
            <a:r>
              <a:rPr sz="1200" spc="-15" dirty="0">
                <a:latin typeface="Arial MT"/>
                <a:cs typeface="Arial MT"/>
              </a:rPr>
              <a:t>n</a:t>
            </a:r>
            <a:r>
              <a:rPr sz="1200" dirty="0">
                <a:latin typeface="Arial MT"/>
                <a:cs typeface="Arial MT"/>
              </a:rPr>
              <a:t>t</a:t>
            </a:r>
            <a:r>
              <a:rPr sz="1200" spc="-15" dirty="0">
                <a:latin typeface="Arial MT"/>
                <a:cs typeface="Arial MT"/>
              </a:rPr>
              <a:t>e</a:t>
            </a:r>
            <a:r>
              <a:rPr sz="1200" spc="-5" dirty="0">
                <a:latin typeface="Arial MT"/>
                <a:cs typeface="Arial MT"/>
              </a:rPr>
              <a:t>r</a:t>
            </a:r>
            <a:r>
              <a:rPr sz="1200" spc="-15" dirty="0">
                <a:latin typeface="Arial MT"/>
                <a:cs typeface="Arial MT"/>
              </a:rPr>
              <a:t>ne</a:t>
            </a:r>
            <a:r>
              <a:rPr sz="1200" dirty="0">
                <a:latin typeface="Arial MT"/>
                <a:cs typeface="Arial MT"/>
              </a:rPr>
              <a:t>t:</a:t>
            </a:r>
            <a:endParaRPr sz="1200">
              <a:latin typeface="Arial MT"/>
              <a:cs typeface="Arial MT"/>
            </a:endParaRPr>
          </a:p>
          <a:p>
            <a:pPr marL="12700">
              <a:lnSpc>
                <a:spcPts val="1345"/>
              </a:lnSpc>
            </a:pPr>
            <a:r>
              <a:rPr sz="1200" spc="-5" dirty="0">
                <a:latin typeface="Arial MT"/>
                <a:cs typeface="Arial MT"/>
              </a:rPr>
              <a:t>&lt;HTTPS://</a:t>
            </a:r>
            <a:r>
              <a:rPr sz="1200" spc="-5" dirty="0">
                <a:latin typeface="Arial MT"/>
                <a:cs typeface="Arial MT"/>
                <a:hlinkClick r:id="rId5"/>
              </a:rPr>
              <a:t>www.blumira.com/how-to-test-your-siems-detections/</a:t>
            </a:r>
            <a:r>
              <a:rPr sz="1200" spc="-5" dirty="0">
                <a:latin typeface="Arial MT"/>
                <a:cs typeface="Arial MT"/>
              </a:rPr>
              <a:t>&gt;.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200">
              <a:latin typeface="Arial MT"/>
              <a:cs typeface="Arial MT"/>
            </a:endParaRPr>
          </a:p>
          <a:p>
            <a:pPr marL="12700" marR="6985">
              <a:lnSpc>
                <a:spcPts val="1380"/>
              </a:lnSpc>
              <a:spcBef>
                <a:spcPts val="5"/>
              </a:spcBef>
              <a:tabLst>
                <a:tab pos="652145" algn="l"/>
                <a:tab pos="1161415" algn="l"/>
                <a:tab pos="2113280" algn="l"/>
                <a:tab pos="2374265" algn="l"/>
                <a:tab pos="2729865" algn="l"/>
                <a:tab pos="3336290" algn="l"/>
                <a:tab pos="3899535" algn="l"/>
                <a:tab pos="4752340" algn="l"/>
                <a:tab pos="5062220" algn="l"/>
              </a:tabLst>
            </a:pPr>
            <a:r>
              <a:rPr sz="1200" spc="-5" dirty="0">
                <a:latin typeface="Arial MT"/>
                <a:cs typeface="Arial MT"/>
              </a:rPr>
              <a:t>VMWARE.</a:t>
            </a:r>
            <a:r>
              <a:rPr sz="1200" spc="1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What</a:t>
            </a:r>
            <a:r>
              <a:rPr sz="1200" spc="114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is</a:t>
            </a:r>
            <a:r>
              <a:rPr sz="1200" spc="11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Cloud</a:t>
            </a:r>
            <a:r>
              <a:rPr sz="1200" spc="1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Computing</a:t>
            </a:r>
            <a:r>
              <a:rPr sz="1200" spc="1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Infrastructure?</a:t>
            </a:r>
            <a:r>
              <a:rPr sz="1200" spc="10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|</a:t>
            </a:r>
            <a:r>
              <a:rPr sz="1200" spc="9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VMware</a:t>
            </a:r>
            <a:r>
              <a:rPr sz="1200" spc="1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Glossary.</a:t>
            </a:r>
            <a:r>
              <a:rPr sz="1200" spc="15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VMware </a:t>
            </a:r>
            <a:r>
              <a:rPr sz="1200" spc="-31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[</a:t>
            </a:r>
            <a:r>
              <a:rPr sz="1200" spc="-15" dirty="0">
                <a:latin typeface="Arial MT"/>
                <a:cs typeface="Arial MT"/>
              </a:rPr>
              <a:t>pági</a:t>
            </a:r>
            <a:r>
              <a:rPr sz="1200" spc="5" dirty="0">
                <a:latin typeface="Arial MT"/>
                <a:cs typeface="Arial MT"/>
              </a:rPr>
              <a:t>n</a:t>
            </a:r>
            <a:r>
              <a:rPr sz="1200" spc="-5" dirty="0">
                <a:latin typeface="Arial MT"/>
                <a:cs typeface="Arial MT"/>
              </a:rPr>
              <a:t>a</a:t>
            </a:r>
            <a:r>
              <a:rPr sz="1200" dirty="0">
                <a:latin typeface="Arial MT"/>
                <a:cs typeface="Arial MT"/>
              </a:rPr>
              <a:t>	</a:t>
            </a:r>
            <a:r>
              <a:rPr sz="1200" spc="-15" dirty="0">
                <a:latin typeface="Arial MT"/>
                <a:cs typeface="Arial MT"/>
              </a:rPr>
              <a:t>w</a:t>
            </a:r>
            <a:r>
              <a:rPr sz="1200" spc="5" dirty="0">
                <a:latin typeface="Arial MT"/>
                <a:cs typeface="Arial MT"/>
              </a:rPr>
              <a:t>e</a:t>
            </a:r>
            <a:r>
              <a:rPr sz="1200" spc="-15" dirty="0">
                <a:latin typeface="Arial MT"/>
                <a:cs typeface="Arial MT"/>
              </a:rPr>
              <a:t>b</a:t>
            </a:r>
            <a:r>
              <a:rPr sz="1200" dirty="0">
                <a:latin typeface="Arial MT"/>
                <a:cs typeface="Arial MT"/>
              </a:rPr>
              <a:t>].	[</a:t>
            </a:r>
            <a:r>
              <a:rPr sz="1200" spc="-15" dirty="0">
                <a:latin typeface="Arial MT"/>
                <a:cs typeface="Arial MT"/>
              </a:rPr>
              <a:t>Con</a:t>
            </a:r>
            <a:r>
              <a:rPr sz="1200" spc="-5" dirty="0">
                <a:latin typeface="Arial MT"/>
                <a:cs typeface="Arial MT"/>
              </a:rPr>
              <a:t>s</a:t>
            </a:r>
            <a:r>
              <a:rPr sz="1200" spc="-15" dirty="0">
                <a:latin typeface="Arial MT"/>
                <a:cs typeface="Arial MT"/>
              </a:rPr>
              <a:t>ul</a:t>
            </a:r>
            <a:r>
              <a:rPr sz="1200" dirty="0">
                <a:latin typeface="Arial MT"/>
                <a:cs typeface="Arial MT"/>
              </a:rPr>
              <a:t>t</a:t>
            </a:r>
            <a:r>
              <a:rPr sz="1200" spc="5" dirty="0">
                <a:latin typeface="Arial MT"/>
                <a:cs typeface="Arial MT"/>
              </a:rPr>
              <a:t>a</a:t>
            </a:r>
            <a:r>
              <a:rPr sz="1200" spc="-15" dirty="0">
                <a:latin typeface="Arial MT"/>
                <a:cs typeface="Arial MT"/>
              </a:rPr>
              <a:t>d</a:t>
            </a:r>
            <a:r>
              <a:rPr sz="1200" spc="-5" dirty="0">
                <a:latin typeface="Arial MT"/>
                <a:cs typeface="Arial MT"/>
              </a:rPr>
              <a:t>o</a:t>
            </a:r>
            <a:r>
              <a:rPr sz="1200" dirty="0">
                <a:latin typeface="Arial MT"/>
                <a:cs typeface="Arial MT"/>
              </a:rPr>
              <a:t>	</a:t>
            </a:r>
            <a:r>
              <a:rPr sz="1200" spc="-15" dirty="0">
                <a:latin typeface="Arial MT"/>
                <a:cs typeface="Arial MT"/>
              </a:rPr>
              <a:t>e</a:t>
            </a:r>
            <a:r>
              <a:rPr sz="1200" spc="-5" dirty="0">
                <a:latin typeface="Arial MT"/>
                <a:cs typeface="Arial MT"/>
              </a:rPr>
              <a:t>l</a:t>
            </a:r>
            <a:r>
              <a:rPr sz="1200" dirty="0">
                <a:latin typeface="Arial MT"/>
                <a:cs typeface="Arial MT"/>
              </a:rPr>
              <a:t>	</a:t>
            </a:r>
            <a:r>
              <a:rPr sz="1200" spc="-15" dirty="0">
                <a:latin typeface="Arial MT"/>
                <a:cs typeface="Arial MT"/>
              </a:rPr>
              <a:t>21</a:t>
            </a:r>
            <a:r>
              <a:rPr sz="1200" dirty="0">
                <a:latin typeface="Arial MT"/>
                <a:cs typeface="Arial MT"/>
              </a:rPr>
              <a:t>,	</a:t>
            </a:r>
            <a:r>
              <a:rPr sz="1200" spc="-5" dirty="0">
                <a:latin typeface="Arial MT"/>
                <a:cs typeface="Arial MT"/>
              </a:rPr>
              <a:t>m</a:t>
            </a:r>
            <a:r>
              <a:rPr sz="1200" spc="-15" dirty="0">
                <a:latin typeface="Arial MT"/>
                <a:cs typeface="Arial MT"/>
              </a:rPr>
              <a:t>a</a:t>
            </a:r>
            <a:r>
              <a:rPr sz="1200" spc="-5" dirty="0">
                <a:latin typeface="Arial MT"/>
                <a:cs typeface="Arial MT"/>
              </a:rPr>
              <a:t>rz</a:t>
            </a:r>
            <a:r>
              <a:rPr sz="1200" spc="-15" dirty="0">
                <a:latin typeface="Arial MT"/>
                <a:cs typeface="Arial MT"/>
              </a:rPr>
              <a:t>o</a:t>
            </a:r>
            <a:r>
              <a:rPr sz="1200" dirty="0">
                <a:latin typeface="Arial MT"/>
                <a:cs typeface="Arial MT"/>
              </a:rPr>
              <a:t>,	</a:t>
            </a:r>
            <a:r>
              <a:rPr sz="1200" spc="-15" dirty="0">
                <a:latin typeface="Arial MT"/>
                <a:cs typeface="Arial MT"/>
              </a:rPr>
              <a:t>2023</a:t>
            </a:r>
            <a:r>
              <a:rPr sz="1200" dirty="0">
                <a:latin typeface="Arial MT"/>
                <a:cs typeface="Arial MT"/>
              </a:rPr>
              <a:t>].	</a:t>
            </a:r>
            <a:r>
              <a:rPr sz="1200" spc="-15" dirty="0">
                <a:latin typeface="Arial MT"/>
                <a:cs typeface="Arial MT"/>
              </a:rPr>
              <a:t>Di</a:t>
            </a:r>
            <a:r>
              <a:rPr sz="1200" spc="-5" dirty="0">
                <a:latin typeface="Arial MT"/>
                <a:cs typeface="Arial MT"/>
              </a:rPr>
              <a:t>s</a:t>
            </a:r>
            <a:r>
              <a:rPr sz="1200" spc="5" dirty="0">
                <a:latin typeface="Arial MT"/>
                <a:cs typeface="Arial MT"/>
              </a:rPr>
              <a:t>p</a:t>
            </a:r>
            <a:r>
              <a:rPr sz="1200" spc="-15" dirty="0">
                <a:latin typeface="Arial MT"/>
                <a:cs typeface="Arial MT"/>
              </a:rPr>
              <a:t>o</a:t>
            </a:r>
            <a:r>
              <a:rPr sz="1200" spc="5" dirty="0">
                <a:latin typeface="Arial MT"/>
                <a:cs typeface="Arial MT"/>
              </a:rPr>
              <a:t>n</a:t>
            </a:r>
            <a:r>
              <a:rPr sz="1200" spc="-15" dirty="0">
                <a:latin typeface="Arial MT"/>
                <a:cs typeface="Arial MT"/>
              </a:rPr>
              <a:t>ib</a:t>
            </a:r>
            <a:r>
              <a:rPr sz="1200" spc="5" dirty="0">
                <a:latin typeface="Arial MT"/>
                <a:cs typeface="Arial MT"/>
              </a:rPr>
              <a:t>l</a:t>
            </a:r>
            <a:r>
              <a:rPr sz="1200" spc="-5" dirty="0">
                <a:latin typeface="Arial MT"/>
                <a:cs typeface="Arial MT"/>
              </a:rPr>
              <a:t>e</a:t>
            </a:r>
            <a:r>
              <a:rPr sz="1200" dirty="0">
                <a:latin typeface="Arial MT"/>
                <a:cs typeface="Arial MT"/>
              </a:rPr>
              <a:t>	</a:t>
            </a:r>
            <a:r>
              <a:rPr sz="1200" spc="-15" dirty="0">
                <a:latin typeface="Arial MT"/>
                <a:cs typeface="Arial MT"/>
              </a:rPr>
              <a:t>e</a:t>
            </a:r>
            <a:r>
              <a:rPr sz="1200" spc="-5" dirty="0">
                <a:latin typeface="Arial MT"/>
                <a:cs typeface="Arial MT"/>
              </a:rPr>
              <a:t>n</a:t>
            </a:r>
            <a:r>
              <a:rPr sz="1200" dirty="0">
                <a:latin typeface="Arial MT"/>
                <a:cs typeface="Arial MT"/>
              </a:rPr>
              <a:t>	I</a:t>
            </a:r>
            <a:r>
              <a:rPr sz="1200" spc="-15" dirty="0">
                <a:latin typeface="Arial MT"/>
                <a:cs typeface="Arial MT"/>
              </a:rPr>
              <a:t>n</a:t>
            </a:r>
            <a:r>
              <a:rPr sz="1200" dirty="0">
                <a:latin typeface="Arial MT"/>
                <a:cs typeface="Arial MT"/>
              </a:rPr>
              <a:t>t</a:t>
            </a:r>
            <a:r>
              <a:rPr sz="1200" spc="-15" dirty="0">
                <a:latin typeface="Arial MT"/>
                <a:cs typeface="Arial MT"/>
              </a:rPr>
              <a:t>e</a:t>
            </a:r>
            <a:r>
              <a:rPr sz="1200" spc="-5" dirty="0">
                <a:latin typeface="Arial MT"/>
                <a:cs typeface="Arial MT"/>
              </a:rPr>
              <a:t>r</a:t>
            </a:r>
            <a:r>
              <a:rPr sz="1200" spc="-15" dirty="0">
                <a:latin typeface="Arial MT"/>
                <a:cs typeface="Arial MT"/>
              </a:rPr>
              <a:t>ne</a:t>
            </a:r>
            <a:r>
              <a:rPr sz="1200" dirty="0">
                <a:latin typeface="Arial MT"/>
                <a:cs typeface="Arial MT"/>
              </a:rPr>
              <a:t>t:</a:t>
            </a:r>
            <a:endParaRPr sz="1200">
              <a:latin typeface="Arial MT"/>
              <a:cs typeface="Arial MT"/>
            </a:endParaRPr>
          </a:p>
          <a:p>
            <a:pPr marL="12700" marR="444500">
              <a:lnSpc>
                <a:spcPts val="1380"/>
              </a:lnSpc>
            </a:pPr>
            <a:r>
              <a:rPr sz="1200" spc="-5" dirty="0">
                <a:latin typeface="Arial MT"/>
                <a:cs typeface="Arial MT"/>
              </a:rPr>
              <a:t>&lt;HTTPS://</a:t>
            </a:r>
            <a:r>
              <a:rPr sz="1200" spc="-5" dirty="0">
                <a:latin typeface="Arial MT"/>
                <a:cs typeface="Arial MT"/>
                <a:hlinkClick r:id="rId6"/>
              </a:rPr>
              <a:t>www.vmware.com/latam/topics/glossary/content/cloud-computing-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infrastructure.html&gt;.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200">
              <a:latin typeface="Arial MT"/>
              <a:cs typeface="Arial MT"/>
            </a:endParaRPr>
          </a:p>
          <a:p>
            <a:pPr marL="12700" marR="5080" algn="just">
              <a:lnSpc>
                <a:spcPts val="1380"/>
              </a:lnSpc>
              <a:tabLst>
                <a:tab pos="2028189" algn="l"/>
              </a:tabLst>
            </a:pPr>
            <a:r>
              <a:rPr sz="1200" spc="-5" dirty="0">
                <a:latin typeface="Arial MT"/>
                <a:cs typeface="Arial MT"/>
              </a:rPr>
              <a:t>WAZUH.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Components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-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Getting started </a:t>
            </a:r>
            <a:r>
              <a:rPr sz="1200" spc="-10" dirty="0">
                <a:latin typeface="Arial MT"/>
                <a:cs typeface="Arial MT"/>
              </a:rPr>
              <a:t>with</a:t>
            </a:r>
            <a:r>
              <a:rPr sz="1200" spc="-5" dirty="0">
                <a:latin typeface="Arial MT"/>
                <a:cs typeface="Arial MT"/>
              </a:rPr>
              <a:t> Wazuh </a:t>
            </a:r>
            <a:r>
              <a:rPr sz="1200" spc="-35" dirty="0">
                <a:latin typeface="Arial MT"/>
                <a:cs typeface="Arial MT"/>
              </a:rPr>
              <a:t>Â·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Wazuh documentation.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Wazuh documentation [página web]. [Consultado </a:t>
            </a:r>
            <a:r>
              <a:rPr sz="1200" spc="-10" dirty="0">
                <a:latin typeface="Arial MT"/>
                <a:cs typeface="Arial MT"/>
              </a:rPr>
              <a:t>el 14, </a:t>
            </a:r>
            <a:r>
              <a:rPr sz="1200" spc="-5" dirty="0">
                <a:latin typeface="Arial MT"/>
                <a:cs typeface="Arial MT"/>
              </a:rPr>
              <a:t>mayo, 2023]. Disponible </a:t>
            </a:r>
            <a:r>
              <a:rPr sz="1200" dirty="0">
                <a:latin typeface="Arial MT"/>
                <a:cs typeface="Arial MT"/>
              </a:rPr>
              <a:t>en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Internet:	&lt;HTTPS://documentation.wazuh.com/current/getting- </a:t>
            </a:r>
            <a:r>
              <a:rPr sz="1200" spc="-32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started/components/index.html&gt;.</a:t>
            </a:r>
            <a:endParaRPr sz="1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5" dirty="0"/>
              <a:t>8</a:t>
            </a:fld>
            <a:endParaRPr spc="-5" dirty="0"/>
          </a:p>
        </p:txBody>
      </p:sp>
      <p:sp>
        <p:nvSpPr>
          <p:cNvPr id="2" name="object 2"/>
          <p:cNvSpPr txBox="1"/>
          <p:nvPr/>
        </p:nvSpPr>
        <p:spPr>
          <a:xfrm>
            <a:off x="3580129" y="1056893"/>
            <a:ext cx="13303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 MT"/>
                <a:cs typeface="Arial MT"/>
              </a:rPr>
              <a:t>LISTA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TABLAS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27733" y="1582673"/>
            <a:ext cx="5636895" cy="909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Arial MT"/>
                <a:cs typeface="Arial MT"/>
              </a:rPr>
              <a:t>Pág.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150">
              <a:latin typeface="Arial MT"/>
              <a:cs typeface="Arial MT"/>
            </a:endParaRPr>
          </a:p>
          <a:p>
            <a:pPr marL="12700">
              <a:lnSpc>
                <a:spcPts val="1410"/>
              </a:lnSpc>
            </a:pPr>
            <a:r>
              <a:rPr sz="1200" spc="-10" dirty="0">
                <a:latin typeface="Arial MT"/>
                <a:cs typeface="Arial MT"/>
                <a:hlinkClick r:id="rId2" action="ppaction://hlinksldjump"/>
              </a:rPr>
              <a:t>Tabla</a:t>
            </a:r>
            <a:r>
              <a:rPr sz="1200" spc="35" dirty="0">
                <a:latin typeface="Arial MT"/>
                <a:cs typeface="Arial MT"/>
                <a:hlinkClick r:id="rId2" action="ppaction://hlinksldjump"/>
              </a:rPr>
              <a:t> </a:t>
            </a:r>
            <a:r>
              <a:rPr sz="1200" spc="-5" dirty="0">
                <a:latin typeface="Arial MT"/>
                <a:cs typeface="Arial MT"/>
                <a:hlinkClick r:id="rId2" action="ppaction://hlinksldjump"/>
              </a:rPr>
              <a:t>1.</a:t>
            </a:r>
            <a:r>
              <a:rPr sz="1200" spc="45" dirty="0">
                <a:latin typeface="Arial MT"/>
                <a:cs typeface="Arial MT"/>
                <a:hlinkClick r:id="rId2" action="ppaction://hlinksldjump"/>
              </a:rPr>
              <a:t> </a:t>
            </a:r>
            <a:r>
              <a:rPr sz="1200" spc="-5" dirty="0">
                <a:latin typeface="Arial MT"/>
                <a:cs typeface="Arial MT"/>
                <a:hlinkClick r:id="rId2" action="ppaction://hlinksldjump"/>
              </a:rPr>
              <a:t>Inventario</a:t>
            </a:r>
            <a:r>
              <a:rPr sz="1200" spc="35" dirty="0">
                <a:latin typeface="Arial MT"/>
                <a:cs typeface="Arial MT"/>
                <a:hlinkClick r:id="rId2" action="ppaction://hlinksldjump"/>
              </a:rPr>
              <a:t> </a:t>
            </a:r>
            <a:r>
              <a:rPr sz="1200" spc="-10" dirty="0">
                <a:latin typeface="Arial MT"/>
                <a:cs typeface="Arial MT"/>
                <a:hlinkClick r:id="rId2" action="ppaction://hlinksldjump"/>
              </a:rPr>
              <a:t>de</a:t>
            </a:r>
            <a:r>
              <a:rPr sz="1200" spc="35" dirty="0">
                <a:latin typeface="Arial MT"/>
                <a:cs typeface="Arial MT"/>
                <a:hlinkClick r:id="rId2" action="ppaction://hlinksldjump"/>
              </a:rPr>
              <a:t> </a:t>
            </a:r>
            <a:r>
              <a:rPr sz="1200" spc="-5" dirty="0">
                <a:latin typeface="Arial MT"/>
                <a:cs typeface="Arial MT"/>
                <a:hlinkClick r:id="rId2" action="ppaction://hlinksldjump"/>
              </a:rPr>
              <a:t>servidores</a:t>
            </a:r>
            <a:r>
              <a:rPr sz="1200" spc="70" dirty="0">
                <a:latin typeface="Arial MT"/>
                <a:cs typeface="Arial MT"/>
                <a:hlinkClick r:id="rId2" action="ppaction://hlinksldjump"/>
              </a:rPr>
              <a:t> </a:t>
            </a:r>
            <a:r>
              <a:rPr sz="1200" dirty="0">
                <a:latin typeface="Arial MT"/>
                <a:cs typeface="Arial MT"/>
                <a:hlinkClick r:id="rId2" action="ppaction://hlinksldjump"/>
              </a:rPr>
              <a:t>RMB</a:t>
            </a:r>
            <a:r>
              <a:rPr sz="1200" spc="50" dirty="0">
                <a:latin typeface="Arial MT"/>
                <a:cs typeface="Arial MT"/>
                <a:hlinkClick r:id="rId2" action="ppaction://hlinksldjump"/>
              </a:rPr>
              <a:t> </a:t>
            </a:r>
            <a:r>
              <a:rPr sz="1200" dirty="0">
                <a:latin typeface="Arial MT"/>
                <a:cs typeface="Arial MT"/>
                <a:hlinkClick r:id="rId2" action="ppaction://hlinksldjump"/>
              </a:rPr>
              <a:t>Tecnología...............................................31</a:t>
            </a:r>
            <a:endParaRPr sz="1200">
              <a:latin typeface="Arial MT"/>
              <a:cs typeface="Arial MT"/>
            </a:endParaRPr>
          </a:p>
          <a:p>
            <a:pPr marL="12700">
              <a:lnSpc>
                <a:spcPts val="1380"/>
              </a:lnSpc>
            </a:pPr>
            <a:r>
              <a:rPr sz="1200" spc="-10" dirty="0">
                <a:latin typeface="Arial MT"/>
                <a:cs typeface="Arial MT"/>
                <a:hlinkClick r:id="rId3" action="ppaction://hlinksldjump"/>
              </a:rPr>
              <a:t>Tabla</a:t>
            </a:r>
            <a:r>
              <a:rPr sz="1200" spc="5" dirty="0">
                <a:latin typeface="Arial MT"/>
                <a:cs typeface="Arial MT"/>
                <a:hlinkClick r:id="rId3" action="ppaction://hlinksldjump"/>
              </a:rPr>
              <a:t> </a:t>
            </a:r>
            <a:r>
              <a:rPr sz="1200" spc="-5" dirty="0">
                <a:latin typeface="Arial MT"/>
                <a:cs typeface="Arial MT"/>
                <a:hlinkClick r:id="rId3" action="ppaction://hlinksldjump"/>
              </a:rPr>
              <a:t>2.</a:t>
            </a:r>
            <a:r>
              <a:rPr sz="1200" spc="15" dirty="0">
                <a:latin typeface="Arial MT"/>
                <a:cs typeface="Arial MT"/>
                <a:hlinkClick r:id="rId3" action="ppaction://hlinksldjump"/>
              </a:rPr>
              <a:t> </a:t>
            </a:r>
            <a:r>
              <a:rPr sz="1200" spc="-5" dirty="0">
                <a:latin typeface="Arial MT"/>
                <a:cs typeface="Arial MT"/>
                <a:hlinkClick r:id="rId3" action="ppaction://hlinksldjump"/>
              </a:rPr>
              <a:t>Comparativa</a:t>
            </a:r>
            <a:r>
              <a:rPr sz="1200" spc="10" dirty="0">
                <a:latin typeface="Arial MT"/>
                <a:cs typeface="Arial MT"/>
                <a:hlinkClick r:id="rId3" action="ppaction://hlinksldjump"/>
              </a:rPr>
              <a:t> </a:t>
            </a:r>
            <a:r>
              <a:rPr sz="1200" spc="-10" dirty="0">
                <a:latin typeface="Arial MT"/>
                <a:cs typeface="Arial MT"/>
                <a:hlinkClick r:id="rId3" action="ppaction://hlinksldjump"/>
              </a:rPr>
              <a:t>de</a:t>
            </a:r>
            <a:r>
              <a:rPr sz="1200" spc="5" dirty="0">
                <a:latin typeface="Arial MT"/>
                <a:cs typeface="Arial MT"/>
                <a:hlinkClick r:id="rId3" action="ppaction://hlinksldjump"/>
              </a:rPr>
              <a:t> </a:t>
            </a:r>
            <a:r>
              <a:rPr sz="1200" spc="-5" dirty="0">
                <a:latin typeface="Arial MT"/>
                <a:cs typeface="Arial MT"/>
                <a:hlinkClick r:id="rId3" action="ppaction://hlinksldjump"/>
              </a:rPr>
              <a:t>herramientas</a:t>
            </a:r>
            <a:r>
              <a:rPr sz="1200" spc="15" dirty="0">
                <a:latin typeface="Arial MT"/>
                <a:cs typeface="Arial MT"/>
                <a:hlinkClick r:id="rId3" action="ppaction://hlinksldjump"/>
              </a:rPr>
              <a:t> </a:t>
            </a:r>
            <a:r>
              <a:rPr sz="1200" dirty="0">
                <a:latin typeface="Arial MT"/>
                <a:cs typeface="Arial MT"/>
                <a:hlinkClick r:id="rId3" action="ppaction://hlinksldjump"/>
              </a:rPr>
              <a:t>SIEM</a:t>
            </a:r>
            <a:r>
              <a:rPr sz="1200" spc="-40" dirty="0">
                <a:latin typeface="Arial MT"/>
                <a:cs typeface="Arial MT"/>
                <a:hlinkClick r:id="rId3" action="ppaction://hlinksldjump"/>
              </a:rPr>
              <a:t> </a:t>
            </a:r>
            <a:r>
              <a:rPr sz="1200" spc="5" dirty="0">
                <a:latin typeface="Arial MT"/>
                <a:cs typeface="Arial MT"/>
                <a:hlinkClick r:id="rId3" action="ppaction://hlinksldjump"/>
              </a:rPr>
              <a:t>.......................................................49</a:t>
            </a:r>
            <a:endParaRPr sz="1200">
              <a:latin typeface="Arial MT"/>
              <a:cs typeface="Arial MT"/>
            </a:endParaRPr>
          </a:p>
          <a:p>
            <a:pPr marL="12700">
              <a:lnSpc>
                <a:spcPts val="1410"/>
              </a:lnSpc>
            </a:pPr>
            <a:r>
              <a:rPr sz="1200" spc="-10" dirty="0">
                <a:latin typeface="Arial MT"/>
                <a:cs typeface="Arial MT"/>
                <a:hlinkClick r:id="rId4" action="ppaction://hlinksldjump"/>
              </a:rPr>
              <a:t>Tabla</a:t>
            </a:r>
            <a:r>
              <a:rPr sz="1200" dirty="0">
                <a:latin typeface="Arial MT"/>
                <a:cs typeface="Arial MT"/>
                <a:hlinkClick r:id="rId4" action="ppaction://hlinksldjump"/>
              </a:rPr>
              <a:t> </a:t>
            </a:r>
            <a:r>
              <a:rPr sz="1200" spc="-5" dirty="0">
                <a:latin typeface="Arial MT"/>
                <a:cs typeface="Arial MT"/>
                <a:hlinkClick r:id="rId4" action="ppaction://hlinksldjump"/>
              </a:rPr>
              <a:t>3.</a:t>
            </a:r>
            <a:r>
              <a:rPr sz="1200" spc="15" dirty="0">
                <a:latin typeface="Arial MT"/>
                <a:cs typeface="Arial MT"/>
                <a:hlinkClick r:id="rId4" action="ppaction://hlinksldjump"/>
              </a:rPr>
              <a:t> </a:t>
            </a:r>
            <a:r>
              <a:rPr sz="1200" spc="-5" dirty="0">
                <a:latin typeface="Arial MT"/>
                <a:cs typeface="Arial MT"/>
                <a:hlinkClick r:id="rId4" action="ppaction://hlinksldjump"/>
              </a:rPr>
              <a:t>Requerimientos</a:t>
            </a:r>
            <a:r>
              <a:rPr sz="1200" spc="20" dirty="0">
                <a:latin typeface="Arial MT"/>
                <a:cs typeface="Arial MT"/>
                <a:hlinkClick r:id="rId4" action="ppaction://hlinksldjump"/>
              </a:rPr>
              <a:t> </a:t>
            </a:r>
            <a:r>
              <a:rPr sz="1200" spc="-10" dirty="0">
                <a:latin typeface="Arial MT"/>
                <a:cs typeface="Arial MT"/>
                <a:hlinkClick r:id="rId4" action="ppaction://hlinksldjump"/>
              </a:rPr>
              <a:t>de</a:t>
            </a:r>
            <a:r>
              <a:rPr sz="1200" dirty="0">
                <a:latin typeface="Arial MT"/>
                <a:cs typeface="Arial MT"/>
                <a:hlinkClick r:id="rId4" action="ppaction://hlinksldjump"/>
              </a:rPr>
              <a:t> </a:t>
            </a:r>
            <a:r>
              <a:rPr sz="1200" spc="-5" dirty="0">
                <a:latin typeface="Arial MT"/>
                <a:cs typeface="Arial MT"/>
                <a:hlinkClick r:id="rId4" action="ppaction://hlinksldjump"/>
              </a:rPr>
              <a:t>hardware</a:t>
            </a:r>
            <a:r>
              <a:rPr sz="1200" spc="30" dirty="0">
                <a:latin typeface="Arial MT"/>
                <a:cs typeface="Arial MT"/>
                <a:hlinkClick r:id="rId4" action="ppaction://hlinksldjump"/>
              </a:rPr>
              <a:t> </a:t>
            </a:r>
            <a:r>
              <a:rPr sz="1200" spc="-5" dirty="0">
                <a:latin typeface="Arial MT"/>
                <a:cs typeface="Arial MT"/>
                <a:hlinkClick r:id="rId4" action="ppaction://hlinksldjump"/>
              </a:rPr>
              <a:t>Wazuh</a:t>
            </a:r>
            <a:r>
              <a:rPr sz="1200" spc="-90" dirty="0">
                <a:latin typeface="Arial MT"/>
                <a:cs typeface="Arial MT"/>
                <a:hlinkClick r:id="rId4" action="ppaction://hlinksldjump"/>
              </a:rPr>
              <a:t> </a:t>
            </a:r>
            <a:r>
              <a:rPr sz="1200" spc="5" dirty="0">
                <a:latin typeface="Arial MT"/>
                <a:cs typeface="Arial MT"/>
                <a:hlinkClick r:id="rId4" action="ppaction://hlinksldjump"/>
              </a:rPr>
              <a:t>......................................................52</a:t>
            </a:r>
            <a:endParaRPr sz="1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5" dirty="0"/>
              <a:t>80</a:t>
            </a:fld>
            <a:endParaRPr spc="-5" dirty="0"/>
          </a:p>
        </p:txBody>
      </p:sp>
      <p:sp>
        <p:nvSpPr>
          <p:cNvPr id="2" name="object 2"/>
          <p:cNvSpPr txBox="1"/>
          <p:nvPr/>
        </p:nvSpPr>
        <p:spPr>
          <a:xfrm>
            <a:off x="4050029" y="1056893"/>
            <a:ext cx="6686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5" dirty="0">
                <a:latin typeface="Arial"/>
                <a:cs typeface="Arial"/>
              </a:rPr>
              <a:t>AN</a:t>
            </a:r>
            <a:r>
              <a:rPr sz="1200" b="1" dirty="0">
                <a:latin typeface="Arial"/>
                <a:cs typeface="Arial"/>
              </a:rPr>
              <a:t>EXOS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27733" y="1737741"/>
            <a:ext cx="5614035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Arial"/>
                <a:cs typeface="Arial"/>
              </a:rPr>
              <a:t>Propuesta </a:t>
            </a:r>
            <a:r>
              <a:rPr sz="1200" b="1" dirty="0">
                <a:latin typeface="Arial"/>
                <a:cs typeface="Arial"/>
              </a:rPr>
              <a:t>–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formato</a:t>
            </a:r>
            <a:r>
              <a:rPr sz="1200" b="1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Anexo</a:t>
            </a:r>
            <a:r>
              <a:rPr sz="1200" b="1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1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F-7-9-1:</a:t>
            </a:r>
            <a:endParaRPr sz="1200">
              <a:latin typeface="Arial"/>
              <a:cs typeface="Arial"/>
            </a:endParaRPr>
          </a:p>
          <a:p>
            <a:pPr marL="12700" marR="5080">
              <a:lnSpc>
                <a:spcPct val="110400"/>
              </a:lnSpc>
              <a:spcBef>
                <a:spcPts val="990"/>
              </a:spcBef>
            </a:pPr>
            <a:r>
              <a:rPr sz="120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MT"/>
                <a:cs typeface="Arial MT"/>
              </a:rPr>
              <a:t>https://unadvirtualedu- </a:t>
            </a:r>
            <a:r>
              <a:rPr sz="1200" dirty="0">
                <a:solidFill>
                  <a:srgbClr val="0000FF"/>
                </a:solidFill>
                <a:latin typeface="Arial MT"/>
                <a:cs typeface="Arial MT"/>
              </a:rPr>
              <a:t> </a:t>
            </a:r>
            <a:r>
              <a:rPr sz="120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MT"/>
                <a:cs typeface="Arial MT"/>
              </a:rPr>
              <a:t>my.sharepoint.com/:w:/g/personal/baperezl_unadvirtual_edu_co/EWpJom1TBOJPi </a:t>
            </a:r>
            <a:r>
              <a:rPr sz="1200" spc="-320" dirty="0">
                <a:solidFill>
                  <a:srgbClr val="0000FF"/>
                </a:solidFill>
                <a:latin typeface="Arial MT"/>
                <a:cs typeface="Arial MT"/>
              </a:rPr>
              <a:t> </a:t>
            </a:r>
            <a:r>
              <a:rPr sz="120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MT"/>
                <a:cs typeface="Arial MT"/>
              </a:rPr>
              <a:t>1Yx1Sdgh80BVMI2cY4kQBjSg1hsfsqlpA?e=IVZQOd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27733" y="3124834"/>
            <a:ext cx="5603875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Arial"/>
                <a:cs typeface="Arial"/>
              </a:rPr>
              <a:t>Acuerdo </a:t>
            </a:r>
            <a:r>
              <a:rPr sz="1200" b="1" dirty="0">
                <a:latin typeface="Arial"/>
                <a:cs typeface="Arial"/>
              </a:rPr>
              <a:t>de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confidencialidad</a:t>
            </a:r>
            <a:endParaRPr sz="1200">
              <a:latin typeface="Arial"/>
              <a:cs typeface="Arial"/>
            </a:endParaRPr>
          </a:p>
          <a:p>
            <a:pPr marL="12700" marR="5080">
              <a:lnSpc>
                <a:spcPct val="109700"/>
              </a:lnSpc>
              <a:spcBef>
                <a:spcPts val="1019"/>
              </a:spcBef>
            </a:pPr>
            <a:r>
              <a:rPr sz="1200" spc="-5" dirty="0">
                <a:latin typeface="Arial MT"/>
                <a:cs typeface="Arial MT"/>
              </a:rPr>
              <a:t>https://unadvirtualedu-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my.sharepoint.com/:w:/g/personal/baperezl_unadvirtual_edu_co/EZIm1YKVwy1Ji1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Hkzy7oKjoBM6UfY4lQDWit3DqLuf8uYw?e=aAgr30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27733" y="4514850"/>
            <a:ext cx="563562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Arial"/>
                <a:cs typeface="Arial"/>
              </a:rPr>
              <a:t>Autorización</a:t>
            </a:r>
            <a:r>
              <a:rPr sz="1200" b="1" spc="-10" dirty="0">
                <a:latin typeface="Arial"/>
                <a:cs typeface="Arial"/>
              </a:rPr>
              <a:t> empresa</a:t>
            </a:r>
            <a:endParaRPr sz="1200">
              <a:latin typeface="Arial"/>
              <a:cs typeface="Arial"/>
            </a:endParaRPr>
          </a:p>
          <a:p>
            <a:pPr marL="12700" marR="5080">
              <a:lnSpc>
                <a:spcPct val="110400"/>
              </a:lnSpc>
              <a:spcBef>
                <a:spcPts val="990"/>
              </a:spcBef>
            </a:pPr>
            <a:r>
              <a:rPr sz="1200" spc="-5" dirty="0">
                <a:latin typeface="Arial MT"/>
                <a:cs typeface="Arial MT"/>
              </a:rPr>
              <a:t>https://unadvirtualedu-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my.sharepoint.com/:w:/g/personal/baperezl_unadvirtual_edu_co/ERAXZdsl_ItNo5I-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mojmT78BjApe4b2uiSmacU5j9LcNaQ?e=9Lk5Mb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27733" y="5904610"/>
            <a:ext cx="561403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Arial"/>
                <a:cs typeface="Arial"/>
              </a:rPr>
              <a:t>F-7-2-1</a:t>
            </a:r>
            <a:endParaRPr sz="1200">
              <a:latin typeface="Arial"/>
              <a:cs typeface="Arial"/>
            </a:endParaRPr>
          </a:p>
          <a:p>
            <a:pPr marL="12700" marR="5080">
              <a:lnSpc>
                <a:spcPct val="110400"/>
              </a:lnSpc>
              <a:spcBef>
                <a:spcPts val="990"/>
              </a:spcBef>
            </a:pPr>
            <a:r>
              <a:rPr sz="1200" spc="-5" dirty="0">
                <a:latin typeface="Arial MT"/>
                <a:cs typeface="Arial MT"/>
              </a:rPr>
              <a:t>https://unadvirtualedu-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my.sharepoint.com/:w:/g/personal/baperezl_unadvirtual_edu_co/EYgKkpqueAJJqp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te0CaQB2sBsvff0KqL7zA314KMMUrbvg?e=yWG6G9</a:t>
            </a:r>
            <a:endParaRPr sz="1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5" dirty="0"/>
              <a:t>9</a:t>
            </a:fld>
            <a:endParaRPr spc="-5" dirty="0"/>
          </a:p>
        </p:txBody>
      </p:sp>
      <p:sp>
        <p:nvSpPr>
          <p:cNvPr id="2" name="object 2"/>
          <p:cNvSpPr txBox="1"/>
          <p:nvPr/>
        </p:nvSpPr>
        <p:spPr>
          <a:xfrm>
            <a:off x="3534409" y="1056893"/>
            <a:ext cx="14217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 MT"/>
                <a:cs typeface="Arial MT"/>
              </a:rPr>
              <a:t>LISTA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FIGURAS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27733" y="1407541"/>
            <a:ext cx="5636895" cy="61690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Arial MT"/>
                <a:cs typeface="Arial MT"/>
              </a:rPr>
              <a:t>Pág.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200">
              <a:latin typeface="Arial MT"/>
              <a:cs typeface="Arial MT"/>
            </a:endParaRPr>
          </a:p>
          <a:p>
            <a:pPr marL="12700" marR="10795" algn="just">
              <a:lnSpc>
                <a:spcPts val="1380"/>
              </a:lnSpc>
            </a:pPr>
            <a:r>
              <a:rPr sz="1200" spc="-5" dirty="0">
                <a:latin typeface="Arial MT"/>
                <a:cs typeface="Arial MT"/>
                <a:hlinkClick r:id="rId2" action="ppaction://hlinksldjump"/>
              </a:rPr>
              <a:t>Ilustración 1. Infraestructura cloud </a:t>
            </a:r>
            <a:r>
              <a:rPr sz="1200" spc="-10" dirty="0">
                <a:latin typeface="Arial MT"/>
                <a:cs typeface="Arial MT"/>
                <a:hlinkClick r:id="rId2" action="ppaction://hlinksldjump"/>
              </a:rPr>
              <a:t>de </a:t>
            </a:r>
            <a:r>
              <a:rPr sz="1200" spc="-5" dirty="0">
                <a:latin typeface="Arial MT"/>
                <a:cs typeface="Arial MT"/>
                <a:hlinkClick r:id="rId2" action="ppaction://hlinksldjump"/>
              </a:rPr>
              <a:t>RMB Tecnología. </a:t>
            </a:r>
            <a:r>
              <a:rPr sz="1200" spc="5" dirty="0">
                <a:latin typeface="Arial MT"/>
                <a:cs typeface="Arial MT"/>
                <a:hlinkClick r:id="rId2" action="ppaction://hlinksldjump"/>
              </a:rPr>
              <a:t>.......................................32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  <a:hlinkClick r:id="rId3" action="ppaction://hlinksldjump"/>
              </a:rPr>
              <a:t>Ilustración</a:t>
            </a:r>
            <a:r>
              <a:rPr sz="1200" spc="-10" dirty="0">
                <a:latin typeface="Arial MT"/>
                <a:cs typeface="Arial MT"/>
                <a:hlinkClick r:id="rId3" action="ppaction://hlinksldjump"/>
              </a:rPr>
              <a:t> </a:t>
            </a:r>
            <a:r>
              <a:rPr sz="1200" spc="-5" dirty="0">
                <a:latin typeface="Arial MT"/>
                <a:cs typeface="Arial MT"/>
                <a:hlinkClick r:id="rId3" action="ppaction://hlinksldjump"/>
              </a:rPr>
              <a:t>2.</a:t>
            </a:r>
            <a:r>
              <a:rPr sz="1200" spc="5" dirty="0">
                <a:latin typeface="Arial MT"/>
                <a:cs typeface="Arial MT"/>
                <a:hlinkClick r:id="rId3" action="ppaction://hlinksldjump"/>
              </a:rPr>
              <a:t> </a:t>
            </a:r>
            <a:r>
              <a:rPr sz="1200" spc="-5" dirty="0">
                <a:latin typeface="Arial MT"/>
                <a:cs typeface="Arial MT"/>
                <a:hlinkClick r:id="rId3" action="ppaction://hlinksldjump"/>
              </a:rPr>
              <a:t>ALIENVAULT</a:t>
            </a:r>
            <a:r>
              <a:rPr sz="1200" spc="10" dirty="0">
                <a:latin typeface="Arial MT"/>
                <a:cs typeface="Arial MT"/>
                <a:hlinkClick r:id="rId3" action="ppaction://hlinksldjump"/>
              </a:rPr>
              <a:t> </a:t>
            </a:r>
            <a:r>
              <a:rPr sz="1200" dirty="0">
                <a:latin typeface="Arial MT"/>
                <a:cs typeface="Arial MT"/>
                <a:hlinkClick r:id="rId3" action="ppaction://hlinksldjump"/>
              </a:rPr>
              <a:t>OSSIM</a:t>
            </a:r>
            <a:r>
              <a:rPr sz="1200" spc="-75" dirty="0">
                <a:latin typeface="Arial MT"/>
                <a:cs typeface="Arial MT"/>
                <a:hlinkClick r:id="rId3" action="ppaction://hlinksldjump"/>
              </a:rPr>
              <a:t> </a:t>
            </a:r>
            <a:r>
              <a:rPr sz="1200" spc="5" dirty="0">
                <a:latin typeface="Arial MT"/>
                <a:cs typeface="Arial MT"/>
                <a:hlinkClick r:id="rId3" action="ppaction://hlinksldjump"/>
              </a:rPr>
              <a:t>......................................................................39</a:t>
            </a:r>
            <a:endParaRPr sz="1200">
              <a:latin typeface="Arial MT"/>
              <a:cs typeface="Arial MT"/>
            </a:endParaRPr>
          </a:p>
          <a:p>
            <a:pPr marL="12700" algn="just">
              <a:lnSpc>
                <a:spcPts val="1315"/>
              </a:lnSpc>
            </a:pPr>
            <a:r>
              <a:rPr sz="1200" spc="-5" dirty="0">
                <a:latin typeface="Arial MT"/>
                <a:cs typeface="Arial MT"/>
                <a:hlinkClick r:id="rId4" action="ppaction://hlinksldjump"/>
              </a:rPr>
              <a:t>Ilustración 3.</a:t>
            </a:r>
            <a:r>
              <a:rPr sz="1200" spc="10" dirty="0">
                <a:latin typeface="Arial MT"/>
                <a:cs typeface="Arial MT"/>
                <a:hlinkClick r:id="rId4" action="ppaction://hlinksldjump"/>
              </a:rPr>
              <a:t> </a:t>
            </a:r>
            <a:r>
              <a:rPr sz="1200" spc="-5" dirty="0">
                <a:latin typeface="Arial MT"/>
                <a:cs typeface="Arial MT"/>
                <a:hlinkClick r:id="rId4" action="ppaction://hlinksldjump"/>
              </a:rPr>
              <a:t>Dashboard</a:t>
            </a:r>
            <a:r>
              <a:rPr sz="1200" dirty="0">
                <a:latin typeface="Arial MT"/>
                <a:cs typeface="Arial MT"/>
                <a:hlinkClick r:id="rId4" action="ppaction://hlinksldjump"/>
              </a:rPr>
              <a:t> de</a:t>
            </a:r>
            <a:r>
              <a:rPr sz="1200" spc="-5" dirty="0">
                <a:latin typeface="Arial MT"/>
                <a:cs typeface="Arial MT"/>
                <a:hlinkClick r:id="rId4" action="ppaction://hlinksldjump"/>
              </a:rPr>
              <a:t> Wazuh</a:t>
            </a:r>
            <a:r>
              <a:rPr sz="1200" spc="-114" dirty="0">
                <a:latin typeface="Arial MT"/>
                <a:cs typeface="Arial MT"/>
                <a:hlinkClick r:id="rId4" action="ppaction://hlinksldjump"/>
              </a:rPr>
              <a:t> </a:t>
            </a:r>
            <a:r>
              <a:rPr sz="1200" spc="5" dirty="0">
                <a:latin typeface="Arial MT"/>
                <a:cs typeface="Arial MT"/>
                <a:hlinkClick r:id="rId4" action="ppaction://hlinksldjump"/>
              </a:rPr>
              <a:t>......................................................................42</a:t>
            </a:r>
            <a:endParaRPr sz="1200">
              <a:latin typeface="Arial MT"/>
              <a:cs typeface="Arial MT"/>
            </a:endParaRPr>
          </a:p>
          <a:p>
            <a:pPr marL="12700" algn="just">
              <a:lnSpc>
                <a:spcPts val="1380"/>
              </a:lnSpc>
            </a:pPr>
            <a:r>
              <a:rPr sz="1200" spc="-5" dirty="0">
                <a:latin typeface="Arial MT"/>
                <a:cs typeface="Arial MT"/>
                <a:hlinkClick r:id="rId5" action="ppaction://hlinksldjump"/>
              </a:rPr>
              <a:t>Ilustración</a:t>
            </a:r>
            <a:r>
              <a:rPr sz="1200" dirty="0">
                <a:latin typeface="Arial MT"/>
                <a:cs typeface="Arial MT"/>
                <a:hlinkClick r:id="rId5" action="ppaction://hlinksldjump"/>
              </a:rPr>
              <a:t> </a:t>
            </a:r>
            <a:r>
              <a:rPr sz="1200" spc="-5" dirty="0">
                <a:latin typeface="Arial MT"/>
                <a:cs typeface="Arial MT"/>
                <a:hlinkClick r:id="rId5" action="ppaction://hlinksldjump"/>
              </a:rPr>
              <a:t>4.</a:t>
            </a:r>
            <a:r>
              <a:rPr sz="1200" spc="10" dirty="0">
                <a:latin typeface="Arial MT"/>
                <a:cs typeface="Arial MT"/>
                <a:hlinkClick r:id="rId5" action="ppaction://hlinksldjump"/>
              </a:rPr>
              <a:t> </a:t>
            </a:r>
            <a:r>
              <a:rPr sz="1200" spc="-5" dirty="0">
                <a:latin typeface="Arial MT"/>
                <a:cs typeface="Arial MT"/>
                <a:hlinkClick r:id="rId5" action="ppaction://hlinksldjump"/>
              </a:rPr>
              <a:t>Dashboard</a:t>
            </a:r>
            <a:r>
              <a:rPr sz="1200" dirty="0">
                <a:latin typeface="Arial MT"/>
                <a:cs typeface="Arial MT"/>
                <a:hlinkClick r:id="rId5" action="ppaction://hlinksldjump"/>
              </a:rPr>
              <a:t> </a:t>
            </a:r>
            <a:r>
              <a:rPr sz="1200" spc="5" dirty="0">
                <a:latin typeface="Arial MT"/>
                <a:cs typeface="Arial MT"/>
                <a:hlinkClick r:id="rId5" action="ppaction://hlinksldjump"/>
              </a:rPr>
              <a:t>OSSEC..........................................................................45</a:t>
            </a:r>
            <a:endParaRPr sz="1200">
              <a:latin typeface="Arial MT"/>
              <a:cs typeface="Arial MT"/>
            </a:endParaRPr>
          </a:p>
          <a:p>
            <a:pPr marL="12700" algn="just">
              <a:lnSpc>
                <a:spcPts val="1380"/>
              </a:lnSpc>
            </a:pPr>
            <a:r>
              <a:rPr sz="1200" spc="-5" dirty="0">
                <a:latin typeface="Arial MT"/>
                <a:cs typeface="Arial MT"/>
                <a:hlinkClick r:id="rId6" action="ppaction://hlinksldjump"/>
              </a:rPr>
              <a:t>Ilustración 5.</a:t>
            </a:r>
            <a:r>
              <a:rPr sz="1200" spc="5" dirty="0">
                <a:latin typeface="Arial MT"/>
                <a:cs typeface="Arial MT"/>
                <a:hlinkClick r:id="rId6" action="ppaction://hlinksldjump"/>
              </a:rPr>
              <a:t> </a:t>
            </a:r>
            <a:r>
              <a:rPr sz="1200" spc="-5" dirty="0">
                <a:latin typeface="Arial MT"/>
                <a:cs typeface="Arial MT"/>
                <a:hlinkClick r:id="rId6" action="ppaction://hlinksldjump"/>
              </a:rPr>
              <a:t>Graylog</a:t>
            </a:r>
            <a:r>
              <a:rPr sz="1200" spc="-204" dirty="0">
                <a:latin typeface="Arial MT"/>
                <a:cs typeface="Arial MT"/>
                <a:hlinkClick r:id="rId6" action="ppaction://hlinksldjump"/>
              </a:rPr>
              <a:t> </a:t>
            </a:r>
            <a:r>
              <a:rPr sz="1200" spc="5" dirty="0">
                <a:latin typeface="Arial MT"/>
                <a:cs typeface="Arial MT"/>
                <a:hlinkClick r:id="rId6" action="ppaction://hlinksldjump"/>
              </a:rPr>
              <a:t>............................................................................................47</a:t>
            </a:r>
            <a:endParaRPr sz="1200">
              <a:latin typeface="Arial MT"/>
              <a:cs typeface="Arial MT"/>
            </a:endParaRPr>
          </a:p>
          <a:p>
            <a:pPr marL="12700" marR="10795" algn="just">
              <a:lnSpc>
                <a:spcPts val="1380"/>
              </a:lnSpc>
              <a:spcBef>
                <a:spcPts val="65"/>
              </a:spcBef>
            </a:pPr>
            <a:r>
              <a:rPr sz="1200" spc="-5" dirty="0">
                <a:latin typeface="Arial MT"/>
                <a:cs typeface="Arial MT"/>
                <a:hlinkClick r:id="rId7" action="ppaction://hlinksldjump"/>
              </a:rPr>
              <a:t>Ilustración 6.Detalle </a:t>
            </a:r>
            <a:r>
              <a:rPr sz="1200" spc="-10" dirty="0">
                <a:latin typeface="Arial MT"/>
                <a:cs typeface="Arial MT"/>
                <a:hlinkClick r:id="rId7" action="ppaction://hlinksldjump"/>
              </a:rPr>
              <a:t>de </a:t>
            </a:r>
            <a:r>
              <a:rPr sz="1200" spc="-5" dirty="0">
                <a:latin typeface="Arial MT"/>
                <a:cs typeface="Arial MT"/>
                <a:hlinkClick r:id="rId7" action="ppaction://hlinksldjump"/>
              </a:rPr>
              <a:t>maquina implementada </a:t>
            </a:r>
            <a:r>
              <a:rPr sz="1200" spc="-10" dirty="0">
                <a:latin typeface="Arial MT"/>
                <a:cs typeface="Arial MT"/>
                <a:hlinkClick r:id="rId7" action="ppaction://hlinksldjump"/>
              </a:rPr>
              <a:t>en </a:t>
            </a:r>
            <a:r>
              <a:rPr sz="1200" spc="5" dirty="0">
                <a:latin typeface="Arial MT"/>
                <a:cs typeface="Arial MT"/>
                <a:hlinkClick r:id="rId7" action="ppaction://hlinksldjump"/>
              </a:rPr>
              <a:t>DigitalOcean..........................53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  <a:hlinkClick r:id="rId7" action="ppaction://hlinksldjump"/>
              </a:rPr>
              <a:t>Ilustración</a:t>
            </a:r>
            <a:r>
              <a:rPr sz="1200" spc="-10" dirty="0">
                <a:latin typeface="Arial MT"/>
                <a:cs typeface="Arial MT"/>
                <a:hlinkClick r:id="rId7" action="ppaction://hlinksldjump"/>
              </a:rPr>
              <a:t> </a:t>
            </a:r>
            <a:r>
              <a:rPr sz="1200" spc="-5" dirty="0">
                <a:latin typeface="Arial MT"/>
                <a:cs typeface="Arial MT"/>
                <a:hlinkClick r:id="rId7" action="ppaction://hlinksldjump"/>
              </a:rPr>
              <a:t>7.</a:t>
            </a:r>
            <a:r>
              <a:rPr sz="1200" dirty="0">
                <a:latin typeface="Arial MT"/>
                <a:cs typeface="Arial MT"/>
                <a:hlinkClick r:id="rId7" action="ppaction://hlinksldjump"/>
              </a:rPr>
              <a:t> </a:t>
            </a:r>
            <a:r>
              <a:rPr sz="1200" spc="-5" dirty="0">
                <a:latin typeface="Arial MT"/>
                <a:cs typeface="Arial MT"/>
                <a:hlinkClick r:id="rId7" action="ppaction://hlinksldjump"/>
              </a:rPr>
              <a:t>Servidor</a:t>
            </a:r>
            <a:r>
              <a:rPr sz="1200" spc="5" dirty="0">
                <a:latin typeface="Arial MT"/>
                <a:cs typeface="Arial MT"/>
                <a:hlinkClick r:id="rId7" action="ppaction://hlinksldjump"/>
              </a:rPr>
              <a:t> </a:t>
            </a:r>
            <a:r>
              <a:rPr sz="1200" dirty="0">
                <a:latin typeface="Arial MT"/>
                <a:cs typeface="Arial MT"/>
                <a:hlinkClick r:id="rId7" action="ppaction://hlinksldjump"/>
              </a:rPr>
              <a:t>SIEM</a:t>
            </a:r>
            <a:r>
              <a:rPr sz="1200" spc="-5" dirty="0">
                <a:latin typeface="Arial MT"/>
                <a:cs typeface="Arial MT"/>
                <a:hlinkClick r:id="rId7" action="ppaction://hlinksldjump"/>
              </a:rPr>
              <a:t> </a:t>
            </a:r>
            <a:r>
              <a:rPr sz="1200" spc="5" dirty="0">
                <a:latin typeface="Arial MT"/>
                <a:cs typeface="Arial MT"/>
                <a:hlinkClick r:id="rId7" action="ppaction://hlinksldjump"/>
              </a:rPr>
              <a:t>.................................................................................53</a:t>
            </a:r>
            <a:endParaRPr sz="1200">
              <a:latin typeface="Arial MT"/>
              <a:cs typeface="Arial MT"/>
            </a:endParaRPr>
          </a:p>
          <a:p>
            <a:pPr marL="12700" marR="10795" algn="just">
              <a:lnSpc>
                <a:spcPts val="1380"/>
              </a:lnSpc>
            </a:pPr>
            <a:r>
              <a:rPr sz="1200" spc="-5" dirty="0">
                <a:latin typeface="Arial MT"/>
                <a:cs typeface="Arial MT"/>
                <a:hlinkClick r:id="rId8" action="ppaction://hlinksldjump"/>
              </a:rPr>
              <a:t>Ilustración 8. Inicio </a:t>
            </a:r>
            <a:r>
              <a:rPr sz="1200" spc="-10" dirty="0">
                <a:latin typeface="Arial MT"/>
                <a:cs typeface="Arial MT"/>
                <a:hlinkClick r:id="rId8" action="ppaction://hlinksldjump"/>
              </a:rPr>
              <a:t>de </a:t>
            </a:r>
            <a:r>
              <a:rPr sz="1200" spc="-5" dirty="0">
                <a:latin typeface="Arial MT"/>
                <a:cs typeface="Arial MT"/>
                <a:hlinkClick r:id="rId8" action="ppaction://hlinksldjump"/>
              </a:rPr>
              <a:t>proceso </a:t>
            </a:r>
            <a:r>
              <a:rPr sz="1200" dirty="0">
                <a:latin typeface="Arial MT"/>
                <a:cs typeface="Arial MT"/>
                <a:hlinkClick r:id="rId8" action="ppaction://hlinksldjump"/>
              </a:rPr>
              <a:t>de </a:t>
            </a:r>
            <a:r>
              <a:rPr sz="1200" spc="-5" dirty="0">
                <a:latin typeface="Arial MT"/>
                <a:cs typeface="Arial MT"/>
                <a:hlinkClick r:id="rId8" action="ppaction://hlinksldjump"/>
              </a:rPr>
              <a:t>instalación </a:t>
            </a:r>
            <a:r>
              <a:rPr sz="1200" dirty="0">
                <a:latin typeface="Arial MT"/>
                <a:cs typeface="Arial MT"/>
                <a:hlinkClick r:id="rId8" action="ppaction://hlinksldjump"/>
              </a:rPr>
              <a:t>de </a:t>
            </a:r>
            <a:r>
              <a:rPr sz="1200" spc="-5" dirty="0">
                <a:latin typeface="Arial MT"/>
                <a:cs typeface="Arial MT"/>
                <a:hlinkClick r:id="rId8" action="ppaction://hlinksldjump"/>
              </a:rPr>
              <a:t>Wazuh </a:t>
            </a:r>
            <a:r>
              <a:rPr sz="1200" spc="5" dirty="0">
                <a:latin typeface="Arial MT"/>
                <a:cs typeface="Arial MT"/>
                <a:hlinkClick r:id="rId8" action="ppaction://hlinksldjump"/>
              </a:rPr>
              <a:t>......................................54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  <a:hlinkClick r:id="rId9" action="ppaction://hlinksldjump"/>
              </a:rPr>
              <a:t>Ilustración</a:t>
            </a:r>
            <a:r>
              <a:rPr sz="1200" dirty="0">
                <a:latin typeface="Arial MT"/>
                <a:cs typeface="Arial MT"/>
                <a:hlinkClick r:id="rId9" action="ppaction://hlinksldjump"/>
              </a:rPr>
              <a:t> </a:t>
            </a:r>
            <a:r>
              <a:rPr sz="1200" spc="-5" dirty="0">
                <a:latin typeface="Arial MT"/>
                <a:cs typeface="Arial MT"/>
                <a:hlinkClick r:id="rId9" action="ppaction://hlinksldjump"/>
              </a:rPr>
              <a:t>9.</a:t>
            </a:r>
            <a:r>
              <a:rPr sz="1200" spc="10" dirty="0">
                <a:latin typeface="Arial MT"/>
                <a:cs typeface="Arial MT"/>
                <a:hlinkClick r:id="rId9" action="ppaction://hlinksldjump"/>
              </a:rPr>
              <a:t> </a:t>
            </a:r>
            <a:r>
              <a:rPr sz="1200" spc="-5" dirty="0">
                <a:latin typeface="Arial MT"/>
                <a:cs typeface="Arial MT"/>
                <a:hlinkClick r:id="rId9" action="ppaction://hlinksldjump"/>
              </a:rPr>
              <a:t>Instalación</a:t>
            </a:r>
            <a:r>
              <a:rPr sz="1200" dirty="0">
                <a:latin typeface="Arial MT"/>
                <a:cs typeface="Arial MT"/>
                <a:hlinkClick r:id="rId9" action="ppaction://hlinksldjump"/>
              </a:rPr>
              <a:t> </a:t>
            </a:r>
            <a:r>
              <a:rPr sz="1200" spc="-5" dirty="0">
                <a:latin typeface="Arial MT"/>
                <a:cs typeface="Arial MT"/>
                <a:hlinkClick r:id="rId9" action="ppaction://hlinksldjump"/>
              </a:rPr>
              <a:t>finalizada.</a:t>
            </a:r>
            <a:r>
              <a:rPr sz="1200" spc="20" dirty="0">
                <a:latin typeface="Arial MT"/>
                <a:cs typeface="Arial MT"/>
                <a:hlinkClick r:id="rId9" action="ppaction://hlinksldjump"/>
              </a:rPr>
              <a:t> </a:t>
            </a:r>
            <a:r>
              <a:rPr sz="1200" spc="5" dirty="0">
                <a:latin typeface="Arial MT"/>
                <a:cs typeface="Arial MT"/>
                <a:hlinkClick r:id="rId9" action="ppaction://hlinksldjump"/>
              </a:rPr>
              <a:t>......................................................................55</a:t>
            </a:r>
            <a:endParaRPr sz="1200">
              <a:latin typeface="Arial MT"/>
              <a:cs typeface="Arial MT"/>
            </a:endParaRPr>
          </a:p>
          <a:p>
            <a:pPr marL="12700" algn="just">
              <a:lnSpc>
                <a:spcPts val="1315"/>
              </a:lnSpc>
            </a:pPr>
            <a:r>
              <a:rPr sz="1200" spc="-5" dirty="0">
                <a:latin typeface="Arial MT"/>
                <a:cs typeface="Arial MT"/>
                <a:hlinkClick r:id="rId9" action="ppaction://hlinksldjump"/>
              </a:rPr>
              <a:t>Ilustración</a:t>
            </a:r>
            <a:r>
              <a:rPr sz="1200" dirty="0">
                <a:latin typeface="Arial MT"/>
                <a:cs typeface="Arial MT"/>
                <a:hlinkClick r:id="rId9" action="ppaction://hlinksldjump"/>
              </a:rPr>
              <a:t> </a:t>
            </a:r>
            <a:r>
              <a:rPr sz="1200" spc="-5" dirty="0">
                <a:latin typeface="Arial MT"/>
                <a:cs typeface="Arial MT"/>
                <a:hlinkClick r:id="rId9" action="ppaction://hlinksldjump"/>
              </a:rPr>
              <a:t>10.</a:t>
            </a:r>
            <a:r>
              <a:rPr sz="1200" spc="10" dirty="0">
                <a:latin typeface="Arial MT"/>
                <a:cs typeface="Arial MT"/>
                <a:hlinkClick r:id="rId9" action="ppaction://hlinksldjump"/>
              </a:rPr>
              <a:t> </a:t>
            </a:r>
            <a:r>
              <a:rPr sz="1200" spc="-5" dirty="0">
                <a:latin typeface="Arial MT"/>
                <a:cs typeface="Arial MT"/>
                <a:hlinkClick r:id="rId9" action="ppaction://hlinksldjump"/>
              </a:rPr>
              <a:t>Login</a:t>
            </a:r>
            <a:r>
              <a:rPr sz="1200" spc="5" dirty="0">
                <a:latin typeface="Arial MT"/>
                <a:cs typeface="Arial MT"/>
                <a:hlinkClick r:id="rId9" action="ppaction://hlinksldjump"/>
              </a:rPr>
              <a:t> Wazuh..................................................................................55</a:t>
            </a:r>
            <a:endParaRPr sz="1200">
              <a:latin typeface="Arial MT"/>
              <a:cs typeface="Arial MT"/>
            </a:endParaRPr>
          </a:p>
          <a:p>
            <a:pPr marL="12700" algn="just">
              <a:lnSpc>
                <a:spcPts val="1380"/>
              </a:lnSpc>
            </a:pPr>
            <a:r>
              <a:rPr sz="1200" spc="-5" dirty="0">
                <a:latin typeface="Arial MT"/>
                <a:cs typeface="Arial MT"/>
                <a:hlinkClick r:id="rId10" action="ppaction://hlinksldjump"/>
              </a:rPr>
              <a:t>Ilustración 11.</a:t>
            </a:r>
            <a:r>
              <a:rPr sz="1200" spc="5" dirty="0">
                <a:latin typeface="Arial MT"/>
                <a:cs typeface="Arial MT"/>
                <a:hlinkClick r:id="rId10" action="ppaction://hlinksldjump"/>
              </a:rPr>
              <a:t> </a:t>
            </a:r>
            <a:r>
              <a:rPr sz="1200" spc="-5" dirty="0">
                <a:latin typeface="Arial MT"/>
                <a:cs typeface="Arial MT"/>
                <a:hlinkClick r:id="rId10" action="ppaction://hlinksldjump"/>
              </a:rPr>
              <a:t>Portal</a:t>
            </a:r>
            <a:r>
              <a:rPr sz="1200" dirty="0">
                <a:latin typeface="Arial MT"/>
                <a:cs typeface="Arial MT"/>
                <a:hlinkClick r:id="rId10" action="ppaction://hlinksldjump"/>
              </a:rPr>
              <a:t> SIEM.</a:t>
            </a:r>
            <a:r>
              <a:rPr sz="1200" spc="-10" dirty="0">
                <a:latin typeface="Arial MT"/>
                <a:cs typeface="Arial MT"/>
                <a:hlinkClick r:id="rId10" action="ppaction://hlinksldjump"/>
              </a:rPr>
              <a:t> </a:t>
            </a:r>
            <a:r>
              <a:rPr sz="1200" spc="5" dirty="0">
                <a:latin typeface="Arial MT"/>
                <a:cs typeface="Arial MT"/>
                <a:hlinkClick r:id="rId10" action="ppaction://hlinksldjump"/>
              </a:rPr>
              <a:t>..................................................................................56</a:t>
            </a:r>
            <a:endParaRPr sz="1200">
              <a:latin typeface="Arial MT"/>
              <a:cs typeface="Arial MT"/>
            </a:endParaRPr>
          </a:p>
          <a:p>
            <a:pPr marL="12700" algn="just">
              <a:lnSpc>
                <a:spcPts val="1380"/>
              </a:lnSpc>
            </a:pPr>
            <a:r>
              <a:rPr sz="1200" spc="-5" dirty="0">
                <a:latin typeface="Arial MT"/>
                <a:cs typeface="Arial MT"/>
                <a:hlinkClick r:id="rId11" action="ppaction://hlinksldjump"/>
              </a:rPr>
              <a:t>Ilustración 12.</a:t>
            </a:r>
            <a:r>
              <a:rPr sz="1200" spc="10" dirty="0">
                <a:latin typeface="Arial MT"/>
                <a:cs typeface="Arial MT"/>
                <a:hlinkClick r:id="rId11" action="ppaction://hlinksldjump"/>
              </a:rPr>
              <a:t> </a:t>
            </a:r>
            <a:r>
              <a:rPr sz="1200" spc="-5" dirty="0">
                <a:latin typeface="Arial MT"/>
                <a:cs typeface="Arial MT"/>
                <a:hlinkClick r:id="rId11" action="ppaction://hlinksldjump"/>
              </a:rPr>
              <a:t>Configuración </a:t>
            </a:r>
            <a:r>
              <a:rPr sz="1200" dirty="0">
                <a:latin typeface="Arial MT"/>
                <a:cs typeface="Arial MT"/>
                <a:hlinkClick r:id="rId11" action="ppaction://hlinksldjump"/>
              </a:rPr>
              <a:t>de agente </a:t>
            </a:r>
            <a:r>
              <a:rPr sz="1200" spc="-10" dirty="0">
                <a:latin typeface="Arial MT"/>
                <a:cs typeface="Arial MT"/>
                <a:hlinkClick r:id="rId11" action="ppaction://hlinksldjump"/>
              </a:rPr>
              <a:t>en</a:t>
            </a:r>
            <a:r>
              <a:rPr sz="1200" spc="-5" dirty="0">
                <a:latin typeface="Arial MT"/>
                <a:cs typeface="Arial MT"/>
                <a:hlinkClick r:id="rId11" action="ppaction://hlinksldjump"/>
              </a:rPr>
              <a:t> Wazuh</a:t>
            </a:r>
            <a:r>
              <a:rPr sz="1200" dirty="0">
                <a:latin typeface="Arial MT"/>
                <a:cs typeface="Arial MT"/>
                <a:hlinkClick r:id="rId11" action="ppaction://hlinksldjump"/>
              </a:rPr>
              <a:t> parte </a:t>
            </a:r>
            <a:r>
              <a:rPr sz="1200" spc="-5" dirty="0">
                <a:latin typeface="Arial MT"/>
                <a:cs typeface="Arial MT"/>
                <a:hlinkClick r:id="rId11" action="ppaction://hlinksldjump"/>
              </a:rPr>
              <a:t>1.</a:t>
            </a:r>
            <a:r>
              <a:rPr sz="1200" spc="-150" dirty="0">
                <a:latin typeface="Arial MT"/>
                <a:cs typeface="Arial MT"/>
                <a:hlinkClick r:id="rId11" action="ppaction://hlinksldjump"/>
              </a:rPr>
              <a:t> </a:t>
            </a:r>
            <a:r>
              <a:rPr sz="1200" spc="5" dirty="0">
                <a:latin typeface="Arial MT"/>
                <a:cs typeface="Arial MT"/>
                <a:hlinkClick r:id="rId11" action="ppaction://hlinksldjump"/>
              </a:rPr>
              <a:t>..................................57</a:t>
            </a:r>
            <a:endParaRPr sz="1200">
              <a:latin typeface="Arial MT"/>
              <a:cs typeface="Arial MT"/>
            </a:endParaRPr>
          </a:p>
          <a:p>
            <a:pPr marL="12700" algn="just">
              <a:lnSpc>
                <a:spcPts val="1380"/>
              </a:lnSpc>
            </a:pPr>
            <a:r>
              <a:rPr sz="1200" spc="-5" dirty="0">
                <a:latin typeface="Arial MT"/>
                <a:cs typeface="Arial MT"/>
                <a:hlinkClick r:id="rId11" action="ppaction://hlinksldjump"/>
              </a:rPr>
              <a:t>Ilustración 13.</a:t>
            </a:r>
            <a:r>
              <a:rPr sz="1200" spc="10" dirty="0">
                <a:latin typeface="Arial MT"/>
                <a:cs typeface="Arial MT"/>
                <a:hlinkClick r:id="rId11" action="ppaction://hlinksldjump"/>
              </a:rPr>
              <a:t> </a:t>
            </a:r>
            <a:r>
              <a:rPr sz="1200" spc="-5" dirty="0">
                <a:latin typeface="Arial MT"/>
                <a:cs typeface="Arial MT"/>
                <a:hlinkClick r:id="rId11" action="ppaction://hlinksldjump"/>
              </a:rPr>
              <a:t>Configuración </a:t>
            </a:r>
            <a:r>
              <a:rPr sz="1200" dirty="0">
                <a:latin typeface="Arial MT"/>
                <a:cs typeface="Arial MT"/>
                <a:hlinkClick r:id="rId11" action="ppaction://hlinksldjump"/>
              </a:rPr>
              <a:t>de agente </a:t>
            </a:r>
            <a:r>
              <a:rPr sz="1200" spc="-10" dirty="0">
                <a:latin typeface="Arial MT"/>
                <a:cs typeface="Arial MT"/>
                <a:hlinkClick r:id="rId11" action="ppaction://hlinksldjump"/>
              </a:rPr>
              <a:t>en</a:t>
            </a:r>
            <a:r>
              <a:rPr sz="1200" spc="-5" dirty="0">
                <a:latin typeface="Arial MT"/>
                <a:cs typeface="Arial MT"/>
                <a:hlinkClick r:id="rId11" action="ppaction://hlinksldjump"/>
              </a:rPr>
              <a:t> Wazuh</a:t>
            </a:r>
            <a:r>
              <a:rPr sz="1200" dirty="0">
                <a:latin typeface="Arial MT"/>
                <a:cs typeface="Arial MT"/>
                <a:hlinkClick r:id="rId11" action="ppaction://hlinksldjump"/>
              </a:rPr>
              <a:t> parte </a:t>
            </a:r>
            <a:r>
              <a:rPr sz="1200" spc="-5" dirty="0">
                <a:latin typeface="Arial MT"/>
                <a:cs typeface="Arial MT"/>
                <a:hlinkClick r:id="rId11" action="ppaction://hlinksldjump"/>
              </a:rPr>
              <a:t>2.</a:t>
            </a:r>
            <a:r>
              <a:rPr sz="1200" spc="-150" dirty="0">
                <a:latin typeface="Arial MT"/>
                <a:cs typeface="Arial MT"/>
                <a:hlinkClick r:id="rId11" action="ppaction://hlinksldjump"/>
              </a:rPr>
              <a:t> </a:t>
            </a:r>
            <a:r>
              <a:rPr sz="1200" spc="5" dirty="0">
                <a:latin typeface="Arial MT"/>
                <a:cs typeface="Arial MT"/>
                <a:hlinkClick r:id="rId11" action="ppaction://hlinksldjump"/>
              </a:rPr>
              <a:t>..................................57</a:t>
            </a:r>
            <a:endParaRPr sz="1200">
              <a:latin typeface="Arial MT"/>
              <a:cs typeface="Arial MT"/>
            </a:endParaRPr>
          </a:p>
          <a:p>
            <a:pPr marL="12700" algn="just">
              <a:lnSpc>
                <a:spcPts val="1380"/>
              </a:lnSpc>
            </a:pPr>
            <a:r>
              <a:rPr sz="1200" spc="-5" dirty="0">
                <a:latin typeface="Arial MT"/>
                <a:cs typeface="Arial MT"/>
                <a:hlinkClick r:id="rId12" action="ppaction://hlinksldjump"/>
              </a:rPr>
              <a:t>Ilustración</a:t>
            </a:r>
            <a:r>
              <a:rPr sz="1200" spc="5" dirty="0">
                <a:latin typeface="Arial MT"/>
                <a:cs typeface="Arial MT"/>
                <a:hlinkClick r:id="rId12" action="ppaction://hlinksldjump"/>
              </a:rPr>
              <a:t> </a:t>
            </a:r>
            <a:r>
              <a:rPr sz="1200" spc="-5" dirty="0">
                <a:latin typeface="Arial MT"/>
                <a:cs typeface="Arial MT"/>
                <a:hlinkClick r:id="rId12" action="ppaction://hlinksldjump"/>
              </a:rPr>
              <a:t>14.</a:t>
            </a:r>
            <a:r>
              <a:rPr sz="1200" spc="15" dirty="0">
                <a:latin typeface="Arial MT"/>
                <a:cs typeface="Arial MT"/>
                <a:hlinkClick r:id="rId12" action="ppaction://hlinksldjump"/>
              </a:rPr>
              <a:t> </a:t>
            </a:r>
            <a:r>
              <a:rPr sz="1200" spc="-5" dirty="0">
                <a:latin typeface="Arial MT"/>
                <a:cs typeface="Arial MT"/>
                <a:hlinkClick r:id="rId12" action="ppaction://hlinksldjump"/>
              </a:rPr>
              <a:t>ejecución</a:t>
            </a:r>
            <a:r>
              <a:rPr sz="1200" spc="10" dirty="0">
                <a:latin typeface="Arial MT"/>
                <a:cs typeface="Arial MT"/>
                <a:hlinkClick r:id="rId12" action="ppaction://hlinksldjump"/>
              </a:rPr>
              <a:t> </a:t>
            </a:r>
            <a:r>
              <a:rPr sz="1200" spc="-10" dirty="0">
                <a:latin typeface="Arial MT"/>
                <a:cs typeface="Arial MT"/>
                <a:hlinkClick r:id="rId12" action="ppaction://hlinksldjump"/>
              </a:rPr>
              <a:t>de</a:t>
            </a:r>
            <a:r>
              <a:rPr sz="1200" spc="5" dirty="0">
                <a:latin typeface="Arial MT"/>
                <a:cs typeface="Arial MT"/>
                <a:hlinkClick r:id="rId12" action="ppaction://hlinksldjump"/>
              </a:rPr>
              <a:t> </a:t>
            </a:r>
            <a:r>
              <a:rPr sz="1200" spc="-5" dirty="0">
                <a:latin typeface="Arial MT"/>
                <a:cs typeface="Arial MT"/>
                <a:hlinkClick r:id="rId12" action="ppaction://hlinksldjump"/>
              </a:rPr>
              <a:t>agente</a:t>
            </a:r>
            <a:r>
              <a:rPr sz="1200" spc="5" dirty="0">
                <a:latin typeface="Arial MT"/>
                <a:cs typeface="Arial MT"/>
                <a:hlinkClick r:id="rId12" action="ppaction://hlinksldjump"/>
              </a:rPr>
              <a:t> </a:t>
            </a:r>
            <a:r>
              <a:rPr sz="1200" dirty="0">
                <a:latin typeface="Arial MT"/>
                <a:cs typeface="Arial MT"/>
                <a:hlinkClick r:id="rId12" action="ppaction://hlinksldjump"/>
              </a:rPr>
              <a:t>en</a:t>
            </a:r>
            <a:r>
              <a:rPr sz="1200" spc="30" dirty="0">
                <a:latin typeface="Arial MT"/>
                <a:cs typeface="Arial MT"/>
                <a:hlinkClick r:id="rId12" action="ppaction://hlinksldjump"/>
              </a:rPr>
              <a:t> </a:t>
            </a:r>
            <a:r>
              <a:rPr sz="1200" spc="-10" dirty="0">
                <a:latin typeface="Arial MT"/>
                <a:cs typeface="Arial MT"/>
                <a:hlinkClick r:id="rId12" action="ppaction://hlinksldjump"/>
              </a:rPr>
              <a:t>servidor</a:t>
            </a:r>
            <a:r>
              <a:rPr sz="1200" spc="15" dirty="0">
                <a:latin typeface="Arial MT"/>
                <a:cs typeface="Arial MT"/>
                <a:hlinkClick r:id="rId12" action="ppaction://hlinksldjump"/>
              </a:rPr>
              <a:t> </a:t>
            </a:r>
            <a:r>
              <a:rPr sz="1200" spc="5" dirty="0">
                <a:latin typeface="Arial MT"/>
                <a:cs typeface="Arial MT"/>
                <a:hlinkClick r:id="rId12" action="ppaction://hlinksldjump"/>
              </a:rPr>
              <a:t>apolo...........................................58</a:t>
            </a:r>
            <a:endParaRPr sz="1200">
              <a:latin typeface="Arial MT"/>
              <a:cs typeface="Arial MT"/>
            </a:endParaRPr>
          </a:p>
          <a:p>
            <a:pPr marL="12700" algn="just">
              <a:lnSpc>
                <a:spcPts val="1380"/>
              </a:lnSpc>
            </a:pPr>
            <a:r>
              <a:rPr sz="1200" spc="-5" dirty="0">
                <a:latin typeface="Arial MT"/>
                <a:cs typeface="Arial MT"/>
                <a:hlinkClick r:id="rId12" action="ppaction://hlinksldjump"/>
              </a:rPr>
              <a:t>Ilustración 15.</a:t>
            </a:r>
            <a:r>
              <a:rPr sz="1200" spc="10" dirty="0">
                <a:latin typeface="Arial MT"/>
                <a:cs typeface="Arial MT"/>
                <a:hlinkClick r:id="rId12" action="ppaction://hlinksldjump"/>
              </a:rPr>
              <a:t> </a:t>
            </a:r>
            <a:r>
              <a:rPr sz="1200" spc="-10" dirty="0">
                <a:latin typeface="Arial MT"/>
                <a:cs typeface="Arial MT"/>
                <a:hlinkClick r:id="rId12" action="ppaction://hlinksldjump"/>
              </a:rPr>
              <a:t>Iniciar</a:t>
            </a:r>
            <a:r>
              <a:rPr sz="1200" spc="10" dirty="0">
                <a:latin typeface="Arial MT"/>
                <a:cs typeface="Arial MT"/>
                <a:hlinkClick r:id="rId12" action="ppaction://hlinksldjump"/>
              </a:rPr>
              <a:t> </a:t>
            </a:r>
            <a:r>
              <a:rPr sz="1200" spc="-5" dirty="0">
                <a:latin typeface="Arial MT"/>
                <a:cs typeface="Arial MT"/>
                <a:hlinkClick r:id="rId12" action="ppaction://hlinksldjump"/>
              </a:rPr>
              <a:t>servicios</a:t>
            </a:r>
            <a:r>
              <a:rPr sz="1200" spc="10" dirty="0">
                <a:latin typeface="Arial MT"/>
                <a:cs typeface="Arial MT"/>
                <a:hlinkClick r:id="rId12" action="ppaction://hlinksldjump"/>
              </a:rPr>
              <a:t> </a:t>
            </a:r>
            <a:r>
              <a:rPr sz="1200" dirty="0">
                <a:latin typeface="Arial MT"/>
                <a:cs typeface="Arial MT"/>
                <a:hlinkClick r:id="rId12" action="ppaction://hlinksldjump"/>
              </a:rPr>
              <a:t>de </a:t>
            </a:r>
            <a:r>
              <a:rPr sz="1200" spc="-5" dirty="0">
                <a:latin typeface="Arial MT"/>
                <a:cs typeface="Arial MT"/>
                <a:hlinkClick r:id="rId12" action="ppaction://hlinksldjump"/>
              </a:rPr>
              <a:t>agente</a:t>
            </a:r>
            <a:r>
              <a:rPr sz="1200" dirty="0">
                <a:latin typeface="Arial MT"/>
                <a:cs typeface="Arial MT"/>
                <a:hlinkClick r:id="rId12" action="ppaction://hlinksldjump"/>
              </a:rPr>
              <a:t> </a:t>
            </a:r>
            <a:r>
              <a:rPr sz="1200" spc="5" dirty="0">
                <a:latin typeface="Arial MT"/>
                <a:cs typeface="Arial MT"/>
                <a:hlinkClick r:id="rId12" action="ppaction://hlinksldjump"/>
              </a:rPr>
              <a:t>Wazuh..................................................58</a:t>
            </a:r>
            <a:endParaRPr sz="1200">
              <a:latin typeface="Arial MT"/>
              <a:cs typeface="Arial MT"/>
            </a:endParaRPr>
          </a:p>
          <a:p>
            <a:pPr marL="12700" algn="just">
              <a:lnSpc>
                <a:spcPts val="1380"/>
              </a:lnSpc>
            </a:pPr>
            <a:r>
              <a:rPr sz="1200" spc="-5" dirty="0">
                <a:latin typeface="Arial MT"/>
                <a:cs typeface="Arial MT"/>
                <a:hlinkClick r:id="rId13" action="ppaction://hlinksldjump"/>
              </a:rPr>
              <a:t>Ilustración</a:t>
            </a:r>
            <a:r>
              <a:rPr sz="1200" dirty="0">
                <a:latin typeface="Arial MT"/>
                <a:cs typeface="Arial MT"/>
                <a:hlinkClick r:id="rId13" action="ppaction://hlinksldjump"/>
              </a:rPr>
              <a:t> </a:t>
            </a:r>
            <a:r>
              <a:rPr sz="1200" spc="-5" dirty="0">
                <a:latin typeface="Arial MT"/>
                <a:cs typeface="Arial MT"/>
                <a:hlinkClick r:id="rId13" action="ppaction://hlinksldjump"/>
              </a:rPr>
              <a:t>16.</a:t>
            </a:r>
            <a:r>
              <a:rPr sz="1200" spc="15" dirty="0">
                <a:latin typeface="Arial MT"/>
                <a:cs typeface="Arial MT"/>
                <a:hlinkClick r:id="rId13" action="ppaction://hlinksldjump"/>
              </a:rPr>
              <a:t> </a:t>
            </a:r>
            <a:r>
              <a:rPr sz="1200" spc="-5" dirty="0">
                <a:latin typeface="Arial MT"/>
                <a:cs typeface="Arial MT"/>
                <a:hlinkClick r:id="rId13" action="ppaction://hlinksldjump"/>
              </a:rPr>
              <a:t>Procesos</a:t>
            </a:r>
            <a:r>
              <a:rPr sz="1200" spc="10" dirty="0">
                <a:latin typeface="Arial MT"/>
                <a:cs typeface="Arial MT"/>
                <a:hlinkClick r:id="rId13" action="ppaction://hlinksldjump"/>
              </a:rPr>
              <a:t> </a:t>
            </a:r>
            <a:r>
              <a:rPr sz="1200" dirty="0">
                <a:latin typeface="Arial MT"/>
                <a:cs typeface="Arial MT"/>
                <a:hlinkClick r:id="rId13" action="ppaction://hlinksldjump"/>
              </a:rPr>
              <a:t>de</a:t>
            </a:r>
            <a:r>
              <a:rPr sz="1200" spc="5" dirty="0">
                <a:latin typeface="Arial MT"/>
                <a:cs typeface="Arial MT"/>
                <a:hlinkClick r:id="rId13" action="ppaction://hlinksldjump"/>
              </a:rPr>
              <a:t> </a:t>
            </a:r>
            <a:r>
              <a:rPr sz="1200" spc="-5" dirty="0">
                <a:latin typeface="Arial MT"/>
                <a:cs typeface="Arial MT"/>
                <a:hlinkClick r:id="rId13" action="ppaction://hlinksldjump"/>
              </a:rPr>
              <a:t>servidor</a:t>
            </a:r>
            <a:r>
              <a:rPr sz="1200" spc="10" dirty="0">
                <a:latin typeface="Arial MT"/>
                <a:cs typeface="Arial MT"/>
                <a:hlinkClick r:id="rId13" action="ppaction://hlinksldjump"/>
              </a:rPr>
              <a:t> </a:t>
            </a:r>
            <a:r>
              <a:rPr sz="1200" spc="-10" dirty="0">
                <a:latin typeface="Arial MT"/>
                <a:cs typeface="Arial MT"/>
                <a:hlinkClick r:id="rId13" action="ppaction://hlinksldjump"/>
              </a:rPr>
              <a:t>Apolo</a:t>
            </a:r>
            <a:r>
              <a:rPr sz="1200" spc="-95" dirty="0">
                <a:latin typeface="Arial MT"/>
                <a:cs typeface="Arial MT"/>
                <a:hlinkClick r:id="rId13" action="ppaction://hlinksldjump"/>
              </a:rPr>
              <a:t> </a:t>
            </a:r>
            <a:r>
              <a:rPr sz="1200" spc="5" dirty="0">
                <a:latin typeface="Arial MT"/>
                <a:cs typeface="Arial MT"/>
                <a:hlinkClick r:id="rId13" action="ppaction://hlinksldjump"/>
              </a:rPr>
              <a:t>...........................................................59</a:t>
            </a:r>
            <a:endParaRPr sz="1200">
              <a:latin typeface="Arial MT"/>
              <a:cs typeface="Arial MT"/>
            </a:endParaRPr>
          </a:p>
          <a:p>
            <a:pPr marL="12700" algn="just">
              <a:lnSpc>
                <a:spcPts val="1380"/>
              </a:lnSpc>
            </a:pPr>
            <a:r>
              <a:rPr sz="1200" spc="-5" dirty="0">
                <a:latin typeface="Arial MT"/>
                <a:cs typeface="Arial MT"/>
                <a:hlinkClick r:id="rId13" action="ppaction://hlinksldjump"/>
              </a:rPr>
              <a:t>Ilustración</a:t>
            </a:r>
            <a:r>
              <a:rPr sz="1200" dirty="0">
                <a:latin typeface="Arial MT"/>
                <a:cs typeface="Arial MT"/>
                <a:hlinkClick r:id="rId13" action="ppaction://hlinksldjump"/>
              </a:rPr>
              <a:t> </a:t>
            </a:r>
            <a:r>
              <a:rPr sz="1200" spc="-5" dirty="0">
                <a:latin typeface="Arial MT"/>
                <a:cs typeface="Arial MT"/>
                <a:hlinkClick r:id="rId13" action="ppaction://hlinksldjump"/>
              </a:rPr>
              <a:t>17.</a:t>
            </a:r>
            <a:r>
              <a:rPr sz="1200" spc="10" dirty="0">
                <a:latin typeface="Arial MT"/>
                <a:cs typeface="Arial MT"/>
                <a:hlinkClick r:id="rId13" action="ppaction://hlinksldjump"/>
              </a:rPr>
              <a:t> </a:t>
            </a:r>
            <a:r>
              <a:rPr sz="1200" spc="-10" dirty="0">
                <a:latin typeface="Arial MT"/>
                <a:cs typeface="Arial MT"/>
                <a:hlinkClick r:id="rId13" action="ppaction://hlinksldjump"/>
              </a:rPr>
              <a:t>Agentes</a:t>
            </a:r>
            <a:r>
              <a:rPr sz="1200" spc="10" dirty="0">
                <a:latin typeface="Arial MT"/>
                <a:cs typeface="Arial MT"/>
                <a:hlinkClick r:id="rId13" action="ppaction://hlinksldjump"/>
              </a:rPr>
              <a:t> </a:t>
            </a:r>
            <a:r>
              <a:rPr sz="1200" dirty="0">
                <a:latin typeface="Arial MT"/>
                <a:cs typeface="Arial MT"/>
                <a:hlinkClick r:id="rId13" action="ppaction://hlinksldjump"/>
              </a:rPr>
              <a:t>de</a:t>
            </a:r>
            <a:r>
              <a:rPr sz="1200" spc="5" dirty="0">
                <a:latin typeface="Arial MT"/>
                <a:cs typeface="Arial MT"/>
                <a:hlinkClick r:id="rId13" action="ppaction://hlinksldjump"/>
              </a:rPr>
              <a:t> </a:t>
            </a:r>
            <a:r>
              <a:rPr sz="1200" spc="-5" dirty="0">
                <a:latin typeface="Arial MT"/>
                <a:cs typeface="Arial MT"/>
                <a:hlinkClick r:id="rId13" action="ppaction://hlinksldjump"/>
              </a:rPr>
              <a:t>Wazuh</a:t>
            </a:r>
            <a:r>
              <a:rPr sz="1200" spc="5" dirty="0">
                <a:latin typeface="Arial MT"/>
                <a:cs typeface="Arial MT"/>
                <a:hlinkClick r:id="rId13" action="ppaction://hlinksldjump"/>
              </a:rPr>
              <a:t> ........................................................................59</a:t>
            </a:r>
            <a:endParaRPr sz="1200">
              <a:latin typeface="Arial MT"/>
              <a:cs typeface="Arial MT"/>
            </a:endParaRPr>
          </a:p>
          <a:p>
            <a:pPr marL="12700" algn="just">
              <a:lnSpc>
                <a:spcPts val="1380"/>
              </a:lnSpc>
            </a:pPr>
            <a:r>
              <a:rPr sz="1200" spc="-5" dirty="0">
                <a:latin typeface="Arial MT"/>
                <a:cs typeface="Arial MT"/>
                <a:hlinkClick r:id="rId14" action="ppaction://hlinksldjump"/>
              </a:rPr>
              <a:t>Ilustración</a:t>
            </a:r>
            <a:r>
              <a:rPr sz="1200" dirty="0">
                <a:latin typeface="Arial MT"/>
                <a:cs typeface="Arial MT"/>
                <a:hlinkClick r:id="rId14" action="ppaction://hlinksldjump"/>
              </a:rPr>
              <a:t> </a:t>
            </a:r>
            <a:r>
              <a:rPr sz="1200" spc="-5" dirty="0">
                <a:latin typeface="Arial MT"/>
                <a:cs typeface="Arial MT"/>
                <a:hlinkClick r:id="rId14" action="ppaction://hlinksldjump"/>
              </a:rPr>
              <a:t>18.</a:t>
            </a:r>
            <a:r>
              <a:rPr sz="1200" spc="10" dirty="0">
                <a:latin typeface="Arial MT"/>
                <a:cs typeface="Arial MT"/>
                <a:hlinkClick r:id="rId14" action="ppaction://hlinksldjump"/>
              </a:rPr>
              <a:t> </a:t>
            </a:r>
            <a:r>
              <a:rPr sz="1200" spc="-5" dirty="0">
                <a:latin typeface="Arial MT"/>
                <a:cs typeface="Arial MT"/>
                <a:hlinkClick r:id="rId14" action="ppaction://hlinksldjump"/>
              </a:rPr>
              <a:t>Configuración</a:t>
            </a:r>
            <a:r>
              <a:rPr sz="1200" spc="5" dirty="0">
                <a:latin typeface="Arial MT"/>
                <a:cs typeface="Arial MT"/>
                <a:hlinkClick r:id="rId14" action="ppaction://hlinksldjump"/>
              </a:rPr>
              <a:t> </a:t>
            </a:r>
            <a:r>
              <a:rPr sz="1200" dirty="0">
                <a:latin typeface="Arial MT"/>
                <a:cs typeface="Arial MT"/>
                <a:hlinkClick r:id="rId14" action="ppaction://hlinksldjump"/>
              </a:rPr>
              <a:t>de agente</a:t>
            </a:r>
            <a:r>
              <a:rPr sz="1200" spc="5" dirty="0">
                <a:latin typeface="Arial MT"/>
                <a:cs typeface="Arial MT"/>
                <a:hlinkClick r:id="rId14" action="ppaction://hlinksldjump"/>
              </a:rPr>
              <a:t> </a:t>
            </a:r>
            <a:r>
              <a:rPr sz="1200" spc="-10" dirty="0">
                <a:latin typeface="Arial MT"/>
                <a:cs typeface="Arial MT"/>
                <a:hlinkClick r:id="rId14" action="ppaction://hlinksldjump"/>
              </a:rPr>
              <a:t>en</a:t>
            </a:r>
            <a:r>
              <a:rPr sz="1200" dirty="0">
                <a:latin typeface="Arial MT"/>
                <a:cs typeface="Arial MT"/>
                <a:hlinkClick r:id="rId14" action="ppaction://hlinksldjump"/>
              </a:rPr>
              <a:t> </a:t>
            </a:r>
            <a:r>
              <a:rPr sz="1200" spc="-5" dirty="0">
                <a:latin typeface="Arial MT"/>
                <a:cs typeface="Arial MT"/>
                <a:hlinkClick r:id="rId14" action="ppaction://hlinksldjump"/>
              </a:rPr>
              <a:t>servidor</a:t>
            </a:r>
            <a:r>
              <a:rPr sz="1200" spc="15" dirty="0">
                <a:latin typeface="Arial MT"/>
                <a:cs typeface="Arial MT"/>
                <a:hlinkClick r:id="rId14" action="ppaction://hlinksldjump"/>
              </a:rPr>
              <a:t> </a:t>
            </a:r>
            <a:r>
              <a:rPr sz="1200" spc="5" dirty="0">
                <a:latin typeface="Arial MT"/>
                <a:cs typeface="Arial MT"/>
                <a:hlinkClick r:id="rId14" action="ppaction://hlinksldjump"/>
              </a:rPr>
              <a:t>morpheus.............................60</a:t>
            </a:r>
            <a:endParaRPr sz="1200">
              <a:latin typeface="Arial MT"/>
              <a:cs typeface="Arial MT"/>
            </a:endParaRPr>
          </a:p>
          <a:p>
            <a:pPr marL="12700" marR="10795" algn="just">
              <a:lnSpc>
                <a:spcPts val="1380"/>
              </a:lnSpc>
              <a:spcBef>
                <a:spcPts val="65"/>
              </a:spcBef>
            </a:pPr>
            <a:r>
              <a:rPr sz="1200" spc="-5" dirty="0">
                <a:latin typeface="Arial MT"/>
                <a:cs typeface="Arial MT"/>
                <a:hlinkClick r:id="rId14" action="ppaction://hlinksldjump"/>
              </a:rPr>
              <a:t>Ilustración 19. Configuración </a:t>
            </a:r>
            <a:r>
              <a:rPr sz="1200" dirty="0">
                <a:latin typeface="Arial MT"/>
                <a:cs typeface="Arial MT"/>
                <a:hlinkClick r:id="rId14" action="ppaction://hlinksldjump"/>
              </a:rPr>
              <a:t>de agente </a:t>
            </a:r>
            <a:r>
              <a:rPr sz="1200" spc="-10" dirty="0">
                <a:latin typeface="Arial MT"/>
                <a:cs typeface="Arial MT"/>
                <a:hlinkClick r:id="rId14" action="ppaction://hlinksldjump"/>
              </a:rPr>
              <a:t>en </a:t>
            </a:r>
            <a:r>
              <a:rPr sz="1200" spc="-5" dirty="0">
                <a:latin typeface="Arial MT"/>
                <a:cs typeface="Arial MT"/>
                <a:hlinkClick r:id="rId14" action="ppaction://hlinksldjump"/>
              </a:rPr>
              <a:t>servidor poseidon. </a:t>
            </a:r>
            <a:r>
              <a:rPr sz="1200" spc="5" dirty="0">
                <a:latin typeface="Arial MT"/>
                <a:cs typeface="Arial MT"/>
                <a:hlinkClick r:id="rId14" action="ppaction://hlinksldjump"/>
              </a:rPr>
              <a:t>.............................60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  <a:hlinkClick r:id="rId15" action="ppaction://hlinksldjump"/>
              </a:rPr>
              <a:t>Ilustración 20. listado </a:t>
            </a:r>
            <a:r>
              <a:rPr sz="1200" spc="-10" dirty="0">
                <a:latin typeface="Arial MT"/>
                <a:cs typeface="Arial MT"/>
                <a:hlinkClick r:id="rId15" action="ppaction://hlinksldjump"/>
              </a:rPr>
              <a:t>de </a:t>
            </a:r>
            <a:r>
              <a:rPr sz="1200" spc="-5" dirty="0">
                <a:latin typeface="Arial MT"/>
                <a:cs typeface="Arial MT"/>
                <a:hlinkClick r:id="rId15" action="ppaction://hlinksldjump"/>
              </a:rPr>
              <a:t>agentes configurados. </a:t>
            </a:r>
            <a:r>
              <a:rPr sz="1200" spc="5" dirty="0">
                <a:latin typeface="Arial MT"/>
                <a:cs typeface="Arial MT"/>
                <a:hlinkClick r:id="rId15" action="ppaction://hlinksldjump"/>
              </a:rPr>
              <a:t>...................................................61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  <a:hlinkClick r:id="rId16" action="ppaction://hlinksldjump"/>
              </a:rPr>
              <a:t>Ilustración 21. Modificación </a:t>
            </a:r>
            <a:r>
              <a:rPr sz="1200" spc="-10" dirty="0">
                <a:latin typeface="Arial MT"/>
                <a:cs typeface="Arial MT"/>
                <a:hlinkClick r:id="rId16" action="ppaction://hlinksldjump"/>
              </a:rPr>
              <a:t>de </a:t>
            </a:r>
            <a:r>
              <a:rPr sz="1200" spc="-5" dirty="0">
                <a:latin typeface="Arial MT"/>
                <a:cs typeface="Arial MT"/>
                <a:hlinkClick r:id="rId16" action="ppaction://hlinksldjump"/>
              </a:rPr>
              <a:t>archivo /var/ossec/etc/ossec.conf </a:t>
            </a:r>
            <a:r>
              <a:rPr sz="1200" spc="5" dirty="0">
                <a:latin typeface="Arial MT"/>
                <a:cs typeface="Arial MT"/>
                <a:hlinkClick r:id="rId16" action="ppaction://hlinksldjump"/>
              </a:rPr>
              <a:t>.........................62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  <a:hlinkClick r:id="rId16" action="ppaction://hlinksldjump"/>
              </a:rPr>
              <a:t>Ilustración 22. Modificando archivo /var/ossec/etc/shared/default/agent.conf </a:t>
            </a:r>
            <a:r>
              <a:rPr sz="1200" spc="10" dirty="0">
                <a:latin typeface="Arial MT"/>
                <a:cs typeface="Arial MT"/>
                <a:hlinkClick r:id="rId16" action="ppaction://hlinksldjump"/>
              </a:rPr>
              <a:t>.......62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  <a:hlinkClick r:id="rId17" action="ppaction://hlinksldjump"/>
              </a:rPr>
              <a:t>Ilustración</a:t>
            </a:r>
            <a:r>
              <a:rPr sz="1200" dirty="0">
                <a:latin typeface="Arial MT"/>
                <a:cs typeface="Arial MT"/>
                <a:hlinkClick r:id="rId17" action="ppaction://hlinksldjump"/>
              </a:rPr>
              <a:t> 23 </a:t>
            </a:r>
            <a:r>
              <a:rPr sz="1200" spc="-5" dirty="0">
                <a:latin typeface="Arial MT"/>
                <a:cs typeface="Arial MT"/>
                <a:hlinkClick r:id="rId17" action="ppaction://hlinksldjump"/>
              </a:rPr>
              <a:t>Vulnerabilidades</a:t>
            </a:r>
            <a:r>
              <a:rPr sz="1200" spc="10" dirty="0">
                <a:latin typeface="Arial MT"/>
                <a:cs typeface="Arial MT"/>
                <a:hlinkClick r:id="rId17" action="ppaction://hlinksldjump"/>
              </a:rPr>
              <a:t> </a:t>
            </a:r>
            <a:r>
              <a:rPr sz="1200" dirty="0">
                <a:latin typeface="Arial MT"/>
                <a:cs typeface="Arial MT"/>
                <a:hlinkClick r:id="rId17" action="ppaction://hlinksldjump"/>
              </a:rPr>
              <a:t>de </a:t>
            </a:r>
            <a:r>
              <a:rPr sz="1200" spc="5" dirty="0">
                <a:latin typeface="Arial MT"/>
                <a:cs typeface="Arial MT"/>
                <a:hlinkClick r:id="rId17" action="ppaction://hlinksldjump"/>
              </a:rPr>
              <a:t>apolo...............................................................63</a:t>
            </a:r>
            <a:endParaRPr sz="1200">
              <a:latin typeface="Arial MT"/>
              <a:cs typeface="Arial MT"/>
            </a:endParaRPr>
          </a:p>
          <a:p>
            <a:pPr marL="12700" marR="10795" algn="just">
              <a:lnSpc>
                <a:spcPts val="1380"/>
              </a:lnSpc>
            </a:pPr>
            <a:r>
              <a:rPr sz="1200" spc="-5" dirty="0">
                <a:latin typeface="Arial MT"/>
                <a:cs typeface="Arial MT"/>
                <a:hlinkClick r:id="rId18" action="ppaction://hlinksldjump"/>
              </a:rPr>
              <a:t>Ilustración 24. Dashboard </a:t>
            </a:r>
            <a:r>
              <a:rPr sz="1200" spc="-10" dirty="0">
                <a:latin typeface="Arial MT"/>
                <a:cs typeface="Arial MT"/>
                <a:hlinkClick r:id="rId18" action="ppaction://hlinksldjump"/>
              </a:rPr>
              <a:t>de </a:t>
            </a:r>
            <a:r>
              <a:rPr sz="1200" spc="-5" dirty="0">
                <a:latin typeface="Arial MT"/>
                <a:cs typeface="Arial MT"/>
                <a:hlinkClick r:id="rId18" action="ppaction://hlinksldjump"/>
              </a:rPr>
              <a:t>eventos </a:t>
            </a:r>
            <a:r>
              <a:rPr sz="1200" spc="-10" dirty="0">
                <a:latin typeface="Arial MT"/>
                <a:cs typeface="Arial MT"/>
                <a:hlinkClick r:id="rId18" action="ppaction://hlinksldjump"/>
              </a:rPr>
              <a:t>de </a:t>
            </a:r>
            <a:r>
              <a:rPr sz="1200" spc="-5" dirty="0">
                <a:latin typeface="Arial MT"/>
                <a:cs typeface="Arial MT"/>
                <a:hlinkClick r:id="rId18" action="ppaction://hlinksldjump"/>
              </a:rPr>
              <a:t>seguridad </a:t>
            </a:r>
            <a:r>
              <a:rPr sz="1200" spc="5" dirty="0">
                <a:latin typeface="Arial MT"/>
                <a:cs typeface="Arial MT"/>
                <a:hlinkClick r:id="rId18" action="ppaction://hlinksldjump"/>
              </a:rPr>
              <a:t>.............................................64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  <a:hlinkClick r:id="rId19" action="ppaction://hlinksldjump"/>
              </a:rPr>
              <a:t>Ilustración 25.</a:t>
            </a:r>
            <a:r>
              <a:rPr sz="1200" spc="5" dirty="0">
                <a:latin typeface="Arial MT"/>
                <a:cs typeface="Arial MT"/>
                <a:hlinkClick r:id="rId19" action="ppaction://hlinksldjump"/>
              </a:rPr>
              <a:t> </a:t>
            </a:r>
            <a:r>
              <a:rPr sz="1200" spc="-5" dirty="0">
                <a:latin typeface="Arial MT"/>
                <a:cs typeface="Arial MT"/>
                <a:hlinkClick r:id="rId19" action="ppaction://hlinksldjump"/>
              </a:rPr>
              <a:t>ataque</a:t>
            </a:r>
            <a:r>
              <a:rPr sz="1200" dirty="0">
                <a:latin typeface="Arial MT"/>
                <a:cs typeface="Arial MT"/>
                <a:hlinkClick r:id="rId19" action="ppaction://hlinksldjump"/>
              </a:rPr>
              <a:t> FTP</a:t>
            </a:r>
            <a:r>
              <a:rPr sz="1200" spc="5" dirty="0">
                <a:latin typeface="Arial MT"/>
                <a:cs typeface="Arial MT"/>
                <a:hlinkClick r:id="rId19" action="ppaction://hlinksldjump"/>
              </a:rPr>
              <a:t> </a:t>
            </a:r>
            <a:r>
              <a:rPr sz="1200" spc="-5" dirty="0">
                <a:latin typeface="Arial MT"/>
                <a:cs typeface="Arial MT"/>
                <a:hlinkClick r:id="rId19" action="ppaction://hlinksldjump"/>
              </a:rPr>
              <a:t>hydra</a:t>
            </a:r>
            <a:r>
              <a:rPr sz="1200" spc="-160" dirty="0">
                <a:latin typeface="Arial MT"/>
                <a:cs typeface="Arial MT"/>
                <a:hlinkClick r:id="rId19" action="ppaction://hlinksldjump"/>
              </a:rPr>
              <a:t> </a:t>
            </a:r>
            <a:r>
              <a:rPr sz="1200" spc="5" dirty="0">
                <a:latin typeface="Arial MT"/>
                <a:cs typeface="Arial MT"/>
                <a:hlinkClick r:id="rId19" action="ppaction://hlinksldjump"/>
              </a:rPr>
              <a:t>..........................................................................66</a:t>
            </a:r>
            <a:endParaRPr sz="1200">
              <a:latin typeface="Arial MT"/>
              <a:cs typeface="Arial MT"/>
            </a:endParaRPr>
          </a:p>
          <a:p>
            <a:pPr marL="12700" algn="just">
              <a:lnSpc>
                <a:spcPts val="1315"/>
              </a:lnSpc>
            </a:pPr>
            <a:r>
              <a:rPr sz="1200" spc="-5" dirty="0">
                <a:latin typeface="Arial MT"/>
                <a:cs typeface="Arial MT"/>
                <a:hlinkClick r:id="rId19" action="ppaction://hlinksldjump"/>
              </a:rPr>
              <a:t>Ilustración</a:t>
            </a:r>
            <a:r>
              <a:rPr sz="1200" dirty="0">
                <a:latin typeface="Arial MT"/>
                <a:cs typeface="Arial MT"/>
                <a:hlinkClick r:id="rId19" action="ppaction://hlinksldjump"/>
              </a:rPr>
              <a:t> </a:t>
            </a:r>
            <a:r>
              <a:rPr sz="1200" spc="-5" dirty="0">
                <a:latin typeface="Arial MT"/>
                <a:cs typeface="Arial MT"/>
                <a:hlinkClick r:id="rId19" action="ppaction://hlinksldjump"/>
              </a:rPr>
              <a:t>26.</a:t>
            </a:r>
            <a:r>
              <a:rPr sz="1200" spc="15" dirty="0">
                <a:latin typeface="Arial MT"/>
                <a:cs typeface="Arial MT"/>
                <a:hlinkClick r:id="rId19" action="ppaction://hlinksldjump"/>
              </a:rPr>
              <a:t> </a:t>
            </a:r>
            <a:r>
              <a:rPr sz="1200" spc="-5" dirty="0">
                <a:latin typeface="Arial MT"/>
                <a:cs typeface="Arial MT"/>
                <a:hlinkClick r:id="rId19" action="ppaction://hlinksldjump"/>
              </a:rPr>
              <a:t>Intentos</a:t>
            </a:r>
            <a:r>
              <a:rPr sz="1200" spc="10" dirty="0">
                <a:latin typeface="Arial MT"/>
                <a:cs typeface="Arial MT"/>
                <a:hlinkClick r:id="rId19" action="ppaction://hlinksldjump"/>
              </a:rPr>
              <a:t> </a:t>
            </a:r>
            <a:r>
              <a:rPr sz="1200" spc="-10" dirty="0">
                <a:latin typeface="Arial MT"/>
                <a:cs typeface="Arial MT"/>
                <a:hlinkClick r:id="rId19" action="ppaction://hlinksldjump"/>
              </a:rPr>
              <a:t>de</a:t>
            </a:r>
            <a:r>
              <a:rPr sz="1200" spc="5" dirty="0">
                <a:latin typeface="Arial MT"/>
                <a:cs typeface="Arial MT"/>
                <a:hlinkClick r:id="rId19" action="ppaction://hlinksldjump"/>
              </a:rPr>
              <a:t> </a:t>
            </a:r>
            <a:r>
              <a:rPr sz="1200" spc="-5" dirty="0">
                <a:latin typeface="Arial MT"/>
                <a:cs typeface="Arial MT"/>
                <a:hlinkClick r:id="rId19" action="ppaction://hlinksldjump"/>
              </a:rPr>
              <a:t>autenticación</a:t>
            </a:r>
            <a:r>
              <a:rPr sz="1200" dirty="0">
                <a:latin typeface="Arial MT"/>
                <a:cs typeface="Arial MT"/>
                <a:hlinkClick r:id="rId19" action="ppaction://hlinksldjump"/>
              </a:rPr>
              <a:t> FTP</a:t>
            </a:r>
            <a:r>
              <a:rPr sz="1200" spc="-40" dirty="0">
                <a:latin typeface="Arial MT"/>
                <a:cs typeface="Arial MT"/>
                <a:hlinkClick r:id="rId19" action="ppaction://hlinksldjump"/>
              </a:rPr>
              <a:t> </a:t>
            </a:r>
            <a:r>
              <a:rPr sz="1200" spc="5" dirty="0">
                <a:latin typeface="Arial MT"/>
                <a:cs typeface="Arial MT"/>
                <a:hlinkClick r:id="rId19" action="ppaction://hlinksldjump"/>
              </a:rPr>
              <a:t>.......................................................66</a:t>
            </a:r>
            <a:endParaRPr sz="1200">
              <a:latin typeface="Arial MT"/>
              <a:cs typeface="Arial MT"/>
            </a:endParaRPr>
          </a:p>
          <a:p>
            <a:pPr marL="12700" marR="10795" algn="just">
              <a:lnSpc>
                <a:spcPts val="1380"/>
              </a:lnSpc>
              <a:spcBef>
                <a:spcPts val="65"/>
              </a:spcBef>
            </a:pPr>
            <a:r>
              <a:rPr sz="1200" spc="-5" dirty="0">
                <a:latin typeface="Arial MT"/>
                <a:cs typeface="Arial MT"/>
                <a:hlinkClick r:id="rId20" action="ppaction://hlinksldjump"/>
              </a:rPr>
              <a:t>Ilustración 27. Detalle </a:t>
            </a:r>
            <a:r>
              <a:rPr sz="1200" spc="-10" dirty="0">
                <a:latin typeface="Arial MT"/>
                <a:cs typeface="Arial MT"/>
                <a:hlinkClick r:id="rId20" action="ppaction://hlinksldjump"/>
              </a:rPr>
              <a:t>de </a:t>
            </a:r>
            <a:r>
              <a:rPr sz="1200" spc="-5" dirty="0">
                <a:latin typeface="Arial MT"/>
                <a:cs typeface="Arial MT"/>
                <a:hlinkClick r:id="rId20" action="ppaction://hlinksldjump"/>
              </a:rPr>
              <a:t>alerta </a:t>
            </a:r>
            <a:r>
              <a:rPr sz="1200" dirty="0">
                <a:latin typeface="Arial MT"/>
                <a:cs typeface="Arial MT"/>
                <a:hlinkClick r:id="rId20" action="ppaction://hlinksldjump"/>
              </a:rPr>
              <a:t>de </a:t>
            </a:r>
            <a:r>
              <a:rPr sz="1200" spc="-5" dirty="0">
                <a:latin typeface="Arial MT"/>
                <a:cs typeface="Arial MT"/>
                <a:hlinkClick r:id="rId20" action="ppaction://hlinksldjump"/>
              </a:rPr>
              <a:t>seguridad </a:t>
            </a:r>
            <a:r>
              <a:rPr sz="1200" dirty="0">
                <a:latin typeface="Arial MT"/>
                <a:cs typeface="Arial MT"/>
                <a:hlinkClick r:id="rId20" action="ppaction://hlinksldjump"/>
              </a:rPr>
              <a:t>FTP </a:t>
            </a:r>
            <a:r>
              <a:rPr sz="1200" spc="5" dirty="0">
                <a:latin typeface="Arial MT"/>
                <a:cs typeface="Arial MT"/>
                <a:hlinkClick r:id="rId20" action="ppaction://hlinksldjump"/>
              </a:rPr>
              <a:t>...............................................67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  <a:hlinkClick r:id="rId21" action="ppaction://hlinksldjump"/>
              </a:rPr>
              <a:t>Ilustración</a:t>
            </a:r>
            <a:r>
              <a:rPr sz="1200" dirty="0">
                <a:latin typeface="Arial MT"/>
                <a:cs typeface="Arial MT"/>
                <a:hlinkClick r:id="rId21" action="ppaction://hlinksldjump"/>
              </a:rPr>
              <a:t> </a:t>
            </a:r>
            <a:r>
              <a:rPr sz="1200" spc="-5" dirty="0">
                <a:latin typeface="Arial MT"/>
                <a:cs typeface="Arial MT"/>
                <a:hlinkClick r:id="rId21" action="ppaction://hlinksldjump"/>
              </a:rPr>
              <a:t>28.</a:t>
            </a:r>
            <a:r>
              <a:rPr sz="1200" spc="10" dirty="0">
                <a:latin typeface="Arial MT"/>
                <a:cs typeface="Arial MT"/>
                <a:hlinkClick r:id="rId21" action="ppaction://hlinksldjump"/>
              </a:rPr>
              <a:t> </a:t>
            </a:r>
            <a:r>
              <a:rPr sz="1200" spc="-10" dirty="0">
                <a:latin typeface="Arial MT"/>
                <a:cs typeface="Arial MT"/>
                <a:hlinkClick r:id="rId21" action="ppaction://hlinksldjump"/>
              </a:rPr>
              <a:t>web</a:t>
            </a:r>
            <a:r>
              <a:rPr sz="1200" spc="5" dirty="0">
                <a:latin typeface="Arial MT"/>
                <a:cs typeface="Arial MT"/>
                <a:hlinkClick r:id="rId21" action="ppaction://hlinksldjump"/>
              </a:rPr>
              <a:t> </a:t>
            </a:r>
            <a:r>
              <a:rPr sz="1200" spc="-5" dirty="0">
                <a:latin typeface="Arial MT"/>
                <a:cs typeface="Arial MT"/>
                <a:hlinkClick r:id="rId21" action="ppaction://hlinksldjump"/>
              </a:rPr>
              <a:t>apolo</a:t>
            </a:r>
            <a:r>
              <a:rPr sz="1200" spc="-100" dirty="0">
                <a:latin typeface="Arial MT"/>
                <a:cs typeface="Arial MT"/>
                <a:hlinkClick r:id="rId21" action="ppaction://hlinksldjump"/>
              </a:rPr>
              <a:t> </a:t>
            </a:r>
            <a:r>
              <a:rPr sz="1200" spc="5" dirty="0">
                <a:latin typeface="Arial MT"/>
                <a:cs typeface="Arial MT"/>
                <a:hlinkClick r:id="rId21" action="ppaction://hlinksldjump"/>
              </a:rPr>
              <a:t>......................................................................................68</a:t>
            </a:r>
            <a:endParaRPr sz="1200">
              <a:latin typeface="Arial MT"/>
              <a:cs typeface="Arial MT"/>
            </a:endParaRPr>
          </a:p>
          <a:p>
            <a:pPr marL="12700" algn="just">
              <a:lnSpc>
                <a:spcPts val="1315"/>
              </a:lnSpc>
            </a:pPr>
            <a:r>
              <a:rPr sz="1200" spc="-5" dirty="0">
                <a:latin typeface="Arial MT"/>
                <a:cs typeface="Arial MT"/>
                <a:hlinkClick r:id="rId21" action="ppaction://hlinksldjump"/>
              </a:rPr>
              <a:t>Ilustración 29.</a:t>
            </a:r>
            <a:r>
              <a:rPr sz="1200" spc="25" dirty="0">
                <a:latin typeface="Arial MT"/>
                <a:cs typeface="Arial MT"/>
                <a:hlinkClick r:id="rId21" action="ppaction://hlinksldjump"/>
              </a:rPr>
              <a:t> </a:t>
            </a:r>
            <a:r>
              <a:rPr sz="1200" spc="-5" dirty="0">
                <a:latin typeface="Arial MT"/>
                <a:cs typeface="Arial MT"/>
                <a:hlinkClick r:id="rId21" action="ppaction://hlinksldjump"/>
              </a:rPr>
              <a:t>Escaneo</a:t>
            </a:r>
            <a:r>
              <a:rPr sz="1200" dirty="0">
                <a:latin typeface="Arial MT"/>
                <a:cs typeface="Arial MT"/>
                <a:hlinkClick r:id="rId21" action="ppaction://hlinksldjump"/>
              </a:rPr>
              <a:t> ZAP</a:t>
            </a:r>
            <a:r>
              <a:rPr sz="1200" spc="10" dirty="0">
                <a:latin typeface="Arial MT"/>
                <a:cs typeface="Arial MT"/>
                <a:hlinkClick r:id="rId21" action="ppaction://hlinksldjump"/>
              </a:rPr>
              <a:t> </a:t>
            </a:r>
            <a:r>
              <a:rPr sz="1200" spc="-5" dirty="0">
                <a:latin typeface="Arial MT"/>
                <a:cs typeface="Arial MT"/>
                <a:hlinkClick r:id="rId21" action="ppaction://hlinksldjump"/>
              </a:rPr>
              <a:t>apolo</a:t>
            </a:r>
            <a:r>
              <a:rPr sz="1200" spc="-155" dirty="0">
                <a:latin typeface="Arial MT"/>
                <a:cs typeface="Arial MT"/>
                <a:hlinkClick r:id="rId21" action="ppaction://hlinksldjump"/>
              </a:rPr>
              <a:t> </a:t>
            </a:r>
            <a:r>
              <a:rPr sz="1200" spc="5" dirty="0">
                <a:latin typeface="Arial MT"/>
                <a:cs typeface="Arial MT"/>
                <a:hlinkClick r:id="rId21" action="ppaction://hlinksldjump"/>
              </a:rPr>
              <a:t>.......................................................................68</a:t>
            </a:r>
            <a:endParaRPr sz="1200">
              <a:latin typeface="Arial MT"/>
              <a:cs typeface="Arial MT"/>
            </a:endParaRPr>
          </a:p>
          <a:p>
            <a:pPr marL="12700" algn="just">
              <a:lnSpc>
                <a:spcPts val="1380"/>
              </a:lnSpc>
            </a:pPr>
            <a:r>
              <a:rPr sz="1200" spc="-5" dirty="0">
                <a:latin typeface="Arial MT"/>
                <a:cs typeface="Arial MT"/>
                <a:hlinkClick r:id="rId22" action="ppaction://hlinksldjump"/>
              </a:rPr>
              <a:t>Ilustración</a:t>
            </a:r>
            <a:r>
              <a:rPr sz="1200" spc="10" dirty="0">
                <a:latin typeface="Arial MT"/>
                <a:cs typeface="Arial MT"/>
                <a:hlinkClick r:id="rId22" action="ppaction://hlinksldjump"/>
              </a:rPr>
              <a:t> </a:t>
            </a:r>
            <a:r>
              <a:rPr sz="1200" spc="-5" dirty="0">
                <a:latin typeface="Arial MT"/>
                <a:cs typeface="Arial MT"/>
                <a:hlinkClick r:id="rId22" action="ppaction://hlinksldjump"/>
              </a:rPr>
              <a:t>30.</a:t>
            </a:r>
            <a:r>
              <a:rPr sz="1200" spc="20" dirty="0">
                <a:latin typeface="Arial MT"/>
                <a:cs typeface="Arial MT"/>
                <a:hlinkClick r:id="rId22" action="ppaction://hlinksldjump"/>
              </a:rPr>
              <a:t> </a:t>
            </a:r>
            <a:r>
              <a:rPr sz="1200" spc="-10" dirty="0">
                <a:latin typeface="Arial MT"/>
                <a:cs typeface="Arial MT"/>
                <a:hlinkClick r:id="rId22" action="ppaction://hlinksldjump"/>
              </a:rPr>
              <a:t>alertas</a:t>
            </a:r>
            <a:r>
              <a:rPr sz="1200" spc="20" dirty="0">
                <a:latin typeface="Arial MT"/>
                <a:cs typeface="Arial MT"/>
                <a:hlinkClick r:id="rId22" action="ppaction://hlinksldjump"/>
              </a:rPr>
              <a:t> </a:t>
            </a:r>
            <a:r>
              <a:rPr sz="1200" spc="-5" dirty="0">
                <a:latin typeface="Arial MT"/>
                <a:cs typeface="Arial MT"/>
                <a:hlinkClick r:id="rId22" action="ppaction://hlinksldjump"/>
              </a:rPr>
              <a:t>por</a:t>
            </a:r>
            <a:r>
              <a:rPr sz="1200" spc="20" dirty="0">
                <a:latin typeface="Arial MT"/>
                <a:cs typeface="Arial MT"/>
                <a:hlinkClick r:id="rId22" action="ppaction://hlinksldjump"/>
              </a:rPr>
              <a:t> </a:t>
            </a:r>
            <a:r>
              <a:rPr sz="1200" spc="-5" dirty="0">
                <a:latin typeface="Arial MT"/>
                <a:cs typeface="Arial MT"/>
                <a:hlinkClick r:id="rId22" action="ppaction://hlinksldjump"/>
              </a:rPr>
              <a:t>escaneo</a:t>
            </a:r>
            <a:r>
              <a:rPr sz="1200" spc="15" dirty="0">
                <a:latin typeface="Arial MT"/>
                <a:cs typeface="Arial MT"/>
                <a:hlinkClick r:id="rId22" action="ppaction://hlinksldjump"/>
              </a:rPr>
              <a:t> </a:t>
            </a:r>
            <a:r>
              <a:rPr sz="1200" spc="5" dirty="0">
                <a:latin typeface="Arial MT"/>
                <a:cs typeface="Arial MT"/>
                <a:hlinkClick r:id="rId22" action="ppaction://hlinksldjump"/>
              </a:rPr>
              <a:t>zap.................................................................69</a:t>
            </a:r>
            <a:endParaRPr sz="1200">
              <a:latin typeface="Arial MT"/>
              <a:cs typeface="Arial MT"/>
            </a:endParaRPr>
          </a:p>
          <a:p>
            <a:pPr marL="12700" algn="just">
              <a:lnSpc>
                <a:spcPts val="1380"/>
              </a:lnSpc>
            </a:pPr>
            <a:r>
              <a:rPr sz="1200" spc="-5" dirty="0">
                <a:latin typeface="Arial MT"/>
                <a:cs typeface="Arial MT"/>
                <a:hlinkClick r:id="rId22" action="ppaction://hlinksldjump"/>
              </a:rPr>
              <a:t>Ilustración</a:t>
            </a:r>
            <a:r>
              <a:rPr sz="1200" dirty="0">
                <a:latin typeface="Arial MT"/>
                <a:cs typeface="Arial MT"/>
                <a:hlinkClick r:id="rId22" action="ppaction://hlinksldjump"/>
              </a:rPr>
              <a:t> </a:t>
            </a:r>
            <a:r>
              <a:rPr sz="1200" spc="-5" dirty="0">
                <a:latin typeface="Arial MT"/>
                <a:cs typeface="Arial MT"/>
                <a:hlinkClick r:id="rId22" action="ppaction://hlinksldjump"/>
              </a:rPr>
              <a:t>31.</a:t>
            </a:r>
            <a:r>
              <a:rPr sz="1200" spc="10" dirty="0">
                <a:latin typeface="Arial MT"/>
                <a:cs typeface="Arial MT"/>
                <a:hlinkClick r:id="rId22" action="ppaction://hlinksldjump"/>
              </a:rPr>
              <a:t> </a:t>
            </a:r>
            <a:r>
              <a:rPr sz="1200" spc="-5" dirty="0">
                <a:latin typeface="Arial MT"/>
                <a:cs typeface="Arial MT"/>
                <a:hlinkClick r:id="rId22" action="ppaction://hlinksldjump"/>
              </a:rPr>
              <a:t>Detalle</a:t>
            </a:r>
            <a:r>
              <a:rPr sz="1200" dirty="0">
                <a:latin typeface="Arial MT"/>
                <a:cs typeface="Arial MT"/>
                <a:hlinkClick r:id="rId22" action="ppaction://hlinksldjump"/>
              </a:rPr>
              <a:t> </a:t>
            </a:r>
            <a:r>
              <a:rPr sz="1200" spc="-10" dirty="0">
                <a:latin typeface="Arial MT"/>
                <a:cs typeface="Arial MT"/>
                <a:hlinkClick r:id="rId22" action="ppaction://hlinksldjump"/>
              </a:rPr>
              <a:t>de</a:t>
            </a:r>
            <a:r>
              <a:rPr sz="1200" dirty="0">
                <a:latin typeface="Arial MT"/>
                <a:cs typeface="Arial MT"/>
                <a:hlinkClick r:id="rId22" action="ppaction://hlinksldjump"/>
              </a:rPr>
              <a:t> </a:t>
            </a:r>
            <a:r>
              <a:rPr sz="1200" spc="-5" dirty="0">
                <a:latin typeface="Arial MT"/>
                <a:cs typeface="Arial MT"/>
                <a:hlinkClick r:id="rId22" action="ppaction://hlinksldjump"/>
              </a:rPr>
              <a:t>alerta</a:t>
            </a:r>
            <a:r>
              <a:rPr sz="1200" dirty="0">
                <a:latin typeface="Arial MT"/>
                <a:cs typeface="Arial MT"/>
                <a:hlinkClick r:id="rId22" action="ppaction://hlinksldjump"/>
              </a:rPr>
              <a:t> </a:t>
            </a:r>
            <a:r>
              <a:rPr sz="1200" spc="-5" dirty="0">
                <a:latin typeface="Arial MT"/>
                <a:cs typeface="Arial MT"/>
                <a:hlinkClick r:id="rId22" action="ppaction://hlinksldjump"/>
              </a:rPr>
              <a:t>por</a:t>
            </a:r>
            <a:r>
              <a:rPr sz="1200" spc="10" dirty="0">
                <a:latin typeface="Arial MT"/>
                <a:cs typeface="Arial MT"/>
                <a:hlinkClick r:id="rId22" action="ppaction://hlinksldjump"/>
              </a:rPr>
              <a:t> </a:t>
            </a:r>
            <a:r>
              <a:rPr sz="1200" spc="-5" dirty="0">
                <a:latin typeface="Arial MT"/>
                <a:cs typeface="Arial MT"/>
                <a:hlinkClick r:id="rId22" action="ppaction://hlinksldjump"/>
              </a:rPr>
              <a:t>escaneo</a:t>
            </a:r>
            <a:r>
              <a:rPr sz="1200" spc="5" dirty="0">
                <a:latin typeface="Arial MT"/>
                <a:cs typeface="Arial MT"/>
                <a:hlinkClick r:id="rId22" action="ppaction://hlinksldjump"/>
              </a:rPr>
              <a:t> </a:t>
            </a:r>
            <a:r>
              <a:rPr sz="1200" dirty="0">
                <a:latin typeface="Arial MT"/>
                <a:cs typeface="Arial MT"/>
                <a:hlinkClick r:id="rId22" action="ppaction://hlinksldjump"/>
              </a:rPr>
              <a:t>zap</a:t>
            </a:r>
            <a:r>
              <a:rPr sz="1200" spc="15" dirty="0">
                <a:latin typeface="Arial MT"/>
                <a:cs typeface="Arial MT"/>
                <a:hlinkClick r:id="rId22" action="ppaction://hlinksldjump"/>
              </a:rPr>
              <a:t> </a:t>
            </a:r>
            <a:r>
              <a:rPr sz="1200" spc="5" dirty="0">
                <a:latin typeface="Arial MT"/>
                <a:cs typeface="Arial MT"/>
                <a:hlinkClick r:id="rId22" action="ppaction://hlinksldjump"/>
              </a:rPr>
              <a:t>.................................................69</a:t>
            </a:r>
            <a:endParaRPr sz="1200">
              <a:latin typeface="Arial MT"/>
              <a:cs typeface="Arial MT"/>
            </a:endParaRPr>
          </a:p>
          <a:p>
            <a:pPr marL="12700" algn="just">
              <a:lnSpc>
                <a:spcPts val="1380"/>
              </a:lnSpc>
            </a:pPr>
            <a:r>
              <a:rPr sz="1200" spc="-5" dirty="0">
                <a:latin typeface="Arial MT"/>
                <a:cs typeface="Arial MT"/>
                <a:hlinkClick r:id="rId23" action="ppaction://hlinksldjump"/>
              </a:rPr>
              <a:t>Ilustración</a:t>
            </a:r>
            <a:r>
              <a:rPr sz="1200" spc="5" dirty="0">
                <a:latin typeface="Arial MT"/>
                <a:cs typeface="Arial MT"/>
                <a:hlinkClick r:id="rId23" action="ppaction://hlinksldjump"/>
              </a:rPr>
              <a:t> </a:t>
            </a:r>
            <a:r>
              <a:rPr sz="1200" spc="-5" dirty="0">
                <a:latin typeface="Arial MT"/>
                <a:cs typeface="Arial MT"/>
                <a:hlinkClick r:id="rId23" action="ppaction://hlinksldjump"/>
              </a:rPr>
              <a:t>32.</a:t>
            </a:r>
            <a:r>
              <a:rPr sz="1200" spc="15" dirty="0">
                <a:latin typeface="Arial MT"/>
                <a:cs typeface="Arial MT"/>
                <a:hlinkClick r:id="rId23" action="ppaction://hlinksldjump"/>
              </a:rPr>
              <a:t> </a:t>
            </a:r>
            <a:r>
              <a:rPr sz="1200" spc="-5" dirty="0">
                <a:latin typeface="Arial MT"/>
                <a:cs typeface="Arial MT"/>
                <a:hlinkClick r:id="rId23" action="ppaction://hlinksldjump"/>
              </a:rPr>
              <a:t>Escaneo</a:t>
            </a:r>
            <a:r>
              <a:rPr sz="1200" spc="5" dirty="0">
                <a:latin typeface="Arial MT"/>
                <a:cs typeface="Arial MT"/>
                <a:hlinkClick r:id="rId23" action="ppaction://hlinksldjump"/>
              </a:rPr>
              <a:t> </a:t>
            </a:r>
            <a:r>
              <a:rPr sz="1200" spc="-5" dirty="0">
                <a:latin typeface="Arial MT"/>
                <a:cs typeface="Arial MT"/>
                <a:hlinkClick r:id="rId23" action="ppaction://hlinksldjump"/>
              </a:rPr>
              <a:t>NMAP</a:t>
            </a:r>
            <a:r>
              <a:rPr sz="1200" spc="15" dirty="0">
                <a:latin typeface="Arial MT"/>
                <a:cs typeface="Arial MT"/>
                <a:hlinkClick r:id="rId23" action="ppaction://hlinksldjump"/>
              </a:rPr>
              <a:t> </a:t>
            </a:r>
            <a:r>
              <a:rPr sz="1200" spc="-5" dirty="0">
                <a:latin typeface="Arial MT"/>
                <a:cs typeface="Arial MT"/>
                <a:hlinkClick r:id="rId23" action="ppaction://hlinksldjump"/>
              </a:rPr>
              <a:t>a</a:t>
            </a:r>
            <a:r>
              <a:rPr sz="1200" spc="5" dirty="0">
                <a:latin typeface="Arial MT"/>
                <a:cs typeface="Arial MT"/>
                <a:hlinkClick r:id="rId23" action="ppaction://hlinksldjump"/>
              </a:rPr>
              <a:t> Morpheus..........................................................70</a:t>
            </a:r>
            <a:endParaRPr sz="1200">
              <a:latin typeface="Arial MT"/>
              <a:cs typeface="Arial MT"/>
            </a:endParaRPr>
          </a:p>
          <a:p>
            <a:pPr marL="12700" algn="just">
              <a:lnSpc>
                <a:spcPts val="1410"/>
              </a:lnSpc>
            </a:pPr>
            <a:r>
              <a:rPr sz="1200" spc="-5" dirty="0">
                <a:latin typeface="Arial MT"/>
                <a:cs typeface="Arial MT"/>
                <a:hlinkClick r:id="rId24" action="ppaction://hlinksldjump"/>
              </a:rPr>
              <a:t>Ilustración</a:t>
            </a:r>
            <a:r>
              <a:rPr sz="1200" dirty="0">
                <a:latin typeface="Arial MT"/>
                <a:cs typeface="Arial MT"/>
                <a:hlinkClick r:id="rId24" action="ppaction://hlinksldjump"/>
              </a:rPr>
              <a:t> </a:t>
            </a:r>
            <a:r>
              <a:rPr sz="1200" spc="-5" dirty="0">
                <a:latin typeface="Arial MT"/>
                <a:cs typeface="Arial MT"/>
                <a:hlinkClick r:id="rId24" action="ppaction://hlinksldjump"/>
              </a:rPr>
              <a:t>33.</a:t>
            </a:r>
            <a:r>
              <a:rPr sz="1200" spc="10" dirty="0">
                <a:latin typeface="Arial MT"/>
                <a:cs typeface="Arial MT"/>
                <a:hlinkClick r:id="rId24" action="ppaction://hlinksldjump"/>
              </a:rPr>
              <a:t> </a:t>
            </a:r>
            <a:r>
              <a:rPr sz="1200" spc="-5" dirty="0">
                <a:latin typeface="Arial MT"/>
                <a:cs typeface="Arial MT"/>
                <a:hlinkClick r:id="rId24" action="ppaction://hlinksldjump"/>
              </a:rPr>
              <a:t>Detalle</a:t>
            </a:r>
            <a:r>
              <a:rPr sz="1200" spc="5" dirty="0">
                <a:latin typeface="Arial MT"/>
                <a:cs typeface="Arial MT"/>
                <a:hlinkClick r:id="rId24" action="ppaction://hlinksldjump"/>
              </a:rPr>
              <a:t> </a:t>
            </a:r>
            <a:r>
              <a:rPr sz="1200" spc="-5" dirty="0">
                <a:latin typeface="Arial MT"/>
                <a:cs typeface="Arial MT"/>
                <a:hlinkClick r:id="rId24" action="ppaction://hlinksldjump"/>
              </a:rPr>
              <a:t>alerta</a:t>
            </a:r>
            <a:r>
              <a:rPr sz="1200" dirty="0">
                <a:latin typeface="Arial MT"/>
                <a:cs typeface="Arial MT"/>
                <a:hlinkClick r:id="rId24" action="ppaction://hlinksldjump"/>
              </a:rPr>
              <a:t> </a:t>
            </a:r>
            <a:r>
              <a:rPr sz="1200" spc="-5" dirty="0">
                <a:latin typeface="Arial MT"/>
                <a:cs typeface="Arial MT"/>
                <a:hlinkClick r:id="rId24" action="ppaction://hlinksldjump"/>
              </a:rPr>
              <a:t>escaneo</a:t>
            </a:r>
            <a:r>
              <a:rPr sz="1200" spc="25" dirty="0">
                <a:latin typeface="Arial MT"/>
                <a:cs typeface="Arial MT"/>
                <a:hlinkClick r:id="rId24" action="ppaction://hlinksldjump"/>
              </a:rPr>
              <a:t> </a:t>
            </a:r>
            <a:r>
              <a:rPr sz="1200" spc="-5" dirty="0">
                <a:latin typeface="Arial MT"/>
                <a:cs typeface="Arial MT"/>
                <a:hlinkClick r:id="rId24" action="ppaction://hlinksldjump"/>
              </a:rPr>
              <a:t>NMAP</a:t>
            </a:r>
            <a:r>
              <a:rPr sz="1200" spc="-170" dirty="0">
                <a:latin typeface="Arial MT"/>
                <a:cs typeface="Arial MT"/>
                <a:hlinkClick r:id="rId24" action="ppaction://hlinksldjump"/>
              </a:rPr>
              <a:t> </a:t>
            </a:r>
            <a:r>
              <a:rPr sz="1200" spc="5" dirty="0">
                <a:latin typeface="Arial MT"/>
                <a:cs typeface="Arial MT"/>
                <a:hlinkClick r:id="rId24" action="ppaction://hlinksldjump"/>
              </a:rPr>
              <a:t>........................................................71</a:t>
            </a:r>
            <a:endParaRPr sz="1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20562</Words>
  <Application>Microsoft Office PowerPoint</Application>
  <PresentationFormat>Personalizado</PresentationFormat>
  <Paragraphs>1225</Paragraphs>
  <Slides>80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80</vt:i4>
      </vt:variant>
    </vt:vector>
  </HeadingPairs>
  <TitlesOfParts>
    <vt:vector size="86" baseType="lpstr">
      <vt:lpstr>Arial</vt:lpstr>
      <vt:lpstr>Arial MT</vt:lpstr>
      <vt:lpstr>Calibri</vt:lpstr>
      <vt:lpstr>Symbol</vt:lpstr>
      <vt:lpstr>Times New Roman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Lida Jazmin Cardenas Garzon</dc:creator>
  <cp:lastModifiedBy>LAURA VALENTINA GRANADOS HERNANDEZ</cp:lastModifiedBy>
  <cp:revision>1</cp:revision>
  <dcterms:created xsi:type="dcterms:W3CDTF">2024-05-21T00:28:12Z</dcterms:created>
  <dcterms:modified xsi:type="dcterms:W3CDTF">2024-05-21T00:28:41Z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2024-05-03T00:00:00Z</vt:filetime>
  </property>
  <property fmtid="{D5CDD505-2E9C-101B-9397-08002B2CF9AE}" pid="3" name="Creator">
    <vt:lpwstr>Microsoft® Word para Microsoft 365</vt:lpwstr>
  </property>
  <property fmtid="{D5CDD505-2E9C-101B-9397-08002B2CF9AE}" pid="4" name="LastSaved">
    <vt:filetime>2024-05-21T00:00:00Z</vt:filetime>
  </property>
</Properties>
</file>